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xmlns="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706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387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1038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7362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55533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575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165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623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949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508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682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56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041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734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346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624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97689-02D7-4D4A-94DE-61B3DACF9411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369E73-A352-4219-8FFF-55D998A63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734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hyperlink" Target="https://ru.wikipedia.org/wiki/%D0%93%D0%BE%D0%BB%D0%B8%D1%86%D1%8B%D0%BD%D1%8B" TargetMode="External"/><Relationship Id="rId7" Type="http://schemas.openxmlformats.org/officeDocument/2006/relationships/image" Target="../media/image1.jpeg"/><Relationship Id="rId2" Type="http://schemas.openxmlformats.org/officeDocument/2006/relationships/hyperlink" Target="https://ru.wikipedia.org/wiki/%D0%A3%D1%81%D0%B0%D0%B4%D1%8C%D0%B1%D0%B0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A0%D0%BE%D1%81%D1%81%D0%B8%D0%B9%D1%81%D0%BA%D0%B8%D0%B9_%D0%B3%D0%BE%D1%81%D1%83%D0%B4%D0%B0%D1%80%D1%81%D1%82%D0%B2%D0%B5%D0%BD%D0%BD%D1%8B%D0%B9_%D0%B0%D0%B3%D1%80%D0%B0%D1%80%D0%BD%D1%8B%D0%B9_%D0%B7%D0%B0%D0%BE%D1%87%D0%BD%D1%8B%D0%B9_%D1%83%D0%BD%D0%B8%D0%B2%D0%B5%D1%80%D1%81%D0%B8%D1%82%D0%B5%D1%82" TargetMode="External"/><Relationship Id="rId5" Type="http://schemas.openxmlformats.org/officeDocument/2006/relationships/hyperlink" Target="https://ru.wikipedia.org/wiki/%D0%9C%D0%BE%D1%81%D0%BA%D0%BE%D0%B2%D1%81%D0%BA%D0%B0%D1%8F_%D0%BE%D0%B1%D0%BB%D0%B0%D1%81%D1%82%D1%8C" TargetMode="External"/><Relationship Id="rId4" Type="http://schemas.openxmlformats.org/officeDocument/2006/relationships/hyperlink" Target="https://ru.wikipedia.org/wiki/%D0%91%D0%B0%D0%BB%D0%B0%D1%88%D0%B8%D1%85%D0%B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FAAB19B-4D97-476D-9C09-D367AC2B9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0374" y="882202"/>
            <a:ext cx="7315687" cy="798062"/>
          </a:xfrm>
        </p:spPr>
        <p:txBody>
          <a:bodyPr/>
          <a:lstStyle/>
          <a:p>
            <a:pPr algn="ctr"/>
            <a:r>
              <a:rPr lang="ru-RU" sz="1800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Муниципальное бюджетное общеобразовательное учреждение</a:t>
            </a:r>
            <a:r>
              <a:rPr lang="ru-RU" sz="1800" i="1" dirty="0"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1800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1800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«Среднеобразовательная школа №22» г. о. Балашиха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F4A1B1B-1CCB-44DA-982B-C4C8A5B1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46186" y="4437200"/>
            <a:ext cx="4043727" cy="153859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Выполнила:  </a:t>
            </a:r>
            <a:r>
              <a:rPr lang="ru-RU" dirty="0">
                <a:solidFill>
                  <a:schemeClr val="tx1"/>
                </a:solidFill>
              </a:rPr>
              <a:t>ученица 8 «Б» класса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Чистякова Кристина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i="1" dirty="0">
                <a:solidFill>
                  <a:schemeClr val="tx1"/>
                </a:solidFill>
              </a:rPr>
              <a:t>Руководитель:  </a:t>
            </a:r>
            <a:r>
              <a:rPr lang="ru-RU" dirty="0">
                <a:solidFill>
                  <a:schemeClr val="tx1"/>
                </a:solidFill>
              </a:rPr>
              <a:t>учитель биологии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Лукьянова Тамара Николаевна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31332360-F14C-4526-B63B-5F9EED5F7E07}"/>
              </a:ext>
            </a:extLst>
          </p:cNvPr>
          <p:cNvSpPr txBox="1">
            <a:spLocks/>
          </p:cNvSpPr>
          <p:nvPr/>
        </p:nvSpPr>
        <p:spPr>
          <a:xfrm>
            <a:off x="1338556" y="2068643"/>
            <a:ext cx="8063389" cy="10834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800" dirty="0">
                <a:solidFill>
                  <a:schemeClr val="tx1"/>
                </a:solidFill>
                <a:latin typeface="Georgia" panose="02040502050405020303" pitchFamily="18" charset="0"/>
              </a:rPr>
              <a:t>Проект на тему:</a:t>
            </a:r>
          </a:p>
          <a:p>
            <a:pPr algn="ctr"/>
            <a:r>
              <a:rPr lang="ru-RU" sz="1800" b="1" i="1" dirty="0">
                <a:solidFill>
                  <a:schemeClr val="tx1"/>
                </a:solidFill>
                <a:latin typeface="Georgia" panose="02040502050405020303" pitchFamily="18" charset="0"/>
              </a:rPr>
              <a:t>«</a:t>
            </a:r>
            <a:r>
              <a:rPr lang="ru-RU" sz="18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Эстетика </a:t>
            </a:r>
            <a:r>
              <a:rPr lang="ru-RU" sz="1800" b="1" i="1" dirty="0">
                <a:solidFill>
                  <a:schemeClr val="tx1"/>
                </a:solidFill>
                <a:latin typeface="Georgia" panose="02040502050405020303" pitchFamily="18" charset="0"/>
              </a:rPr>
              <a:t>и </a:t>
            </a:r>
            <a:r>
              <a:rPr lang="ru-RU" sz="18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экология  </a:t>
            </a:r>
            <a:r>
              <a:rPr lang="ru-RU" sz="1800" b="1" i="1" dirty="0">
                <a:solidFill>
                  <a:schemeClr val="tx1"/>
                </a:solidFill>
                <a:latin typeface="Georgia" panose="02040502050405020303" pitchFamily="18" charset="0"/>
              </a:rPr>
              <a:t>усадьбы </a:t>
            </a:r>
            <a:r>
              <a:rPr lang="ru-RU" sz="1800" b="1" i="1" dirty="0" err="1">
                <a:solidFill>
                  <a:schemeClr val="tx1"/>
                </a:solidFill>
                <a:latin typeface="Georgia" panose="02040502050405020303" pitchFamily="18" charset="0"/>
              </a:rPr>
              <a:t>Пехра-Яковлевское</a:t>
            </a:r>
            <a:r>
              <a:rPr lang="ru-RU" sz="1800" b="1" i="1" dirty="0">
                <a:solidFill>
                  <a:schemeClr val="tx1"/>
                </a:solidFill>
                <a:latin typeface="Georgia" panose="02040502050405020303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143486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B45A661-BB39-4652-8DA8-E7E53D8B80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8546" y="884350"/>
            <a:ext cx="8596668" cy="4035379"/>
          </a:xfrm>
        </p:spPr>
        <p:txBody>
          <a:bodyPr>
            <a:normAutofit fontScale="92500" lnSpcReduction="10000"/>
          </a:bodyPr>
          <a:lstStyle/>
          <a:p>
            <a:r>
              <a:rPr lang="ru-RU" sz="2200" b="1" i="1" u="sng" dirty="0">
                <a:latin typeface="Cambria" panose="02040503050406030204" pitchFamily="18" charset="0"/>
                <a:ea typeface="Cambria" panose="02040503050406030204" pitchFamily="18" charset="0"/>
              </a:rPr>
              <a:t>Цель проекта: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-RU" sz="2200" b="1" i="1" dirty="0">
                <a:latin typeface="Franklin Gothic Book" panose="020B0503020102020204" pitchFamily="34" charset="0"/>
              </a:rPr>
              <a:t>Можно ли благоустроить усадьбу так, чтобы она выглядела намного лучше и красивее?</a:t>
            </a:r>
          </a:p>
          <a:p>
            <a:pPr>
              <a:buClr>
                <a:schemeClr val="tx1"/>
              </a:buClr>
            </a:pPr>
            <a:r>
              <a:rPr lang="ru-RU" sz="2200" b="1" i="1" u="sng" dirty="0">
                <a:latin typeface="Cambria" panose="02040503050406030204" pitchFamily="18" charset="0"/>
                <a:ea typeface="Cambria" panose="02040503050406030204" pitchFamily="18" charset="0"/>
              </a:rPr>
              <a:t>Задачи проекта: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-RU" sz="2200" b="1" i="1" dirty="0">
                <a:latin typeface="Franklin Gothic Book" panose="020B0503020102020204" pitchFamily="34" charset="0"/>
              </a:rPr>
              <a:t>Изучить состояние усадьбы.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-RU" sz="2200" b="1" i="1" dirty="0">
                <a:latin typeface="Franklin Gothic Book" panose="020B0503020102020204" pitchFamily="34" charset="0"/>
              </a:rPr>
              <a:t>Определить, как человек может повлиять на растительный мир и внешний вид усадьбы и парка.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-RU" sz="2200" b="1" i="1" dirty="0">
                <a:latin typeface="Franklin Gothic Book" panose="020B0503020102020204" pitchFamily="34" charset="0"/>
              </a:rPr>
              <a:t>Провести опрос в экологическом виде среди учеников их виденье усадьбы.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-RU" sz="2200" b="1" i="1" dirty="0">
                <a:latin typeface="Franklin Gothic Book" panose="020B0503020102020204" pitchFamily="34" charset="0"/>
              </a:rPr>
              <a:t>Узнать, возможно ли ещё спасти и восстановить внешний вид и растительный мир усадьбы.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655A15C6-506A-41A5-A940-FB0B1CCD6681}"/>
              </a:ext>
            </a:extLst>
          </p:cNvPr>
          <p:cNvSpPr txBox="1">
            <a:spLocks/>
          </p:cNvSpPr>
          <p:nvPr/>
        </p:nvSpPr>
        <p:spPr>
          <a:xfrm>
            <a:off x="548546" y="4687910"/>
            <a:ext cx="8596668" cy="12857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i="1" u="sng" dirty="0">
                <a:latin typeface="Cambria" panose="02040503050406030204" pitchFamily="18" charset="0"/>
                <a:ea typeface="Cambria" panose="02040503050406030204" pitchFamily="18" charset="0"/>
              </a:rPr>
              <a:t>Актуальность проекта:</a:t>
            </a:r>
          </a:p>
          <a:p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ru-RU" sz="2000" b="1" i="1" dirty="0">
                <a:latin typeface="Franklin Gothic Book" panose="020B0503020102020204" pitchFamily="34" charset="0"/>
                <a:ea typeface="Cambria" panose="02040503050406030204" pitchFamily="18" charset="0"/>
              </a:rPr>
              <a:t>Актуальность проекта заключается в том, что исходя из результатов исследования хотелось бы помочь восстановить памятник культуры.</a:t>
            </a:r>
          </a:p>
        </p:txBody>
      </p:sp>
    </p:spTree>
    <p:extLst>
      <p:ext uri="{BB962C8B-B14F-4D97-AF65-F5344CB8AC3E}">
        <p14:creationId xmlns:p14="http://schemas.microsoft.com/office/powerpoint/2010/main" val="3770438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B444D1-BB73-4E98-950F-9A3E4B815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00" y="1288604"/>
            <a:ext cx="3385237" cy="3695759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err="1">
                <a:solidFill>
                  <a:schemeClr val="tx1"/>
                </a:solidFill>
              </a:rPr>
              <a:t>Пехра</a:t>
            </a:r>
            <a:r>
              <a:rPr lang="ru-RU" sz="1800" b="1" dirty="0">
                <a:solidFill>
                  <a:schemeClr val="tx1"/>
                </a:solidFill>
              </a:rPr>
              <a:t>-Яковлевское</a:t>
            </a:r>
            <a:r>
              <a:rPr lang="ru-RU" sz="1800" dirty="0">
                <a:solidFill>
                  <a:schemeClr val="tx1"/>
                </a:solidFill>
              </a:rPr>
              <a:t> — </a:t>
            </a:r>
            <a:r>
              <a:rPr lang="ru-RU" sz="1800" b="1" i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бывшая подмосковная </a:t>
            </a:r>
            <a:r>
              <a:rPr lang="ru-RU" sz="1800" b="1" i="1" dirty="0">
                <a:solidFill>
                  <a:schemeClr val="tx1"/>
                </a:solidFill>
                <a:latin typeface="Franklin Gothic Book" panose="020B0503020102020204" pitchFamily="34" charset="0"/>
                <a:hlinkClick r:id="rId2" tooltip="Усадьба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усадьба</a:t>
            </a:r>
            <a:r>
              <a:rPr lang="ru-RU" sz="1800" b="1" i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 князей </a:t>
            </a:r>
            <a:r>
              <a:rPr lang="ru-RU" sz="1800" b="1" i="1" dirty="0">
                <a:solidFill>
                  <a:schemeClr val="tx1"/>
                </a:solidFill>
                <a:latin typeface="Franklin Gothic Book" panose="020B0503020102020204" pitchFamily="34" charset="0"/>
                <a:hlinkClick r:id="rId3" tooltip="Голицыны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Голицыных</a:t>
            </a:r>
            <a:r>
              <a:rPr lang="ru-RU" sz="1800" b="1" i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. В настоящее время расположена на территории городского округа </a:t>
            </a:r>
            <a:r>
              <a:rPr lang="ru-RU" sz="1800" b="1" i="1" dirty="0">
                <a:solidFill>
                  <a:schemeClr val="tx1"/>
                </a:solidFill>
                <a:latin typeface="Franklin Gothic Book" panose="020B0503020102020204" pitchFamily="34" charset="0"/>
                <a:hlinkClick r:id="rId4" tooltip="Балашиха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Балашиха</a:t>
            </a:r>
            <a:r>
              <a:rPr lang="ru-RU" sz="1800" b="1" i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 </a:t>
            </a:r>
            <a:r>
              <a:rPr lang="ru-RU" sz="1800" b="1" i="1" dirty="0">
                <a:solidFill>
                  <a:schemeClr val="tx1"/>
                </a:solidFill>
                <a:latin typeface="Franklin Gothic Book" panose="020B0503020102020204" pitchFamily="34" charset="0"/>
                <a:hlinkClick r:id="rId5" tooltip="Московская область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Московской области</a:t>
            </a:r>
            <a:r>
              <a:rPr lang="ru-RU" sz="1800" b="1" i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, находится в ведении </a:t>
            </a:r>
            <a:r>
              <a:rPr lang="ru-RU" sz="1800" b="1" i="1" dirty="0">
                <a:solidFill>
                  <a:schemeClr val="tx1"/>
                </a:solidFill>
                <a:latin typeface="Franklin Gothic Book" panose="020B0503020102020204" pitchFamily="34" charset="0"/>
                <a:hlinkClick r:id="rId6" tooltip="Российский государственный аграрный заочный университет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Заочного аграрного университета</a:t>
            </a:r>
            <a:r>
              <a:rPr lang="ru-RU" sz="1800" b="1" i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, признана памятником федерального значения и охраняется государством. Господский дом сохранился в изменённом виде.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194EC57C-C235-4FE1-8F05-5851C5AF2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127" y="1159099"/>
            <a:ext cx="4312638" cy="2875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xmlns="" id="{2FB2D7FE-BA5F-4F42-98DA-40E94CC72F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194" y="3674080"/>
            <a:ext cx="4312638" cy="2914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2E339EF3-7BFE-43D7-A8A6-9C0320D9F73C}"/>
              </a:ext>
            </a:extLst>
          </p:cNvPr>
          <p:cNvSpPr txBox="1">
            <a:spLocks/>
          </p:cNvSpPr>
          <p:nvPr/>
        </p:nvSpPr>
        <p:spPr>
          <a:xfrm>
            <a:off x="1442795" y="269001"/>
            <a:ext cx="7315687" cy="6704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dirty="0" err="1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Пехра</a:t>
            </a:r>
            <a:r>
              <a:rPr lang="ru-RU" sz="3200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-Яковлевское</a:t>
            </a:r>
            <a:r>
              <a:rPr lang="ru-RU" sz="4000" dirty="0">
                <a:latin typeface="Anonymous Pro" panose="02060609030202000504" pitchFamily="49" charset="0"/>
                <a:ea typeface="Anonymous Pro" panose="02060609030202000504" pitchFamily="49" charset="0"/>
              </a:rPr>
              <a:t/>
            </a:r>
            <a:br>
              <a:rPr lang="ru-RU" sz="4000" dirty="0">
                <a:latin typeface="Anonymous Pro" panose="02060609030202000504" pitchFamily="49" charset="0"/>
                <a:ea typeface="Anonymous Pro" panose="02060609030202000504" pitchFamily="49" charset="0"/>
              </a:rPr>
            </a:br>
            <a:endParaRPr lang="ru-RU" sz="4000" dirty="0">
              <a:latin typeface="Anonymous Pro" panose="02060609030202000504" pitchFamily="49" charset="0"/>
              <a:ea typeface="Anonymous Pro" panose="020606090302020005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232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0DDBF1-0D22-4D44-AC4E-B7D41FEA7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34" y="1664732"/>
            <a:ext cx="3714362" cy="3266942"/>
          </a:xfrm>
        </p:spPr>
        <p:txBody>
          <a:bodyPr>
            <a:noAutofit/>
          </a:bodyPr>
          <a:lstStyle/>
          <a:p>
            <a:pPr algn="ctr"/>
            <a:r>
              <a:rPr lang="ru-RU" sz="1800" b="1" i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В конце XVI века маленькое поселение под названием </a:t>
            </a:r>
            <a:r>
              <a:rPr lang="ru-RU" sz="1800" b="1" i="1" dirty="0" err="1">
                <a:solidFill>
                  <a:schemeClr val="tx1"/>
                </a:solidFill>
                <a:latin typeface="Franklin Gothic Book" panose="020B0503020102020204" pitchFamily="34" charset="0"/>
              </a:rPr>
              <a:t>Пехра</a:t>
            </a:r>
            <a:r>
              <a:rPr lang="ru-RU" sz="1800" b="1" i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- Яковлевское было передано боярину и воеводе Андрею Голицыну. С тех пор и начинается история легендарной усадьбы, которая на протяжении 235 лет принадлежала знатному роду Голицыных.</a:t>
            </a:r>
            <a:br>
              <a:rPr lang="ru-RU" sz="1800" b="1" i="1" dirty="0">
                <a:solidFill>
                  <a:schemeClr val="tx1"/>
                </a:solidFill>
                <a:latin typeface="Franklin Gothic Book" panose="020B0503020102020204" pitchFamily="34" charset="0"/>
              </a:rPr>
            </a:br>
            <a:endParaRPr lang="ru-RU" sz="1800" b="1" i="1" dirty="0">
              <a:solidFill>
                <a:schemeClr val="tx1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FE50EB06-AB0A-4BD1-93F7-487DF162A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069" y="1224565"/>
            <a:ext cx="3166215" cy="4016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6A197C3F-F890-4C42-9887-C90971013CF1}"/>
              </a:ext>
            </a:extLst>
          </p:cNvPr>
          <p:cNvSpPr txBox="1">
            <a:spLocks/>
          </p:cNvSpPr>
          <p:nvPr/>
        </p:nvSpPr>
        <p:spPr>
          <a:xfrm>
            <a:off x="4146995" y="5337116"/>
            <a:ext cx="3714362" cy="4432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Голицын Андрей Михайлович</a:t>
            </a:r>
            <a:r>
              <a:rPr lang="ru-RU" sz="2000" b="1" i="1" dirty="0">
                <a:solidFill>
                  <a:schemeClr val="tx1"/>
                </a:solidFill>
                <a:latin typeface="Franklin Gothic Book" panose="020B0503020102020204" pitchFamily="34" charset="0"/>
              </a:rPr>
              <a:t/>
            </a:r>
            <a:br>
              <a:rPr lang="ru-RU" sz="2000" b="1" i="1" dirty="0">
                <a:solidFill>
                  <a:schemeClr val="tx1"/>
                </a:solidFill>
                <a:latin typeface="Franklin Gothic Book" panose="020B0503020102020204" pitchFamily="34" charset="0"/>
              </a:rPr>
            </a:br>
            <a:endParaRPr lang="ru-RU" sz="2000" b="1" i="1" dirty="0">
              <a:solidFill>
                <a:schemeClr val="tx1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4B3582B5-5913-47F4-B2D3-68F1BDC49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062" y="1733281"/>
            <a:ext cx="4052011" cy="299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69C10499-59AA-4598-8038-A216A1F27089}"/>
              </a:ext>
            </a:extLst>
          </p:cNvPr>
          <p:cNvSpPr txBox="1">
            <a:spLocks/>
          </p:cNvSpPr>
          <p:nvPr/>
        </p:nvSpPr>
        <p:spPr>
          <a:xfrm>
            <a:off x="7826061" y="4797658"/>
            <a:ext cx="4052011" cy="4432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Семья Голицыных</a:t>
            </a:r>
            <a:br>
              <a:rPr lang="ru-RU" sz="2000" b="1" i="1" dirty="0">
                <a:solidFill>
                  <a:schemeClr val="tx1"/>
                </a:solidFill>
                <a:latin typeface="Franklin Gothic Book" panose="020B0503020102020204" pitchFamily="34" charset="0"/>
              </a:rPr>
            </a:br>
            <a:endParaRPr lang="ru-RU" sz="2000" b="1" i="1" dirty="0">
              <a:solidFill>
                <a:schemeClr val="tx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63E8D0C1-6692-4F9D-A732-2460BA95E07F}"/>
              </a:ext>
            </a:extLst>
          </p:cNvPr>
          <p:cNvSpPr txBox="1">
            <a:spLocks/>
          </p:cNvSpPr>
          <p:nvPr/>
        </p:nvSpPr>
        <p:spPr>
          <a:xfrm>
            <a:off x="1442795" y="269001"/>
            <a:ext cx="7315687" cy="6704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Историческая ценность</a:t>
            </a:r>
            <a:r>
              <a:rPr lang="ru-RU" sz="4000" dirty="0">
                <a:latin typeface="Anonymous Pro" panose="02060609030202000504" pitchFamily="49" charset="0"/>
                <a:ea typeface="Anonymous Pro" panose="02060609030202000504" pitchFamily="49" charset="0"/>
              </a:rPr>
              <a:t/>
            </a:r>
            <a:br>
              <a:rPr lang="ru-RU" sz="4000" dirty="0">
                <a:latin typeface="Anonymous Pro" panose="02060609030202000504" pitchFamily="49" charset="0"/>
                <a:ea typeface="Anonymous Pro" panose="02060609030202000504" pitchFamily="49" charset="0"/>
              </a:rPr>
            </a:br>
            <a:endParaRPr lang="ru-RU" sz="4000" dirty="0">
              <a:latin typeface="Anonymous Pro" panose="02060609030202000504" pitchFamily="49" charset="0"/>
              <a:ea typeface="Anonymous Pro" panose="020606090302020005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846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>
            <a:extLst>
              <a:ext uri="{FF2B5EF4-FFF2-40B4-BE49-F238E27FC236}">
                <a16:creationId xmlns:a16="http://schemas.microsoft.com/office/drawing/2014/main" xmlns="" id="{D9E2AC6F-F6C6-4F0C-A1DC-9D4448DD7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7" y="3656674"/>
            <a:ext cx="3939010" cy="262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79D54780-33C8-44B3-8079-804E45F1C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451" y="2627078"/>
            <a:ext cx="2443229" cy="325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xmlns="" id="{F0762B5A-E598-45E8-A2CB-71AD78CBD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366" y="3807162"/>
            <a:ext cx="3709116" cy="27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D3100691-7487-4896-8EA3-32809DD7DB2A}"/>
              </a:ext>
            </a:extLst>
          </p:cNvPr>
          <p:cNvSpPr txBox="1">
            <a:spLocks/>
          </p:cNvSpPr>
          <p:nvPr/>
        </p:nvSpPr>
        <p:spPr>
          <a:xfrm>
            <a:off x="1442795" y="269001"/>
            <a:ext cx="7315687" cy="6704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Упадок усадьбы</a:t>
            </a:r>
            <a:r>
              <a:rPr lang="ru-RU" sz="4000" dirty="0">
                <a:latin typeface="Anonymous Pro" panose="02060609030202000504" pitchFamily="49" charset="0"/>
                <a:ea typeface="Anonymous Pro" panose="02060609030202000504" pitchFamily="49" charset="0"/>
              </a:rPr>
              <a:t/>
            </a:r>
            <a:br>
              <a:rPr lang="ru-RU" sz="4000" dirty="0">
                <a:latin typeface="Anonymous Pro" panose="02060609030202000504" pitchFamily="49" charset="0"/>
                <a:ea typeface="Anonymous Pro" panose="02060609030202000504" pitchFamily="49" charset="0"/>
              </a:rPr>
            </a:br>
            <a:endParaRPr lang="ru-RU" sz="4000" dirty="0">
              <a:latin typeface="Anonymous Pro" panose="02060609030202000504" pitchFamily="49" charset="0"/>
              <a:ea typeface="Anonymous Pro" panose="02060609030202000504" pitchFamily="49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6D24B1CD-60A1-41EC-AF96-44272A851C9F}"/>
              </a:ext>
            </a:extLst>
          </p:cNvPr>
          <p:cNvSpPr/>
          <p:nvPr/>
        </p:nvSpPr>
        <p:spPr>
          <a:xfrm>
            <a:off x="1442795" y="939466"/>
            <a:ext cx="6968908" cy="261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2250"/>
              </a:spcBef>
              <a:spcAft>
                <a:spcPts val="2250"/>
              </a:spcAft>
            </a:pPr>
            <a:r>
              <a:rPr lang="ru-RU" b="1" i="1" dirty="0">
                <a:latin typeface="Franklin Gothic Book" panose="020B0503020102020204" pitchFamily="34" charset="0"/>
              </a:rPr>
              <a:t>В наши дни </a:t>
            </a:r>
            <a:r>
              <a:rPr lang="ru-RU" b="1" i="1" dirty="0" err="1">
                <a:latin typeface="Franklin Gothic Book" panose="020B0503020102020204" pitchFamily="34" charset="0"/>
              </a:rPr>
              <a:t>Пехра</a:t>
            </a:r>
            <a:r>
              <a:rPr lang="ru-RU" b="1" i="1" dirty="0">
                <a:latin typeface="Franklin Gothic Book" panose="020B0503020102020204" pitchFamily="34" charset="0"/>
              </a:rPr>
              <a:t>-Яковлевское находится в плачевном состоянии. Территория имения не охраняется. Это значит, что зайти на нее может каждый, и при этом делать все, что заблагорассудится. Мусора в усадьбе много</a:t>
            </a:r>
            <a:r>
              <a:rPr lang="ru-RU" b="1" i="1" dirty="0">
                <a:solidFill>
                  <a:srgbClr val="212121"/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, н</a:t>
            </a:r>
            <a:r>
              <a:rPr lang="ru-RU" b="1" i="1" dirty="0">
                <a:solidFill>
                  <a:srgbClr val="212121"/>
                </a:solidFill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екоторые здания, расположенные на территории усадьбы, выглядят особенно зловеще. Они, что заметно даже невооруженным глазом, буквально рассыпаются. А это вопрос уже не только эстетики, но и безопасности: строения могут рухнуть. </a:t>
            </a:r>
            <a:r>
              <a:rPr lang="ru-RU" sz="1400" b="1" i="1" dirty="0">
                <a:solidFill>
                  <a:srgbClr val="000000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endParaRPr lang="ru-RU" sz="1400" b="1" i="1" dirty="0">
              <a:effectLst/>
              <a:latin typeface="Franklin Gothic Book" panose="020B0503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122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5F4B79-EA04-4C3B-827A-2FA53C3CAB64}"/>
              </a:ext>
            </a:extLst>
          </p:cNvPr>
          <p:cNvSpPr txBox="1">
            <a:spLocks/>
          </p:cNvSpPr>
          <p:nvPr/>
        </p:nvSpPr>
        <p:spPr>
          <a:xfrm>
            <a:off x="1442795" y="269001"/>
            <a:ext cx="7315687" cy="6704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Сбор мусора. </a:t>
            </a:r>
            <a:r>
              <a:rPr lang="ru-RU" sz="3200" b="1" dirty="0" err="1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Плоггинг</a:t>
            </a:r>
            <a:r>
              <a:rPr lang="ru-RU" sz="3200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r>
              <a:rPr lang="ru-RU" sz="4000" dirty="0">
                <a:latin typeface="Anonymous Pro" panose="02060609030202000504" pitchFamily="49" charset="0"/>
                <a:ea typeface="Anonymous Pro" panose="02060609030202000504" pitchFamily="49" charset="0"/>
              </a:rPr>
              <a:t/>
            </a:r>
            <a:br>
              <a:rPr lang="ru-RU" sz="4000" dirty="0">
                <a:latin typeface="Anonymous Pro" panose="02060609030202000504" pitchFamily="49" charset="0"/>
                <a:ea typeface="Anonymous Pro" panose="02060609030202000504" pitchFamily="49" charset="0"/>
              </a:rPr>
            </a:br>
            <a:endParaRPr lang="ru-RU" sz="4000" dirty="0">
              <a:latin typeface="Anonymous Pro" panose="02060609030202000504" pitchFamily="49" charset="0"/>
              <a:ea typeface="Anonymous Pro" panose="02060609030202000504" pitchFamily="49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11A08AB-2376-4704-AD92-5ABB70216918}"/>
              </a:ext>
            </a:extLst>
          </p:cNvPr>
          <p:cNvSpPr/>
          <p:nvPr/>
        </p:nvSpPr>
        <p:spPr>
          <a:xfrm>
            <a:off x="522849" y="1055375"/>
            <a:ext cx="6096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212121"/>
                </a:solidFill>
                <a:latin typeface="Franklin Gothic Book" panose="020B0503020102020204" pitchFamily="34" charset="0"/>
                <a:ea typeface="Calibri" panose="020F0502020204030204" pitchFamily="34" charset="0"/>
              </a:rPr>
              <a:t>Экологическая акция по сбору мусора в сочетании с пробежкой прошла в усадьбе </a:t>
            </a:r>
            <a:r>
              <a:rPr lang="ru-RU" b="1" i="1" dirty="0" err="1">
                <a:solidFill>
                  <a:srgbClr val="212121"/>
                </a:solidFill>
                <a:latin typeface="Franklin Gothic Book" panose="020B0503020102020204" pitchFamily="34" charset="0"/>
                <a:ea typeface="Calibri" panose="020F0502020204030204" pitchFamily="34" charset="0"/>
              </a:rPr>
              <a:t>Пехра</a:t>
            </a:r>
            <a:r>
              <a:rPr lang="ru-RU" b="1" i="1" dirty="0">
                <a:solidFill>
                  <a:srgbClr val="212121"/>
                </a:solidFill>
                <a:latin typeface="Franklin Gothic Book" panose="020B0503020102020204" pitchFamily="34" charset="0"/>
                <a:ea typeface="Calibri" panose="020F0502020204030204" pitchFamily="34" charset="0"/>
              </a:rPr>
              <a:t>-Яковлевское </a:t>
            </a:r>
            <a:r>
              <a:rPr lang="ru-RU" b="1" i="1" dirty="0">
                <a:latin typeface="Franklin Gothic Book" panose="020B0503020102020204" pitchFamily="34" charset="0"/>
              </a:rPr>
              <a:t>в формате </a:t>
            </a:r>
            <a:r>
              <a:rPr lang="ru-RU" b="1" i="1" u="sng" dirty="0" err="1">
                <a:latin typeface="Franklin Gothic Book" panose="020B0503020102020204" pitchFamily="34" charset="0"/>
              </a:rPr>
              <a:t>плоггинга</a:t>
            </a:r>
            <a:r>
              <a:rPr lang="ru-RU" b="1" i="1" dirty="0">
                <a:latin typeface="Franklin Gothic Book" panose="020B0503020102020204" pitchFamily="34" charset="0"/>
              </a:rPr>
              <a:t> — это экологическое движение, при котором бег трусцой сочетается со сбором мусора. </a:t>
            </a:r>
            <a:r>
              <a:rPr lang="ru-RU" b="1" i="1" dirty="0" err="1">
                <a:latin typeface="Franklin Gothic Book" panose="020B0503020102020204" pitchFamily="34" charset="0"/>
              </a:rPr>
              <a:t>Плоггинг</a:t>
            </a:r>
            <a:r>
              <a:rPr lang="ru-RU" b="1" i="1" dirty="0">
                <a:latin typeface="Franklin Gothic Book" panose="020B0503020102020204" pitchFamily="34" charset="0"/>
              </a:rPr>
              <a:t> стал популярен на территории Московской области. Участники акции совершили пробежку по территории усадьбы и собрали 350 килограммов мусора. Они сортировали его в синие пакеты по раздельному типу: только пластик и стекло. Эти пакеты направили в пункт раздельного сбора мусора «</a:t>
            </a:r>
            <a:r>
              <a:rPr lang="ru-RU" b="1" i="1" dirty="0" err="1">
                <a:latin typeface="Franklin Gothic Book" panose="020B0503020102020204" pitchFamily="34" charset="0"/>
              </a:rPr>
              <a:t>Мегабак</a:t>
            </a:r>
            <a:r>
              <a:rPr lang="ru-RU" b="1" i="1" dirty="0">
                <a:latin typeface="Franklin Gothic Book" panose="020B0503020102020204" pitchFamily="34" charset="0"/>
              </a:rPr>
              <a:t>», который открылся в Балашихе на улице Терешковой.</a:t>
            </a:r>
          </a:p>
          <a:p>
            <a:endParaRPr lang="ru-RU" b="1" i="1" dirty="0">
              <a:latin typeface="Franklin Gothic Book" panose="020B0503020102020204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E3CF382F-CEA0-4737-9ADA-C9D53527E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4232751"/>
            <a:ext cx="3699471" cy="24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xmlns="" id="{CF1590E8-D757-4BCE-971C-2F652A50C9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411" y="985750"/>
            <a:ext cx="3604142" cy="214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xmlns="" id="{B94BE931-A4F4-460C-9E66-FBE9FED3E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060" y="2902035"/>
            <a:ext cx="3699472" cy="219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834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7D1771CE-AB43-4CC4-B8E4-F74041BC189F}"/>
              </a:ext>
            </a:extLst>
          </p:cNvPr>
          <p:cNvSpPr txBox="1">
            <a:spLocks/>
          </p:cNvSpPr>
          <p:nvPr/>
        </p:nvSpPr>
        <p:spPr>
          <a:xfrm>
            <a:off x="1442795" y="269001"/>
            <a:ext cx="7315687" cy="6704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Растительность</a:t>
            </a:r>
            <a:r>
              <a:rPr lang="ru-RU" sz="4000" dirty="0">
                <a:latin typeface="Anonymous Pro" panose="02060609030202000504" pitchFamily="49" charset="0"/>
                <a:ea typeface="Anonymous Pro" panose="02060609030202000504" pitchFamily="49" charset="0"/>
              </a:rPr>
              <a:t/>
            </a:r>
            <a:br>
              <a:rPr lang="ru-RU" sz="4000" dirty="0">
                <a:latin typeface="Anonymous Pro" panose="02060609030202000504" pitchFamily="49" charset="0"/>
                <a:ea typeface="Anonymous Pro" panose="02060609030202000504" pitchFamily="49" charset="0"/>
              </a:rPr>
            </a:br>
            <a:endParaRPr lang="ru-RU" sz="4000" dirty="0">
              <a:latin typeface="Anonymous Pro" panose="02060609030202000504" pitchFamily="49" charset="0"/>
              <a:ea typeface="Anonymous Pro" panose="02060609030202000504" pitchFamily="49" charset="0"/>
            </a:endParaRP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5EE5A103-5A15-41FB-806F-9E9304E8D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137" y="766379"/>
            <a:ext cx="4066240" cy="2449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92E5CD6-0786-484A-BD77-3A39F3A951F7}"/>
              </a:ext>
            </a:extLst>
          </p:cNvPr>
          <p:cNvSpPr/>
          <p:nvPr/>
        </p:nvSpPr>
        <p:spPr>
          <a:xfrm>
            <a:off x="563549" y="939467"/>
            <a:ext cx="6107708" cy="3557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Внутри двора растут </a:t>
            </a:r>
            <a:r>
              <a:rPr lang="ru-RU" b="1" i="1" dirty="0">
                <a:solidFill>
                  <a:srgbClr val="000000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дикорастущие растения типичные для наших широколиственных лесов, </a:t>
            </a:r>
            <a:r>
              <a:rPr lang="ru-RU" b="1" i="1" dirty="0">
                <a:solidFill>
                  <a:srgbClr val="000000"/>
                </a:solidFill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яблони, красивые кустарники. </a:t>
            </a:r>
            <a:r>
              <a:rPr lang="ru-RU" b="1" i="1" dirty="0">
                <a:solidFill>
                  <a:srgbClr val="000000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парке </a:t>
            </a:r>
            <a:r>
              <a:rPr lang="ru-RU" b="1" i="1" dirty="0" err="1">
                <a:solidFill>
                  <a:srgbClr val="000000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Пехра-Яковлеское</a:t>
            </a:r>
            <a:r>
              <a:rPr lang="ru-RU" b="1" i="1" dirty="0">
                <a:solidFill>
                  <a:srgbClr val="000000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сохранились растения, которые смогли приспособиться и выжить в конкурентной борьбе. </a:t>
            </a:r>
            <a:r>
              <a:rPr lang="ru-RU" b="1" i="1" dirty="0">
                <a:solidFill>
                  <a:srgbClr val="000000"/>
                </a:solidFill>
                <a:latin typeface="Franklin Gothic Book" panose="020B05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глубине парка можно пройтись до мостика через реку Пехорка или свернуть в сторону, где расположена Лисья гора. Местные экскурсоводы рассказывают интересные загадочные истории, приоткрывая тайны парка Жители ближайших районов любят здесь прогуливаться, заниматься спортом и просто встречаться со знакомыми. </a:t>
            </a:r>
            <a:endParaRPr lang="ru-RU" sz="1400" b="1" i="1" dirty="0">
              <a:effectLst/>
              <a:latin typeface="Franklin Gothic Book" panose="020B0503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xmlns="" id="{30F1E7A7-D92A-4892-9981-3CB90B467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713" y="3429000"/>
            <a:ext cx="3955156" cy="2401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xmlns="" id="{C569A077-2995-409F-BD80-E463586E0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086" y="4564771"/>
            <a:ext cx="3746727" cy="203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56909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880</TotalTime>
  <Words>358</Words>
  <Application>Microsoft Office PowerPoint</Application>
  <PresentationFormat>Произвольный</PresentationFormat>
  <Paragraphs>28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Аспект</vt:lpstr>
      <vt:lpstr>Муниципальное бюджетное общеобразовательное учреждение «Среднеобразовательная школа №22» г. о. Балашиха </vt:lpstr>
      <vt:lpstr>Презентация PowerPoint</vt:lpstr>
      <vt:lpstr>Пехра-Яковлевское — бывшая подмосковная усадьба князей Голицыных. В настоящее время расположена на территории городского округа Балашиха Московской области, находится в ведении Заочного аграрного университета, признана памятником федерального значения и охраняется государством. Господский дом сохранился в изменённом виде.</vt:lpstr>
      <vt:lpstr>В конце XVI века маленькое поселение под названием Пехра- Яковлевское было передано боярину и воеводе Андрею Голицыну. С тех пор и начинается история легендарной усадьбы, которая на протяжении 235 лет принадлежала знатному роду Голицыных.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трлтл</dc:title>
  <dc:creator>User</dc:creator>
  <cp:lastModifiedBy>BEST</cp:lastModifiedBy>
  <cp:revision>7</cp:revision>
  <cp:lastPrinted>2023-04-04T10:34:29Z</cp:lastPrinted>
  <dcterms:created xsi:type="dcterms:W3CDTF">2023-02-21T15:57:21Z</dcterms:created>
  <dcterms:modified xsi:type="dcterms:W3CDTF">2023-04-04T10:36:41Z</dcterms:modified>
</cp:coreProperties>
</file>