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741C93-8C75-41DC-8B4F-4036D8DDE366}" v="151" dt="2023-04-27T20:15:34.9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72" autoAdjust="0"/>
    <p:restoredTop sz="96623" autoAdjust="0"/>
  </p:normalViewPr>
  <p:slideViewPr>
    <p:cSldViewPr snapToGrid="0">
      <p:cViewPr varScale="1">
        <p:scale>
          <a:sx n="116" d="100"/>
          <a:sy n="116" d="100"/>
        </p:scale>
        <p:origin x="-14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3708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FEDFC592-B002-4E8F-BA1B-7C6E3C65D6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B876263-67D3-40CB-92FA-4B96F42DE5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B384F-3610-4692-B263-4A79C921F832}" type="datetime1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FC286EC-D29E-4319-8E1F-51AA78E3397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47F8AB3-3844-4501-8712-A8C8085CEB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88A93-DA80-4CE0-9887-821C267EBB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29727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80940-BF49-432B-BDA5-7709ADA32393}" type="datetime1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92E06-5105-4429-BB11-E408F8FFED66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7552682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292E06-5105-4429-BB11-E408F8FFED6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12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rtlCol="0" anchor="b">
            <a:normAutofit/>
          </a:bodyPr>
          <a:lstStyle>
            <a:lvl1pPr algn="l"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 rtlCol="0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 rtlCol="0"/>
          <a:lstStyle/>
          <a:p>
            <a:pPr rtl="0"/>
            <a:fld id="{02CE2C35-3A84-414D-80C2-E4DE2F683408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81727" y="941439"/>
            <a:ext cx="10821840" cy="3478161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5800" y="5516715"/>
            <a:ext cx="10820400" cy="701969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57255C-D741-40CD-8D81-9350ECE56691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rtlCol="0" anchor="ctr"/>
          <a:lstStyle>
            <a:lvl1pPr algn="l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467" y="3649133"/>
            <a:ext cx="10130516" cy="999067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fld id="{00B82236-1499-4397-9B27-177C99B6E5C0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rtlCol="0" anchor="ctr"/>
          <a:lstStyle>
            <a:lvl1pPr algn="l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3" hasCustomPrompt="1"/>
          </p:nvPr>
        </p:nvSpPr>
        <p:spPr>
          <a:xfrm>
            <a:off x="1303865" y="3365556"/>
            <a:ext cx="9592736" cy="4444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467" y="3959862"/>
            <a:ext cx="10151533" cy="679871"/>
          </a:xfrm>
        </p:spPr>
        <p:txBody>
          <a:bodyPr rtlCol="0"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fld id="{92C2E6C5-DAB4-4C16-AE93-F8CE629228DD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9" name="Надпись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0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10" name="Надпись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»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467" y="3648315"/>
            <a:ext cx="10144654" cy="999885"/>
          </a:xfrm>
        </p:spPr>
        <p:txBody>
          <a:bodyPr rtlCol="0"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fld id="{AC975AAF-565B-4C0D-9B28-7B196900F09C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ойной столб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85800" y="2202080"/>
            <a:ext cx="3456432" cy="617320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 hasCustomPrompt="1"/>
          </p:nvPr>
        </p:nvSpPr>
        <p:spPr>
          <a:xfrm>
            <a:off x="685799" y="2904565"/>
            <a:ext cx="3456432" cy="331413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368800" y="2201333"/>
            <a:ext cx="3456432" cy="626534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 hasCustomPrompt="1"/>
          </p:nvPr>
        </p:nvSpPr>
        <p:spPr>
          <a:xfrm>
            <a:off x="4366858" y="2904067"/>
            <a:ext cx="3456432" cy="331461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8051800" y="2192866"/>
            <a:ext cx="3456432" cy="626534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 hasCustomPrompt="1"/>
          </p:nvPr>
        </p:nvSpPr>
        <p:spPr>
          <a:xfrm>
            <a:off x="8051801" y="2904565"/>
            <a:ext cx="3456432" cy="331413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E4D380-7335-48D4-99BB-70B3A01866ED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3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88618" y="4191000"/>
            <a:ext cx="3451582" cy="682765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Рисунок 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 hasCustomPrompt="1"/>
          </p:nvPr>
        </p:nvSpPr>
        <p:spPr>
          <a:xfrm>
            <a:off x="688618" y="4873764"/>
            <a:ext cx="3451582" cy="1344921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374263" y="4191000"/>
            <a:ext cx="3448935" cy="682765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 hasCustomPrompt="1"/>
          </p:nvPr>
        </p:nvSpPr>
        <p:spPr>
          <a:xfrm>
            <a:off x="4374264" y="4873763"/>
            <a:ext cx="3448935" cy="1344921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8049731" y="4191000"/>
            <a:ext cx="3456469" cy="682765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Рисунок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 hasCustomPrompt="1"/>
          </p:nvPr>
        </p:nvSpPr>
        <p:spPr>
          <a:xfrm>
            <a:off x="8049731" y="4873761"/>
            <a:ext cx="3452445" cy="1344921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788C13-9C9F-47E4-A6C5-FD08ED1E8EED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2194559"/>
            <a:ext cx="10820400" cy="4024125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6BA742C-928F-452C-813E-2DA0717E5BA4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024466" y="745067"/>
            <a:ext cx="8204201" cy="3903133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fld id="{69264B0B-14C3-4429-B20A-C739F8C07CEC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AA9743-6F05-4B57-9903-63D6852DBDEF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rtlCol="0" anchor="b">
            <a:normAutofit/>
          </a:bodyPr>
          <a:lstStyle>
            <a:lvl1pPr algn="r"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24467" y="3641725"/>
            <a:ext cx="10490200" cy="955675"/>
          </a:xfrm>
        </p:spPr>
        <p:txBody>
          <a:bodyPr rtlCol="0"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fld id="{870A59CA-ED2C-4A9D-9998-F05796ADB345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685800" y="2194559"/>
            <a:ext cx="5334000" cy="402412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2194559"/>
            <a:ext cx="5334000" cy="402412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F35043C-1E03-41A7-BF2B-960212ECF4B4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4409" y="2183802"/>
            <a:ext cx="5079991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85800" y="3132666"/>
            <a:ext cx="5311775" cy="3086019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400800" y="2183802"/>
            <a:ext cx="5105400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72200" y="3132666"/>
            <a:ext cx="5334000" cy="3086019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F689EC-2695-4671-9E09-D83DEB36578B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2BB2DA-A159-4FCA-94F1-136566A8911D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01D750-0EB8-4E69-93DE-15B05C80775F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995582" y="746759"/>
            <a:ext cx="6510618" cy="5471925"/>
          </a:xfrm>
        </p:spPr>
        <p:txBody>
          <a:bodyPr rtlCol="0" anchor="ctr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5800" y="3124199"/>
            <a:ext cx="4114800" cy="309448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6C4616-803C-425B-819C-AB2AA86F1F12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861238" y="751241"/>
            <a:ext cx="3644962" cy="5467443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5800" y="3124199"/>
            <a:ext cx="6873240" cy="309448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2F3F76-929D-4706-81FD-6F60A2474263}" type="datetime1">
              <a:rPr lang="ru-RU" noProof="0" smtClean="0"/>
              <a:pPr rtl="0"/>
              <a:t>13.06.2023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1DA2C6C-361B-4364-81B0-F46BE2360D26}" type="datetime1">
              <a:rPr lang="ru-RU" noProof="0" smtClean="0"/>
              <a:pPr rtl="0"/>
              <a:t>13.06.2023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carries" TargetMode="External"/><Relationship Id="rId2" Type="http://schemas.openxmlformats.org/officeDocument/2006/relationships/hyperlink" Target="https://vk.com/receiv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xmlns="" id="{E770CA6A-B3B0-4826-A91F-B2B1F89220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9">
            <a:extLst>
              <a:ext uri="{FF2B5EF4-FFF2-40B4-BE49-F238E27FC236}">
                <a16:creationId xmlns:a16="http://schemas.microsoft.com/office/drawing/2014/main" xmlns="" id="{3C51B9DA-B0CC-480A-8EA5-4D5C3E0515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467354" y="965200"/>
            <a:ext cx="6170943" cy="4329641"/>
          </a:xfrm>
        </p:spPr>
        <p:txBody>
          <a:bodyPr rtlCol="0" anchor="ctr">
            <a:normAutofit/>
          </a:bodyPr>
          <a:lstStyle/>
          <a:p>
            <a:pPr algn="r"/>
            <a:r>
              <a:rPr lang="en-US" sz="1400" dirty="0" smtClean="0">
                <a:latin typeface="Times New Roman"/>
                <a:ea typeface="+mj-lt"/>
                <a:cs typeface="+mj-lt"/>
              </a:rPr>
              <a:t>Topic </a:t>
            </a:r>
            <a:r>
              <a:rPr lang="ru-RU" sz="1400" dirty="0" smtClean="0">
                <a:latin typeface="Times New Roman"/>
                <a:ea typeface="+mj-lt"/>
                <a:cs typeface="+mj-lt"/>
              </a:rPr>
              <a:t>: </a:t>
            </a:r>
            <a:r>
              <a:rPr lang="en-US" sz="1400" dirty="0" smtClean="0">
                <a:latin typeface="Times New Roman"/>
                <a:ea typeface="+mj-lt"/>
                <a:cs typeface="+mj-lt"/>
              </a:rPr>
              <a:t>In the world of railway  jobs</a:t>
            </a:r>
            <a:endParaRPr lang="ru-RU" sz="1400" dirty="0">
              <a:latin typeface="Times New Roman"/>
              <a:cs typeface="Times New Roman"/>
            </a:endParaRPr>
          </a:p>
          <a:p>
            <a:pPr algn="r"/>
            <a:r>
              <a:rPr lang="ru-RU" sz="1400" dirty="0" err="1">
                <a:latin typeface="Times New Roman"/>
                <a:ea typeface="+mj-lt"/>
                <a:cs typeface="+mj-lt"/>
              </a:rPr>
              <a:t>Author</a:t>
            </a:r>
            <a:r>
              <a:rPr lang="ru-RU" sz="1400" dirty="0">
                <a:latin typeface="Times New Roman"/>
                <a:ea typeface="+mj-lt"/>
                <a:cs typeface="+mj-lt"/>
              </a:rPr>
              <a:t> </a:t>
            </a:r>
            <a:r>
              <a:rPr lang="ru-RU" sz="1400" dirty="0" err="1">
                <a:latin typeface="Times New Roman"/>
                <a:ea typeface="+mj-lt"/>
                <a:cs typeface="+mj-lt"/>
              </a:rPr>
              <a:t>of</a:t>
            </a:r>
            <a:r>
              <a:rPr lang="ru-RU" sz="1400" dirty="0">
                <a:latin typeface="Times New Roman"/>
                <a:ea typeface="+mj-lt"/>
                <a:cs typeface="+mj-lt"/>
              </a:rPr>
              <a:t> </a:t>
            </a:r>
            <a:r>
              <a:rPr lang="ru-RU" sz="1400" dirty="0" err="1">
                <a:latin typeface="Times New Roman"/>
                <a:ea typeface="+mj-lt"/>
                <a:cs typeface="+mj-lt"/>
              </a:rPr>
              <a:t>the</a:t>
            </a:r>
            <a:r>
              <a:rPr lang="ru-RU" sz="1400" dirty="0">
                <a:latin typeface="Times New Roman"/>
                <a:ea typeface="+mj-lt"/>
                <a:cs typeface="+mj-lt"/>
              </a:rPr>
              <a:t> </a:t>
            </a:r>
            <a:r>
              <a:rPr lang="ru-RU" sz="1400" dirty="0" err="1">
                <a:latin typeface="Times New Roman"/>
                <a:ea typeface="+mj-lt"/>
                <a:cs typeface="+mj-lt"/>
              </a:rPr>
              <a:t>work</a:t>
            </a:r>
            <a:r>
              <a:rPr lang="ru-RU" sz="1400" dirty="0" smtClean="0">
                <a:latin typeface="Times New Roman"/>
                <a:ea typeface="+mj-lt"/>
                <a:cs typeface="+mj-lt"/>
              </a:rPr>
              <a:t>:</a:t>
            </a:r>
            <a:r>
              <a:rPr lang="en-US" sz="1400" dirty="0" smtClean="0">
                <a:latin typeface="Times New Roman"/>
                <a:ea typeface="+mj-lt"/>
                <a:cs typeface="+mj-lt"/>
              </a:rPr>
              <a:t> </a:t>
            </a:r>
            <a:r>
              <a:rPr lang="en-US" sz="1400" dirty="0" err="1" smtClean="0">
                <a:latin typeface="Times New Roman"/>
                <a:ea typeface="+mj-lt"/>
                <a:cs typeface="+mj-lt"/>
              </a:rPr>
              <a:t>Koroleva</a:t>
            </a:r>
            <a:r>
              <a:rPr lang="en-US" sz="1400" dirty="0" smtClean="0">
                <a:latin typeface="Times New Roman"/>
                <a:ea typeface="+mj-lt"/>
                <a:cs typeface="+mj-lt"/>
              </a:rPr>
              <a:t> S.P.</a:t>
            </a:r>
            <a:br>
              <a:rPr lang="en-US" sz="1400" dirty="0" smtClean="0">
                <a:latin typeface="Times New Roman"/>
                <a:ea typeface="+mj-lt"/>
                <a:cs typeface="+mj-lt"/>
              </a:rPr>
            </a:br>
            <a:r>
              <a:rPr lang="en-US" sz="1400" dirty="0" smtClean="0">
                <a:latin typeface="Times New Roman"/>
                <a:ea typeface="+mj-lt"/>
                <a:cs typeface="+mj-lt"/>
              </a:rPr>
              <a:t>Tula Railway Technical School </a:t>
            </a:r>
            <a:br>
              <a:rPr lang="en-US" sz="1400" dirty="0" smtClean="0">
                <a:latin typeface="Times New Roman"/>
                <a:ea typeface="+mj-lt"/>
                <a:cs typeface="+mj-lt"/>
              </a:rPr>
            </a:br>
            <a:r>
              <a:rPr lang="en-US" sz="1400" dirty="0" smtClean="0">
                <a:latin typeface="Times New Roman"/>
                <a:ea typeface="+mj-lt"/>
                <a:cs typeface="+mj-lt"/>
              </a:rPr>
              <a:t>named after B.F. Safonov</a:t>
            </a:r>
            <a:endParaRPr lang="ru-RU" sz="1400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9438" y="965200"/>
            <a:ext cx="5200623" cy="4329641"/>
          </a:xfrm>
        </p:spPr>
        <p:txBody>
          <a:bodyPr rtlCol="0" anchor="ctr">
            <a:normAutofit/>
          </a:bodyPr>
          <a:lstStyle/>
          <a:p>
            <a:pPr algn="r"/>
            <a:r>
              <a:rPr lang="en-US" sz="4400" dirty="0" smtClean="0">
                <a:latin typeface="Times New Roman"/>
                <a:ea typeface="+mn-lt"/>
                <a:cs typeface="+mn-lt"/>
              </a:rPr>
              <a:t>B</a:t>
            </a:r>
            <a:r>
              <a:rPr lang="ru-RU" sz="4400" dirty="0" err="1" smtClean="0">
                <a:latin typeface="Times New Roman"/>
                <a:ea typeface="+mn-lt"/>
                <a:cs typeface="+mn-lt"/>
              </a:rPr>
              <a:t>aggage</a:t>
            </a:r>
            <a:r>
              <a:rPr lang="ru-RU" sz="4400" dirty="0" smtClean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cashier</a:t>
            </a:r>
            <a:endParaRPr lang="ru-RU" sz="4400" dirty="0">
              <a:latin typeface="Times New Roman"/>
              <a:cs typeface="Times New Roman"/>
            </a:endParaRPr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xmlns="" id="{6FE641DB-A503-41DE-ACA6-36B41C6C2BE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54295" y="1621260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2371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63B3E7-3CE5-828D-E052-4AE80C0C6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016F7C-B770-1D1D-3A65-B1EB707F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12" y="4245236"/>
            <a:ext cx="10820400" cy="4024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400" dirty="0" err="1">
                <a:latin typeface="Times New Roman"/>
                <a:ea typeface="+mn-lt"/>
                <a:cs typeface="+mn-lt"/>
              </a:rPr>
              <a:t>Conclusion</a:t>
            </a:r>
            <a:r>
              <a:rPr lang="ru-RU" sz="4400" dirty="0">
                <a:latin typeface="Times New Roman"/>
                <a:ea typeface="+mn-lt"/>
                <a:cs typeface="+mn-lt"/>
              </a:rPr>
              <a:t>: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thank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you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all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for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your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attention</a:t>
            </a:r>
            <a:r>
              <a:rPr lang="ru-RU" sz="4400" dirty="0">
                <a:latin typeface="Times New Roman"/>
                <a:ea typeface="+mn-lt"/>
                <a:cs typeface="+mn-lt"/>
              </a:rPr>
              <a:t>. I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hope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my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presentation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was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informative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and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educative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those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who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are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looking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forward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to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consider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conductor's</a:t>
            </a:r>
            <a:r>
              <a:rPr lang="ru-RU" sz="4400" dirty="0">
                <a:latin typeface="Times New Roman"/>
                <a:ea typeface="+mn-lt"/>
                <a:cs typeface="+mn-lt"/>
              </a:rPr>
              <a:t> </a:t>
            </a:r>
            <a:r>
              <a:rPr lang="ru-RU" sz="4400" dirty="0" err="1">
                <a:latin typeface="Times New Roman"/>
                <a:ea typeface="+mn-lt"/>
                <a:cs typeface="+mn-lt"/>
              </a:rPr>
              <a:t>career</a:t>
            </a:r>
            <a:r>
              <a:rPr lang="ru-RU" sz="4400" dirty="0">
                <a:latin typeface="Times New Roman"/>
                <a:ea typeface="+mn-lt"/>
                <a:cs typeface="+mn-lt"/>
              </a:rPr>
              <a:t>.</a:t>
            </a:r>
            <a:endParaRPr lang="ru-RU" sz="4400" dirty="0"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E9C1BF1-9253-1883-0005-FF91CC13A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194" y="2241"/>
            <a:ext cx="5667935" cy="42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8627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3A2AA8-5933-93C8-E9D6-96BBCDC3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C4AF55C-0D60-FDBD-E785-F1EA4A64F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4559001"/>
            <a:ext cx="10820400" cy="4024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 dirty="0" err="1">
                <a:latin typeface="Times New Roman"/>
                <a:ea typeface="+mn-lt"/>
                <a:cs typeface="+mn-lt"/>
              </a:rPr>
              <a:t>Let's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greet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each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other</a:t>
            </a:r>
            <a:endParaRPr lang="ru-RU" sz="1800" dirty="0">
              <a:latin typeface="Times New Roman"/>
              <a:ea typeface="+mn-lt"/>
              <a:cs typeface="+mn-lt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My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name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Anna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and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I'm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18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years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old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I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had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cherished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dream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life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to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become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conductor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And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travel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to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other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cities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Well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since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this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specialty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not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currently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available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our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technical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school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I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entered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"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Operator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processing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transportation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documents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railway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transport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"</a:t>
            </a:r>
          </a:p>
          <a:p>
            <a:endParaRPr lang="ru-RU" sz="18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небо, на открытом воздухе, железнодорожное полотно, поезд&#10;&#10;Автоматически созданное описание">
            <a:extLst>
              <a:ext uri="{FF2B5EF4-FFF2-40B4-BE49-F238E27FC236}">
                <a16:creationId xmlns:a16="http://schemas.microsoft.com/office/drawing/2014/main" xmlns="" id="{E5B95778-1047-37A7-80F8-2F4DDA981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136" y="161365"/>
            <a:ext cx="6922994" cy="465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2754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20335A-2C20-5EED-6EAE-7732A26E1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D3E306-9449-3022-24E4-5FDD85FCE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682" y="4603825"/>
            <a:ext cx="10820400" cy="4024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 dirty="0" err="1">
                <a:latin typeface="Times New Roman"/>
                <a:ea typeface="+mn-lt"/>
                <a:cs typeface="+mn-lt"/>
              </a:rPr>
              <a:t>Introduction</a:t>
            </a:r>
            <a:endParaRPr lang="ru-RU" sz="1800" dirty="0">
              <a:latin typeface="Times New Roman"/>
              <a:cs typeface="Times New Roman"/>
            </a:endParaRPr>
          </a:p>
          <a:p>
            <a:r>
              <a:rPr lang="ru-RU" sz="1800" dirty="0">
                <a:latin typeface="Times New Roman"/>
                <a:ea typeface="+mn-lt"/>
                <a:cs typeface="+mn-lt"/>
              </a:rPr>
              <a:t>My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specialty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operator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processing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transportation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documents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railway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transport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And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today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specialty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relevant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and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great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demand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</a:t>
            </a:r>
            <a:endParaRPr lang="ru-RU" sz="1800" dirty="0">
              <a:latin typeface="Times New Roman"/>
              <a:cs typeface="Times New Roman"/>
            </a:endParaRPr>
          </a:p>
          <a:p>
            <a:endParaRPr lang="ru-RU" sz="1800" dirty="0"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небо, человек, на открытом воздухе, поезд&#10;&#10;Автоматически созданное описание">
            <a:extLst>
              <a:ext uri="{FF2B5EF4-FFF2-40B4-BE49-F238E27FC236}">
                <a16:creationId xmlns:a16="http://schemas.microsoft.com/office/drawing/2014/main" xmlns="" id="{6E0615F1-0D82-59AA-F274-193B9D24D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695" y="206636"/>
            <a:ext cx="6956611" cy="453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7586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2B6852-E44A-091D-06C8-3E27FB146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A1704C-0BEB-3988-B012-D79BA0B7C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71" y="4446942"/>
            <a:ext cx="10820400" cy="4024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 dirty="0" err="1">
                <a:latin typeface="Times New Roman"/>
                <a:ea typeface="+mn-lt"/>
                <a:cs typeface="+mn-lt"/>
              </a:rPr>
              <a:t>Any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trip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begins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with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choosing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route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and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buying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And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here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you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can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not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do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without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cashier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Today,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among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duties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clerk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main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ones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are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distribution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seats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and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sale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full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control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passenger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traffic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</a:t>
            </a:r>
            <a:endParaRPr lang="ru-RU" sz="1800">
              <a:latin typeface="Times New Roman"/>
              <a:cs typeface="Times New Roman"/>
            </a:endParaRPr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B47AAA3-B43D-8C8E-E2F5-9824458AC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12" y="434438"/>
            <a:ext cx="11472582" cy="389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19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48849A-1F73-8AD5-0C0C-7F15A5C1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10E0AA0-83B2-26E7-A5FD-CE01F9B76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94560"/>
            <a:ext cx="5816600" cy="402412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err="1">
                <a:latin typeface="Times New Roman"/>
                <a:ea typeface="+mn-lt"/>
                <a:cs typeface="+mn-lt"/>
              </a:rPr>
              <a:t>Our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responsibilities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include</a:t>
            </a:r>
            <a:r>
              <a:rPr lang="ru-RU">
                <a:latin typeface="Times New Roman"/>
                <a:ea typeface="+mn-lt"/>
                <a:cs typeface="+mn-lt"/>
              </a:rPr>
              <a:t>: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err="1">
                <a:latin typeface="Times New Roman"/>
                <a:ea typeface="+mn-lt"/>
                <a:cs typeface="+mn-lt"/>
              </a:rPr>
              <a:t>Checking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correctness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paperwork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settlements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for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transportation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passengers</a:t>
            </a:r>
            <a:r>
              <a:rPr lang="ru-RU">
                <a:latin typeface="Times New Roman"/>
                <a:ea typeface="+mn-lt"/>
                <a:cs typeface="+mn-lt"/>
              </a:rPr>
              <a:t>, </a:t>
            </a:r>
            <a:r>
              <a:rPr lang="ru-RU" err="1">
                <a:latin typeface="Times New Roman"/>
                <a:ea typeface="+mn-lt"/>
                <a:cs typeface="+mn-lt"/>
              </a:rPr>
              <a:t>baggage</a:t>
            </a:r>
            <a:r>
              <a:rPr lang="ru-RU">
                <a:latin typeface="Times New Roman"/>
                <a:ea typeface="+mn-lt"/>
                <a:cs typeface="+mn-lt"/>
              </a:rPr>
              <a:t>,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cargo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err="1">
                <a:latin typeface="Times New Roman"/>
                <a:ea typeface="+mn-lt"/>
                <a:cs typeface="+mn-lt"/>
              </a:rPr>
              <a:t>Expense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management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strict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accounting</a:t>
            </a:r>
            <a:endParaRPr lang="ru-RU">
              <a:latin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35391A7-2298-FB80-9AB3-4B828A1A89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129" b="3"/>
          <a:stretch/>
        </p:blipFill>
        <p:spPr>
          <a:xfrm>
            <a:off x="6503148" y="887512"/>
            <a:ext cx="5406464" cy="407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3260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BEF29B-3847-C64F-BA44-8F4C37E15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820FFF0-83A8-710B-57B0-855CE8693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1" y="5735619"/>
            <a:ext cx="10820400" cy="4024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 dirty="0" err="1">
                <a:latin typeface="Times New Roman"/>
                <a:ea typeface="+mn-lt"/>
                <a:cs typeface="+mn-lt"/>
              </a:rPr>
              <a:t>During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peak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hours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conditions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opening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maximum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number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office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windows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must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be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observed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The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operating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mode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offices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should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correspond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much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possible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to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commuter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schedule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Lunch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breaks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are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allowed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only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during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technological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breaks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train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traffic</a:t>
            </a:r>
            <a:r>
              <a:rPr lang="ru-RU" sz="100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endParaRPr lang="ru-RU" dirty="0"/>
          </a:p>
        </p:txBody>
      </p:sp>
      <p:pic>
        <p:nvPicPr>
          <p:cNvPr id="4" name="Рисунок 4" descr="Изображение выглядит как текст, в помещении, пол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2FE9D039-8107-A2D2-BCDD-A57E86758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077" y="635822"/>
            <a:ext cx="8547846" cy="448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4580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7E2271-957E-CC74-E1A5-CFD11553A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0FBD2D-8451-0C8A-A791-6B144A4F4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88" y="5847678"/>
            <a:ext cx="10820400" cy="4024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 dirty="0" err="1">
                <a:latin typeface="Times New Roman"/>
                <a:ea typeface="+mn-lt"/>
                <a:cs typeface="+mn-lt"/>
              </a:rPr>
              <a:t>At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stations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with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a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small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passenger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flow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mixed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offices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may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operate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.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During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peak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hours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these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ticket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clerks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issue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travel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documents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suburban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trains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,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at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other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times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-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for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long-distance</a:t>
            </a:r>
            <a:r>
              <a:rPr lang="ru-RU" sz="1800" dirty="0">
                <a:latin typeface="Times New Roman"/>
                <a:ea typeface="+mn-lt"/>
                <a:cs typeface="+mn-lt"/>
              </a:rPr>
              <a:t> </a:t>
            </a:r>
            <a:r>
              <a:rPr lang="ru-RU" sz="1800" dirty="0" err="1">
                <a:latin typeface="Times New Roman"/>
                <a:ea typeface="+mn-lt"/>
                <a:cs typeface="+mn-lt"/>
              </a:rPr>
              <a:t>trains</a:t>
            </a:r>
            <a:endParaRPr lang="ru-RU" sz="1800" dirty="0" err="1">
              <a:latin typeface="Times New Roman"/>
            </a:endParaRPr>
          </a:p>
        </p:txBody>
      </p:sp>
      <p:pic>
        <p:nvPicPr>
          <p:cNvPr id="5" name="Рисунок 5" descr="Изображение выглядит как небо, на открытом воздухе, поезд, железнодорожное полотно&#10;&#10;Автоматически созданное описание">
            <a:extLst>
              <a:ext uri="{FF2B5EF4-FFF2-40B4-BE49-F238E27FC236}">
                <a16:creationId xmlns:a16="http://schemas.microsoft.com/office/drawing/2014/main" xmlns="" id="{9BD4D65B-7F1E-9EF3-D062-AA2772A43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812" y="587752"/>
            <a:ext cx="6990229" cy="468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6197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CCF0D2-B7BA-2F4E-78D7-A9F65B41E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A12577-1993-C1D8-A9D6-F41ED53FC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94560"/>
            <a:ext cx="5816600" cy="402412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err="1">
                <a:latin typeface="Times New Roman"/>
                <a:ea typeface="+mn-lt"/>
                <a:cs typeface="+mn-lt"/>
              </a:rPr>
              <a:t>Competence</a:t>
            </a:r>
            <a:r>
              <a:rPr lang="ru-RU">
                <a:latin typeface="Times New Roman"/>
                <a:ea typeface="+mn-lt"/>
                <a:cs typeface="+mn-lt"/>
              </a:rPr>
              <a:t>: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err="1">
                <a:latin typeface="Times New Roman"/>
                <a:ea typeface="+mn-lt"/>
                <a:cs typeface="+mn-lt"/>
              </a:rPr>
              <a:t>Ticket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office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clerk</a:t>
            </a:r>
            <a:r>
              <a:rPr lang="ru-RU">
                <a:latin typeface="Times New Roman"/>
                <a:ea typeface="+mn-lt"/>
                <a:cs typeface="+mn-lt"/>
              </a:rPr>
              <a:t>. </a:t>
            </a:r>
            <a:r>
              <a:rPr lang="ru-RU">
                <a:latin typeface="Times New Roman"/>
                <a:ea typeface="+mn-lt"/>
                <a:cs typeface="+mn-lt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*Receive</a:t>
            </a:r>
            <a:r>
              <a:rPr lang="ru-RU">
                <a:latin typeface="Times New Roman"/>
                <a:ea typeface="+mn-lt"/>
                <a:cs typeface="+mn-lt"/>
              </a:rPr>
              <a:t>, </a:t>
            </a:r>
            <a:r>
              <a:rPr lang="ru-RU" err="1">
                <a:latin typeface="Times New Roman"/>
                <a:ea typeface="+mn-lt"/>
                <a:cs typeface="+mn-lt"/>
              </a:rPr>
              <a:t>store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hand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over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cash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forms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strict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reporting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in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agreed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manner</a:t>
            </a:r>
            <a:r>
              <a:rPr lang="ru-RU">
                <a:latin typeface="Times New Roman"/>
                <a:ea typeface="+mn-lt"/>
                <a:cs typeface="+mn-lt"/>
              </a:rPr>
              <a:t>. *. </a:t>
            </a:r>
            <a:r>
              <a:rPr lang="ru-RU" err="1">
                <a:latin typeface="Times New Roman"/>
                <a:ea typeface="+mn-lt"/>
                <a:cs typeface="+mn-lt"/>
              </a:rPr>
              <a:t>Prepare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sell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shipping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documents</a:t>
            </a:r>
            <a:r>
              <a:rPr lang="ru-RU">
                <a:latin typeface="Times New Roman"/>
                <a:ea typeface="+mn-lt"/>
                <a:cs typeface="+mn-lt"/>
              </a:rPr>
              <a:t>. * </a:t>
            </a:r>
            <a:r>
              <a:rPr lang="ru-RU" err="1">
                <a:latin typeface="Times New Roman"/>
                <a:ea typeface="+mn-lt"/>
                <a:cs typeface="+mn-lt"/>
              </a:rPr>
              <a:t>Accept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travel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transportation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documents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from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citizens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in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cases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their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refusal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to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travel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return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money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to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them</a:t>
            </a:r>
            <a:r>
              <a:rPr lang="ru-RU">
                <a:latin typeface="Times New Roman"/>
                <a:ea typeface="+mn-lt"/>
                <a:cs typeface="+mn-lt"/>
              </a:rPr>
              <a:t>.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err="1">
                <a:latin typeface="Times New Roman"/>
                <a:ea typeface="+mn-lt"/>
                <a:cs typeface="+mn-lt"/>
              </a:rPr>
              <a:t>Baggage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clerk</a:t>
            </a:r>
            <a:r>
              <a:rPr lang="ru-RU">
                <a:latin typeface="Times New Roman"/>
                <a:ea typeface="+mn-lt"/>
                <a:cs typeface="+mn-lt"/>
              </a:rPr>
              <a:t>: </a:t>
            </a:r>
            <a:r>
              <a:rPr lang="ru-RU">
                <a:latin typeface="Times New Roman"/>
                <a:ea typeface="+mn-lt"/>
                <a:cs typeface="+mn-lt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*carries</a:t>
            </a:r>
            <a:r>
              <a:rPr lang="ru-RU">
                <a:latin typeface="Times New Roman"/>
                <a:ea typeface="+mn-lt"/>
                <a:cs typeface="+mn-lt"/>
              </a:rPr>
              <a:t> </a:t>
            </a:r>
            <a:r>
              <a:rPr lang="ru-RU" err="1">
                <a:latin typeface="Times New Roman"/>
                <a:ea typeface="+mn-lt"/>
                <a:cs typeface="+mn-lt"/>
              </a:rPr>
              <a:t>out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operation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receiving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accounting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storage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money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forms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strict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reporting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to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organize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cargo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insurance</a:t>
            </a:r>
            <a:r>
              <a:rPr lang="ru-RU">
                <a:latin typeface="Times New Roman"/>
                <a:ea typeface="+mn-lt"/>
                <a:cs typeface="+mn-lt"/>
              </a:rPr>
              <a:t>. </a:t>
            </a:r>
            <a:r>
              <a:rPr lang="ru-RU" err="1">
                <a:latin typeface="Times New Roman"/>
                <a:ea typeface="+mn-lt"/>
                <a:cs typeface="+mn-lt"/>
              </a:rPr>
              <a:t>Make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payments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for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the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provision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of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services</a:t>
            </a:r>
            <a:r>
              <a:rPr lang="ru-RU">
                <a:latin typeface="Times New Roman"/>
                <a:ea typeface="+mn-lt"/>
                <a:cs typeface="+mn-lt"/>
              </a:rPr>
              <a:t>, </a:t>
            </a:r>
            <a:r>
              <a:rPr lang="ru-RU" err="1">
                <a:latin typeface="Times New Roman"/>
                <a:ea typeface="+mn-lt"/>
                <a:cs typeface="+mn-lt"/>
              </a:rPr>
              <a:t>accrue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pension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and</a:t>
            </a:r>
            <a:r>
              <a:rPr lang="ru-RU">
                <a:latin typeface="Times New Roman"/>
                <a:ea typeface="+mn-lt"/>
                <a:cs typeface="+mn-lt"/>
              </a:rPr>
              <a:t> </a:t>
            </a:r>
            <a:r>
              <a:rPr lang="ru-RU" err="1">
                <a:latin typeface="Times New Roman"/>
                <a:ea typeface="+mn-lt"/>
                <a:cs typeface="+mn-lt"/>
              </a:rPr>
              <a:t>penalties</a:t>
            </a:r>
            <a:endParaRPr lang="ru-RU">
              <a:latin typeface="Times New Roman"/>
              <a:cs typeface="Times New Roman"/>
            </a:endParaRPr>
          </a:p>
          <a:p>
            <a:endParaRPr lang="ru-RU"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текст, человек, в помещении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xmlns="" id="{117145E4-3E4D-08F2-4C7E-34F987F39D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9" b="4"/>
          <a:stretch/>
        </p:blipFill>
        <p:spPr>
          <a:xfrm>
            <a:off x="6402296" y="1660719"/>
            <a:ext cx="5608169" cy="42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96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CD94F7C0-1344-4B3C-AFCB-E7F006BB53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EC584A2-4215-4DB8-AE1F-E3768D77E8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A22CCA-71DF-A41C-FB07-3FB900DFA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764373"/>
            <a:ext cx="3977639" cy="1600200"/>
          </a:xfrm>
        </p:spPr>
        <p:txBody>
          <a:bodyPr anchor="b">
            <a:normAutofit/>
          </a:bodyPr>
          <a:lstStyle/>
          <a:p>
            <a:pPr algn="l"/>
            <a:endParaRPr lang="ru-RU" sz="32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8F7803-8733-5FC2-2C85-3003B9934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364573"/>
            <a:ext cx="3977639" cy="385411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 dirty="0">
                <a:latin typeface="Times New Roman"/>
                <a:ea typeface="+mn-lt"/>
                <a:cs typeface="+mn-lt"/>
              </a:rPr>
              <a:t>Travel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documents</a:t>
            </a:r>
            <a:endParaRPr lang="ru-RU" sz="2000" dirty="0">
              <a:latin typeface="Times New Roman"/>
              <a:cs typeface="Times New Roman"/>
            </a:endParaRPr>
          </a:p>
          <a:p>
            <a:r>
              <a:rPr lang="ru-RU" sz="2000" dirty="0" err="1">
                <a:latin typeface="Times New Roman"/>
                <a:ea typeface="+mn-lt"/>
                <a:cs typeface="+mn-lt"/>
              </a:rPr>
              <a:t>This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document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consists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3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parts</a:t>
            </a:r>
            <a:endParaRPr lang="ru-RU" sz="2000" dirty="0">
              <a:latin typeface="Times New Roman"/>
              <a:cs typeface="Times New Roman"/>
            </a:endParaRPr>
          </a:p>
          <a:p>
            <a:r>
              <a:rPr lang="ru-RU" sz="2000" dirty="0" err="1">
                <a:latin typeface="Times New Roman"/>
                <a:ea typeface="+mn-lt"/>
                <a:cs typeface="+mn-lt"/>
              </a:rPr>
              <a:t>This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document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consists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of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three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slips</a:t>
            </a:r>
            <a:r>
              <a:rPr lang="ru-RU" sz="2000" dirty="0">
                <a:latin typeface="Times New Roman"/>
                <a:ea typeface="+mn-lt"/>
                <a:cs typeface="+mn-lt"/>
              </a:rPr>
              <a:t>.</a:t>
            </a:r>
            <a:endParaRPr lang="ru-RU" sz="2000" dirty="0">
              <a:latin typeface="Times New Roman"/>
              <a:cs typeface="Times New Roman"/>
            </a:endParaRPr>
          </a:p>
          <a:p>
            <a:r>
              <a:rPr lang="ru-RU" sz="2000" dirty="0">
                <a:latin typeface="Times New Roman"/>
                <a:ea typeface="+mn-lt"/>
                <a:cs typeface="+mn-lt"/>
              </a:rPr>
              <a:t>First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slip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"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travel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document</a:t>
            </a:r>
            <a:r>
              <a:rPr lang="ru-RU" sz="2000" dirty="0">
                <a:latin typeface="Times New Roman"/>
                <a:ea typeface="+mn-lt"/>
                <a:cs typeface="+mn-lt"/>
              </a:rPr>
              <a:t>"</a:t>
            </a:r>
            <a:endParaRPr lang="ru-RU" sz="2000" dirty="0">
              <a:latin typeface="Times New Roman"/>
              <a:cs typeface="Times New Roman"/>
            </a:endParaRPr>
          </a:p>
          <a:p>
            <a:r>
              <a:rPr lang="ru-RU" sz="2000" dirty="0">
                <a:latin typeface="Times New Roman"/>
                <a:ea typeface="+mn-lt"/>
                <a:cs typeface="+mn-lt"/>
              </a:rPr>
              <a:t>Second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slip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"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control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coupon</a:t>
            </a:r>
            <a:r>
              <a:rPr lang="ru-RU" sz="2000" dirty="0">
                <a:latin typeface="Times New Roman"/>
                <a:ea typeface="+mn-lt"/>
                <a:cs typeface="+mn-lt"/>
              </a:rPr>
              <a:t>"</a:t>
            </a:r>
            <a:endParaRPr lang="ru-RU" sz="2000" dirty="0">
              <a:latin typeface="Times New Roman"/>
              <a:cs typeface="Times New Roman"/>
            </a:endParaRPr>
          </a:p>
          <a:p>
            <a:r>
              <a:rPr lang="ru-RU" sz="2000" dirty="0" err="1">
                <a:latin typeface="Times New Roman"/>
                <a:ea typeface="+mn-lt"/>
                <a:cs typeface="+mn-lt"/>
              </a:rPr>
              <a:t>Third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slip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"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Cashier</a:t>
            </a:r>
            <a:r>
              <a:rPr lang="ru-RU" sz="2000" dirty="0">
                <a:latin typeface="Times New Roman"/>
                <a:ea typeface="+mn-lt"/>
                <a:cs typeface="+mn-lt"/>
              </a:rPr>
              <a:t> </a:t>
            </a:r>
            <a:r>
              <a:rPr lang="ru-RU" sz="2000" dirty="0" err="1">
                <a:latin typeface="Times New Roman"/>
                <a:ea typeface="+mn-lt"/>
                <a:cs typeface="+mn-lt"/>
              </a:rPr>
              <a:t>Coupon</a:t>
            </a:r>
            <a:r>
              <a:rPr lang="ru-RU" sz="2000" dirty="0">
                <a:latin typeface="Times New Roman"/>
                <a:ea typeface="+mn-lt"/>
                <a:cs typeface="+mn-lt"/>
              </a:rPr>
              <a:t>"</a:t>
            </a:r>
            <a:endParaRPr lang="ru-RU" sz="2000" dirty="0">
              <a:latin typeface="Times New Roman"/>
              <a:cs typeface="Times New Roman"/>
            </a:endParaRPr>
          </a:p>
          <a:p>
            <a:endParaRPr lang="ru-RU" sz="2000" dirty="0"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текст, письмо&#10;&#10;Автоматически созданное описание">
            <a:extLst>
              <a:ext uri="{FF2B5EF4-FFF2-40B4-BE49-F238E27FC236}">
                <a16:creationId xmlns:a16="http://schemas.microsoft.com/office/drawing/2014/main" xmlns="" id="{CABCE4BB-3ADF-B727-5108-D11EFB8F8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699" y="1522355"/>
            <a:ext cx="6533501" cy="392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7772494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4</TotalTime>
  <Words>338</Words>
  <Application>Microsoft Office PowerPoint</Application>
  <PresentationFormat>Произвольный</PresentationFormat>
  <Paragraphs>24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След самолета</vt:lpstr>
      <vt:lpstr>Topic : In the world of railway  jobs Author of the work: Koroleva S.P. Tula Railway Technical School  named after B.F. Safonov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109</cp:revision>
  <dcterms:created xsi:type="dcterms:W3CDTF">2023-04-27T19:42:44Z</dcterms:created>
  <dcterms:modified xsi:type="dcterms:W3CDTF">2023-06-13T10:22:47Z</dcterms:modified>
</cp:coreProperties>
</file>