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61" r:id="rId4"/>
    <p:sldId id="269" r:id="rId5"/>
    <p:sldId id="272" r:id="rId6"/>
    <p:sldId id="273" r:id="rId7"/>
    <p:sldId id="266" r:id="rId8"/>
    <p:sldId id="262" r:id="rId9"/>
    <p:sldId id="267" r:id="rId10"/>
    <p:sldId id="274" r:id="rId11"/>
    <p:sldId id="270" r:id="rId12"/>
    <p:sldId id="268" r:id="rId13"/>
    <p:sldId id="275" r:id="rId14"/>
    <p:sldId id="271" r:id="rId15"/>
    <p:sldId id="265" r:id="rId16"/>
    <p:sldId id="276" r:id="rId17"/>
    <p:sldId id="278" r:id="rId18"/>
    <p:sldId id="279" r:id="rId19"/>
    <p:sldId id="28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690" autoAdjust="0"/>
  </p:normalViewPr>
  <p:slideViewPr>
    <p:cSldViewPr snapToGrid="0">
      <p:cViewPr varScale="1">
        <p:scale>
          <a:sx n="109" d="100"/>
          <a:sy n="109" d="100"/>
        </p:scale>
        <p:origin x="-63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C6F78-8EDF-479C-9D92-62E4C46FB60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2B085-D2F8-4845-B7DD-3169C10AA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65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B085-D2F8-4845-B7DD-3169C10AA1C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53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9B0C15-20E3-480E-91E8-B68C5F458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3CE3D3C-A8D0-48A5-B223-267794F3B9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0B98516-5440-44D5-AF29-5A214C1EC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1BF7F2-1652-4B4D-8DBB-D17030E3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B59C79C-8FAB-4E75-993E-325B9DE2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657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39DAEE-3F5B-4D36-8ECC-7F88BE9CD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6B8D48-8EFC-469E-9A34-6D0302922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2FD7E4-A589-4688-A84F-9E476D580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8DE0DA-C643-4080-B504-73944E6C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590D7D8-AF8E-4367-B9DB-78C0298BC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000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5D216D-7CB2-4367-A447-2EEE7DACDB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1560138-5B17-4FBF-9CD9-5506F1A5B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D4FF3A-955A-4EC2-A7FD-4BBB6E14B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2C3D29-51E3-48C3-B32D-7FB3C5ECF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3FD139-0CE0-4644-ADCC-221295AF2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14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135F3A-8F6C-412C-A3E2-34D9E734C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3CAFE8-3984-4BE9-A4A2-0890FBDD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697C955-BB98-4688-A118-B245E151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F510CE-F07E-4182-A4CC-085E03882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5C3D9C-91A7-4076-B1CF-09D9BC932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3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FA5E36-093B-4CA7-A6E8-9371FC9F6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F51C84-57D6-40AE-88F6-DA34F411F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42D285-C413-42DA-A72F-6CB5EF3CD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453ACF-3ECA-443A-A34C-B8689343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390825-9A18-465B-9FAA-D43A176EC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64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F50FA8-1BDE-442C-B408-848B69760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029EF98-3756-4D11-B678-915F5162B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572542-5CA4-4A70-8CAC-F27600678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CBE5342-3AA4-4B89-A943-ED2B8C7AE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D4B8C6E-2BD5-4854-B6BC-DFBDDA5C1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97BF599-C454-4A93-A717-47B6E115A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48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32F239-1653-4AC3-B464-D3249BEB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2B2637F-67E2-467A-8596-1D4456F5E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D543E07-66A7-432E-9D85-9CA58C3783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483A86F-693C-4CEE-88DC-C43BDD210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8F1C489-B43F-4077-8BEC-5455AE7B83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AC9D2B6-C9B3-4828-8983-3DFC4A85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9868F6B-9077-4E42-BAA4-E8B653A8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3D86BE4-005C-4E6C-8176-0E672118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76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813BDB-5512-4652-82DE-5867FA87C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F476FCE-6F05-42CF-96DB-D19A67C57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B7F3508-13DC-4012-97E7-056E4CAF0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E76E12D-1324-4879-8F79-AE375452C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87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CA5224A-DBF8-483B-9C01-95FC4235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5F3A511-F2CC-4A8A-AC8D-6CAD29A89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B71B1CB-AF3A-4A41-A100-79CD683D8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79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598D7B-4634-4609-951C-1147A453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7A2EAA-A63E-4730-B756-799743D7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4D6767-5129-40C2-894F-050A751C4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A288792-4AD2-4736-8A3D-5736F8D65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310DFB5-E04A-4556-8B78-9274FE64A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BF2DE8-960F-45A5-9551-8325B83FC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85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E6632C-E3E9-488A-A61F-59EE1F5E9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BE4F9A-07DD-47BE-A217-39D3D0FCD3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4CCD1A-87CC-4D40-B0EA-85CF32B23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D70211B-4EC7-460A-9983-A4E7733BE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6081C8E-4E3C-4F0D-B509-5AC612A18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64D5417-4111-4FEA-AAD9-61DD59F6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17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148D04-B813-4544-98BB-5905EA1BF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F0C3190-9368-4D8F-A04F-E50235329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9E0D94-E98D-4F31-8812-9070833B4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533C03-4884-40AA-8EF9-76A22584D1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1583B3-C498-4E8B-B5E2-3A4328B26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00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емилетнюю девочку пытали в Папуа-Новой Гвинее по подозрению в колдовстве -  РИА Новости, 21.07.2021">
            <a:extLst>
              <a:ext uri="{FF2B5EF4-FFF2-40B4-BE49-F238E27FC236}">
                <a16:creationId xmlns:a16="http://schemas.microsoft.com/office/drawing/2014/main" xmlns="" id="{4501A327-79C6-EE09-C346-58AA4AF3D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5889" cy="685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727624-2307-4AA8-83D6-31A45FF24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7840" y="418011"/>
            <a:ext cx="8595360" cy="1593669"/>
          </a:xfrm>
        </p:spPr>
        <p:txBody>
          <a:bodyPr>
            <a:no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+mn-lt"/>
              </a:rPr>
              <a:t>Новая Гвинея</a:t>
            </a:r>
          </a:p>
        </p:txBody>
      </p:sp>
    </p:spTree>
    <p:extLst>
      <p:ext uri="{BB962C8B-B14F-4D97-AF65-F5344CB8AC3E}">
        <p14:creationId xmlns:p14="http://schemas.microsoft.com/office/powerpoint/2010/main" val="3759192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Новой Гвинеи</a:t>
            </a:r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0991526-C0A7-40B3-A33E-3D03E59422CF}"/>
              </a:ext>
            </a:extLst>
          </p:cNvPr>
          <p:cNvSpPr txBox="1"/>
          <p:nvPr/>
        </p:nvSpPr>
        <p:spPr>
          <a:xfrm>
            <a:off x="106682" y="730103"/>
            <a:ext cx="52834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Новой Гвинее растут леса из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обручной сосны</a:t>
            </a:r>
            <a:r>
              <a:rPr lang="ru-RU" sz="2400" dirty="0"/>
              <a:t>. Деревья живут </a:t>
            </a:r>
            <a:r>
              <a:rPr lang="ru-RU" sz="2400" dirty="0">
                <a:solidFill>
                  <a:srgbClr val="C00000"/>
                </a:solidFill>
              </a:rPr>
              <a:t>до 450 лет</a:t>
            </a:r>
            <a:r>
              <a:rPr lang="ru-RU" sz="2400" dirty="0"/>
              <a:t> и вырастают </a:t>
            </a:r>
            <a:r>
              <a:rPr lang="ru-RU" sz="2400" dirty="0">
                <a:solidFill>
                  <a:srgbClr val="C00000"/>
                </a:solidFill>
              </a:rPr>
              <a:t>до 60 м</a:t>
            </a:r>
            <a:r>
              <a:rPr lang="ru-RU" sz="24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DE3A1B2-D3FD-4626-90D9-AC5E4E6A31BA}"/>
              </a:ext>
            </a:extLst>
          </p:cNvPr>
          <p:cNvSpPr txBox="1"/>
          <p:nvPr/>
        </p:nvSpPr>
        <p:spPr>
          <a:xfrm>
            <a:off x="4990703" y="4301153"/>
            <a:ext cx="86635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Самое яркое дерево на планете – </a:t>
            </a:r>
            <a:r>
              <a:rPr lang="ru-RU" sz="2400" dirty="0">
                <a:solidFill>
                  <a:srgbClr val="C00000"/>
                </a:solidFill>
              </a:rPr>
              <a:t>радужный эвкалипт.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D84CB85-15BA-4380-89A0-968D0A7B1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06" y="1912207"/>
            <a:ext cx="3214035" cy="488193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DAA9EC1-6BE2-4BCE-AFB5-5C62E0BFCD26}"/>
              </a:ext>
            </a:extLst>
          </p:cNvPr>
          <p:cNvSpPr txBox="1"/>
          <p:nvPr/>
        </p:nvSpPr>
        <p:spPr>
          <a:xfrm>
            <a:off x="4256690" y="4762818"/>
            <a:ext cx="78274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Его ствол как будто покрыт </a:t>
            </a:r>
            <a:r>
              <a:rPr lang="ru-RU" sz="2400" dirty="0">
                <a:solidFill>
                  <a:srgbClr val="C00000"/>
                </a:solidFill>
              </a:rPr>
              <a:t>разноцветными красками</a:t>
            </a:r>
            <a:r>
              <a:rPr lang="ru-RU" sz="2400" dirty="0"/>
              <a:t>, при этом </a:t>
            </a:r>
            <a:r>
              <a:rPr lang="ru-RU" sz="2400" dirty="0">
                <a:solidFill>
                  <a:srgbClr val="C00000"/>
                </a:solidFill>
              </a:rPr>
              <a:t>раскраска</a:t>
            </a:r>
            <a:r>
              <a:rPr lang="ru-RU" sz="2400" dirty="0"/>
              <a:t> всё время </a:t>
            </a:r>
            <a:r>
              <a:rPr lang="ru-RU" sz="2400" dirty="0">
                <a:solidFill>
                  <a:srgbClr val="C00000"/>
                </a:solidFill>
              </a:rPr>
              <a:t>меняется с возрастом коры</a:t>
            </a:r>
            <a:r>
              <a:rPr lang="ru-RU" sz="2400" dirty="0"/>
              <a:t>.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9DFB593-BD84-4722-97A4-1D4AB7B9C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271" y="474932"/>
            <a:ext cx="6645848" cy="382024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D0D784B-F8BB-4B6B-A053-3D1B060964F6}"/>
              </a:ext>
            </a:extLst>
          </p:cNvPr>
          <p:cNvSpPr txBox="1"/>
          <p:nvPr/>
        </p:nvSpPr>
        <p:spPr>
          <a:xfrm>
            <a:off x="3734603" y="5593815"/>
            <a:ext cx="85817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От </a:t>
            </a:r>
            <a:r>
              <a:rPr lang="ru-RU" sz="2400" dirty="0">
                <a:solidFill>
                  <a:srgbClr val="C00000"/>
                </a:solidFill>
              </a:rPr>
              <a:t>зеленых</a:t>
            </a:r>
            <a:r>
              <a:rPr lang="ru-RU" sz="2400" dirty="0"/>
              <a:t> оттенков в дальнейшем кора приобретает оттенки от </a:t>
            </a:r>
            <a:r>
              <a:rPr lang="ru-RU" sz="2400" dirty="0">
                <a:solidFill>
                  <a:srgbClr val="C00000"/>
                </a:solidFill>
              </a:rPr>
              <a:t>голубого</a:t>
            </a:r>
            <a:r>
              <a:rPr lang="ru-RU" sz="2400" dirty="0"/>
              <a:t> до </a:t>
            </a:r>
            <a:r>
              <a:rPr lang="ru-RU" sz="2400" dirty="0">
                <a:solidFill>
                  <a:srgbClr val="C00000"/>
                </a:solidFill>
              </a:rPr>
              <a:t>пурпурного</a:t>
            </a:r>
            <a:r>
              <a:rPr lang="ru-RU" sz="2400" dirty="0"/>
              <a:t>, затем кора становится </a:t>
            </a:r>
            <a:r>
              <a:rPr lang="ru-RU" sz="2400" dirty="0">
                <a:solidFill>
                  <a:srgbClr val="C00000"/>
                </a:solidFill>
              </a:rPr>
              <a:t>розово-оранжевой</a:t>
            </a:r>
            <a:r>
              <a:rPr lang="ru-RU" sz="2400" dirty="0"/>
              <a:t> и в конце </a:t>
            </a:r>
            <a:r>
              <a:rPr lang="ru-RU" sz="2400" dirty="0">
                <a:solidFill>
                  <a:srgbClr val="C00000"/>
                </a:solidFill>
              </a:rPr>
              <a:t>коричнево-малиновой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1622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Фауна Новой Гвинеи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0F18FF7-0448-4C8A-B2F0-2AC8F125B5B4}"/>
              </a:ext>
            </a:extLst>
          </p:cNvPr>
          <p:cNvSpPr txBox="1"/>
          <p:nvPr/>
        </p:nvSpPr>
        <p:spPr>
          <a:xfrm>
            <a:off x="154806" y="819579"/>
            <a:ext cx="62074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C00000"/>
                </a:solidFill>
              </a:rPr>
              <a:t>Новогвинейские</a:t>
            </a:r>
            <a:r>
              <a:rPr lang="ru-RU" sz="2400" dirty="0">
                <a:solidFill>
                  <a:srgbClr val="C00000"/>
                </a:solidFill>
              </a:rPr>
              <a:t> водные питоны </a:t>
            </a:r>
            <a:r>
              <a:rPr lang="ru-RU" sz="2400" dirty="0"/>
              <a:t>невероятно скрытны, и их трудно найти в дикой природе.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A57E612-442A-4104-AEC9-E3E5425A902D}"/>
              </a:ext>
            </a:extLst>
          </p:cNvPr>
          <p:cNvSpPr txBox="1"/>
          <p:nvPr/>
        </p:nvSpPr>
        <p:spPr>
          <a:xfrm>
            <a:off x="5567412" y="4532881"/>
            <a:ext cx="640641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Гигантский роющий таракан </a:t>
            </a:r>
            <a:r>
              <a:rPr lang="ru-RU" sz="2400" dirty="0"/>
              <a:t>– тоже эндемик лесов Новой Гвинеи. Вырастает в длину до </a:t>
            </a:r>
            <a:r>
              <a:rPr lang="ru-RU" sz="2400" dirty="0">
                <a:solidFill>
                  <a:srgbClr val="C00000"/>
                </a:solidFill>
              </a:rPr>
              <a:t>9 см </a:t>
            </a:r>
            <a:r>
              <a:rPr lang="ru-RU" sz="2400" dirty="0"/>
              <a:t>и весит до </a:t>
            </a:r>
            <a:r>
              <a:rPr lang="ru-RU" sz="2400" dirty="0">
                <a:solidFill>
                  <a:srgbClr val="C00000"/>
                </a:solidFill>
              </a:rPr>
              <a:t>35г</a:t>
            </a:r>
            <a:r>
              <a:rPr lang="ru-RU" sz="2400" dirty="0"/>
              <a:t>, что делает его </a:t>
            </a:r>
            <a:r>
              <a:rPr lang="ru-RU" sz="2400" dirty="0">
                <a:solidFill>
                  <a:srgbClr val="C00000"/>
                </a:solidFill>
              </a:rPr>
              <a:t>самым тяжелым</a:t>
            </a:r>
            <a:r>
              <a:rPr lang="ru-RU" sz="2400" dirty="0"/>
              <a:t> видом тараканов в мире.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1EE02DA-AA47-4B34-BFA0-843F98BE2667}"/>
              </a:ext>
            </a:extLst>
          </p:cNvPr>
          <p:cNvSpPr txBox="1"/>
          <p:nvPr/>
        </p:nvSpPr>
        <p:spPr>
          <a:xfrm>
            <a:off x="166437" y="1630314"/>
            <a:ext cx="56684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Длина змеи достигает </a:t>
            </a:r>
            <a:r>
              <a:rPr lang="ru-RU" sz="2400" dirty="0">
                <a:solidFill>
                  <a:srgbClr val="C00000"/>
                </a:solidFill>
              </a:rPr>
              <a:t>3м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4D398EF-049A-484D-89AF-74135FFA577D}"/>
              </a:ext>
            </a:extLst>
          </p:cNvPr>
          <p:cNvSpPr txBox="1"/>
          <p:nvPr/>
        </p:nvSpPr>
        <p:spPr>
          <a:xfrm>
            <a:off x="5567412" y="6190141"/>
            <a:ext cx="67272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Эти насекомые могут дожить </a:t>
            </a:r>
            <a:r>
              <a:rPr lang="ru-RU" sz="2400" dirty="0">
                <a:solidFill>
                  <a:srgbClr val="C00000"/>
                </a:solidFill>
              </a:rPr>
              <a:t>до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10 лет</a:t>
            </a:r>
            <a:r>
              <a:rPr lang="en-US" sz="2400" dirty="0"/>
              <a:t>!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30" name="Picture 6" descr="Экзотика_рядом Гигантский роющий таракан-носорог | Экзотика РяДом.  Пауки-Птицееды - Скорпионы. | ВКонтакте">
            <a:extLst>
              <a:ext uri="{FF2B5EF4-FFF2-40B4-BE49-F238E27FC236}">
                <a16:creationId xmlns:a16="http://schemas.microsoft.com/office/drawing/2014/main" xmlns="" id="{584FAD0E-C9B4-77FC-B91A-F8ECA6CEB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6" y="3619557"/>
            <a:ext cx="5321969" cy="3041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BF5DB73-90A5-4515-A87E-BDBD89FAA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717" y="242966"/>
            <a:ext cx="5479981" cy="4109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CDA869C-2C6F-4295-81EF-A6B02B4160A5}"/>
              </a:ext>
            </a:extLst>
          </p:cNvPr>
          <p:cNvSpPr txBox="1"/>
          <p:nvPr/>
        </p:nvSpPr>
        <p:spPr>
          <a:xfrm>
            <a:off x="154806" y="2179579"/>
            <a:ext cx="61938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Окраска</a:t>
            </a:r>
            <a:r>
              <a:rPr lang="ru-RU" sz="2400" dirty="0"/>
              <a:t> питона </a:t>
            </a:r>
            <a:r>
              <a:rPr lang="ru-RU" sz="2400" dirty="0">
                <a:solidFill>
                  <a:srgbClr val="C00000"/>
                </a:solidFill>
              </a:rPr>
              <a:t>меняется</a:t>
            </a:r>
            <a:r>
              <a:rPr lang="ru-RU" sz="2400" dirty="0"/>
              <a:t> с возрастом </a:t>
            </a:r>
            <a:r>
              <a:rPr lang="ru-RU" sz="2400" dirty="0">
                <a:solidFill>
                  <a:srgbClr val="C00000"/>
                </a:solidFill>
              </a:rPr>
              <a:t>от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красного </a:t>
            </a:r>
            <a:r>
              <a:rPr lang="ru-RU" sz="2400" dirty="0"/>
              <a:t>до </a:t>
            </a:r>
            <a:r>
              <a:rPr lang="ru-RU" sz="2400" dirty="0">
                <a:solidFill>
                  <a:srgbClr val="C00000"/>
                </a:solidFill>
              </a:rPr>
              <a:t>пурпурно-черного</a:t>
            </a:r>
            <a:r>
              <a:rPr lang="ru-RU" sz="2400" dirty="0"/>
              <a:t> цвета.</a:t>
            </a:r>
          </a:p>
        </p:txBody>
      </p:sp>
    </p:spTree>
    <p:extLst>
      <p:ext uri="{BB962C8B-B14F-4D97-AF65-F5344CB8AC3E}">
        <p14:creationId xmlns:p14="http://schemas.microsoft.com/office/powerpoint/2010/main" val="2583478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Фауна Новой Гвинеи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DDB103A-98A6-4E4B-B29D-6E759184CF29}"/>
              </a:ext>
            </a:extLst>
          </p:cNvPr>
          <p:cNvSpPr txBox="1"/>
          <p:nvPr/>
        </p:nvSpPr>
        <p:spPr>
          <a:xfrm>
            <a:off x="74595" y="701722"/>
            <a:ext cx="454553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C00000"/>
                </a:solidFill>
              </a:rPr>
              <a:t>Райская птица </a:t>
            </a:r>
            <a:r>
              <a:rPr lang="ru-RU" sz="2300" dirty="0"/>
              <a:t>- символ</a:t>
            </a:r>
            <a:r>
              <a:rPr lang="ru-RU" sz="2300" dirty="0">
                <a:solidFill>
                  <a:srgbClr val="C00000"/>
                </a:solidFill>
              </a:rPr>
              <a:t> </a:t>
            </a:r>
            <a:r>
              <a:rPr lang="ru-RU" sz="2300" dirty="0"/>
              <a:t>Новой Гвинеи.</a:t>
            </a:r>
          </a:p>
          <a:p>
            <a:r>
              <a:rPr lang="ru-RU" sz="2300" dirty="0"/>
              <a:t>Из </a:t>
            </a:r>
            <a:r>
              <a:rPr lang="ru-RU" sz="2300" dirty="0">
                <a:solidFill>
                  <a:srgbClr val="C00000"/>
                </a:solidFill>
              </a:rPr>
              <a:t>45</a:t>
            </a:r>
            <a:r>
              <a:rPr lang="ru-RU" sz="2300" dirty="0"/>
              <a:t> видов </a:t>
            </a:r>
            <a:r>
              <a:rPr lang="ru-RU" sz="2300" dirty="0">
                <a:solidFill>
                  <a:srgbClr val="C00000"/>
                </a:solidFill>
              </a:rPr>
              <a:t>Райских птиц </a:t>
            </a:r>
            <a:r>
              <a:rPr lang="ru-RU" sz="2300" dirty="0"/>
              <a:t>на планете, </a:t>
            </a:r>
            <a:r>
              <a:rPr lang="ru-RU" sz="2300" dirty="0">
                <a:solidFill>
                  <a:srgbClr val="C00000"/>
                </a:solidFill>
              </a:rPr>
              <a:t>38 </a:t>
            </a:r>
            <a:r>
              <a:rPr lang="ru-RU" sz="2300" dirty="0"/>
              <a:t>встречаются только на </a:t>
            </a:r>
            <a:r>
              <a:rPr lang="ru-RU" sz="2300" dirty="0">
                <a:solidFill>
                  <a:srgbClr val="C00000"/>
                </a:solidFill>
              </a:rPr>
              <a:t>Новой Гвинее</a:t>
            </a:r>
            <a:r>
              <a:rPr lang="ru-RU" sz="23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1FB9237-83AA-4374-963B-106172E637D9}"/>
              </a:ext>
            </a:extLst>
          </p:cNvPr>
          <p:cNvSpPr txBox="1"/>
          <p:nvPr/>
        </p:nvSpPr>
        <p:spPr>
          <a:xfrm>
            <a:off x="74595" y="2508108"/>
            <a:ext cx="42952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C00000"/>
                </a:solidFill>
              </a:rPr>
              <a:t>Столетиями</a:t>
            </a:r>
            <a:r>
              <a:rPr lang="ru-RU" sz="2300" dirty="0"/>
              <a:t> папуасы украшали себя их перьями.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41F7C82-9E2B-4BCD-89BB-DAFFEE22A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6103" y="95618"/>
            <a:ext cx="3391301" cy="4239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905FE15-546B-4B51-8951-43C0AD230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595" y="599936"/>
            <a:ext cx="4158995" cy="2964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8AD6A68-0FF8-450D-AE4C-4CEFC1D5AEC3}"/>
              </a:ext>
            </a:extLst>
          </p:cNvPr>
          <p:cNvSpPr txBox="1"/>
          <p:nvPr/>
        </p:nvSpPr>
        <p:spPr>
          <a:xfrm>
            <a:off x="4646595" y="4406386"/>
            <a:ext cx="7356108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C00000"/>
                </a:solidFill>
              </a:rPr>
              <a:t>Кабарагойя - </a:t>
            </a:r>
            <a:r>
              <a:rPr lang="ru-RU" sz="2300" dirty="0"/>
              <a:t>неуловимый «крокодиловый» варан или «древесный крокодил». Одна из самых больших ящериц в мире – </a:t>
            </a:r>
            <a:r>
              <a:rPr lang="ru-RU" sz="2300" dirty="0">
                <a:solidFill>
                  <a:srgbClr val="C00000"/>
                </a:solidFill>
              </a:rPr>
              <a:t>до 3м</a:t>
            </a:r>
            <a:r>
              <a:rPr lang="ru-RU" sz="2300" dirty="0"/>
              <a:t>, хвост составляет </a:t>
            </a:r>
            <a:r>
              <a:rPr lang="ru-RU" sz="2300" dirty="0">
                <a:solidFill>
                  <a:srgbClr val="C00000"/>
                </a:solidFill>
              </a:rPr>
              <a:t>2/3 всей длины</a:t>
            </a:r>
            <a:r>
              <a:rPr lang="ru-RU" sz="2300" dirty="0"/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026FF9A-E1C6-48F9-A421-3922CE54D12A}"/>
              </a:ext>
            </a:extLst>
          </p:cNvPr>
          <p:cNvSpPr txBox="1"/>
          <p:nvPr/>
        </p:nvSpPr>
        <p:spPr>
          <a:xfrm>
            <a:off x="4659870" y="5606715"/>
            <a:ext cx="4066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/>
              <a:t>Живет </a:t>
            </a:r>
            <a:r>
              <a:rPr lang="ru-RU" sz="2300" dirty="0">
                <a:solidFill>
                  <a:srgbClr val="C00000"/>
                </a:solidFill>
              </a:rPr>
              <a:t>в мангровых болотах</a:t>
            </a:r>
            <a:r>
              <a:rPr lang="ru-RU" sz="2300" dirty="0"/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3235A8C-D451-4C36-98A2-C2CB013BAD38}"/>
              </a:ext>
            </a:extLst>
          </p:cNvPr>
          <p:cNvSpPr txBox="1"/>
          <p:nvPr/>
        </p:nvSpPr>
        <p:spPr>
          <a:xfrm>
            <a:off x="4659870" y="6022825"/>
            <a:ext cx="74244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/>
              <a:t>Своим длинным </a:t>
            </a:r>
            <a:r>
              <a:rPr lang="ru-RU" sz="2300" dirty="0">
                <a:solidFill>
                  <a:srgbClr val="C00000"/>
                </a:solidFill>
              </a:rPr>
              <a:t>хвостом</a:t>
            </a:r>
            <a:r>
              <a:rPr lang="ru-RU" sz="2300" dirty="0"/>
              <a:t> орудует </a:t>
            </a:r>
            <a:r>
              <a:rPr lang="ru-RU" sz="2300" dirty="0">
                <a:solidFill>
                  <a:srgbClr val="C00000"/>
                </a:solidFill>
              </a:rPr>
              <a:t>как хлыстом</a:t>
            </a:r>
            <a:r>
              <a:rPr lang="ru-RU" sz="2300" dirty="0"/>
              <a:t> во время охоты.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755D162-1A06-4219-B0EC-C35B9AA71289}"/>
              </a:ext>
            </a:extLst>
          </p:cNvPr>
          <p:cNvSpPr txBox="1"/>
          <p:nvPr/>
        </p:nvSpPr>
        <p:spPr>
          <a:xfrm>
            <a:off x="74595" y="3463234"/>
            <a:ext cx="86515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/>
              <a:t>Европейцы </a:t>
            </a:r>
            <a:r>
              <a:rPr lang="ru-RU" sz="2300" dirty="0">
                <a:solidFill>
                  <a:srgbClr val="C00000"/>
                </a:solidFill>
              </a:rPr>
              <a:t>убивали Райских птиц </a:t>
            </a:r>
            <a:r>
              <a:rPr lang="ru-RU" sz="2300" dirty="0"/>
              <a:t>десятками тысяч, их перья покупались для дамских шляпок и других украшений. 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B598F44-800A-4E7F-9DAB-6B178C0FF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26" y="4219844"/>
            <a:ext cx="4572000" cy="267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3514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Фауна Новой Гвинеи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CC90919-D00A-4C6C-886B-2D28C02C8EE4}"/>
              </a:ext>
            </a:extLst>
          </p:cNvPr>
          <p:cNvSpPr txBox="1"/>
          <p:nvPr/>
        </p:nvSpPr>
        <p:spPr>
          <a:xfrm>
            <a:off x="83423" y="797115"/>
            <a:ext cx="64232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Птицекрылка королевы Александры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– насекомое найденное </a:t>
            </a:r>
            <a:r>
              <a:rPr lang="ru-RU" sz="2400" dirty="0">
                <a:solidFill>
                  <a:srgbClr val="C00000"/>
                </a:solidFill>
              </a:rPr>
              <a:t>только в Новой Гвинее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15824E5-FF74-4366-B56D-EA84AC6A737F}"/>
              </a:ext>
            </a:extLst>
          </p:cNvPr>
          <p:cNvSpPr txBox="1"/>
          <p:nvPr/>
        </p:nvSpPr>
        <p:spPr>
          <a:xfrm>
            <a:off x="83423" y="2166393"/>
            <a:ext cx="6936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Единственная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мире </a:t>
            </a:r>
            <a:r>
              <a:rPr lang="ru-RU" sz="2400" dirty="0">
                <a:solidFill>
                  <a:srgbClr val="C00000"/>
                </a:solidFill>
              </a:rPr>
              <a:t>ядовитая птица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Питоху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Pitohui)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обитает в Папуа-Новой Гвинее.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5A8D20A-B4BB-4ED3-B8F3-59B26FEA7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5607" y="241918"/>
            <a:ext cx="5636393" cy="3757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FABD89-3475-400D-A5DC-EC4CC9544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2997390"/>
            <a:ext cx="5242558" cy="3860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0A40044-AA27-4B65-BC4D-CBE041C15163}"/>
              </a:ext>
            </a:extLst>
          </p:cNvPr>
          <p:cNvSpPr txBox="1"/>
          <p:nvPr/>
        </p:nvSpPr>
        <p:spPr>
          <a:xfrm>
            <a:off x="83423" y="1638318"/>
            <a:ext cx="6472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Размах </a:t>
            </a:r>
            <a:r>
              <a:rPr lang="ru-RU" sz="2400">
                <a:solidFill>
                  <a:schemeClr val="tx1">
                    <a:lumMod val="95000"/>
                    <a:lumOff val="5000"/>
                  </a:schemeClr>
                </a:solidFill>
              </a:rPr>
              <a:t>крыльев этой бабочки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достигает </a:t>
            </a:r>
            <a:r>
              <a:rPr lang="ru-RU" sz="2400" dirty="0">
                <a:solidFill>
                  <a:srgbClr val="C00000"/>
                </a:solidFill>
              </a:rPr>
              <a:t>30 см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848FA20-1D40-453E-BDD6-CFFC5455AEF1}"/>
              </a:ext>
            </a:extLst>
          </p:cNvPr>
          <p:cNvSpPr txBox="1"/>
          <p:nvPr/>
        </p:nvSpPr>
        <p:spPr>
          <a:xfrm>
            <a:off x="5446143" y="4033864"/>
            <a:ext cx="66137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коже и перьях у неё присутствует яд </a:t>
            </a:r>
            <a:r>
              <a:rPr lang="ru-RU" sz="2400" dirty="0" err="1">
                <a:solidFill>
                  <a:srgbClr val="C00000"/>
                </a:solidFill>
              </a:rPr>
              <a:t>батрахотоксин</a:t>
            </a:r>
            <a:r>
              <a:rPr lang="ru-RU" sz="2400" dirty="0"/>
              <a:t>, который попадая в ранки или царапины, вызывает онемение и даже паралич органов дыхания.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F12C1A0-8FBA-4B9B-947F-EE1AE790F326}"/>
              </a:ext>
            </a:extLst>
          </p:cNvPr>
          <p:cNvSpPr txBox="1"/>
          <p:nvPr/>
        </p:nvSpPr>
        <p:spPr>
          <a:xfrm>
            <a:off x="5446143" y="5608888"/>
            <a:ext cx="66950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Причина ядовитости </a:t>
            </a:r>
            <a:r>
              <a:rPr lang="ru-RU" sz="2400" dirty="0"/>
              <a:t>птицы заключается в её питании </a:t>
            </a:r>
            <a:r>
              <a:rPr lang="ru-RU" sz="2400" dirty="0">
                <a:solidFill>
                  <a:srgbClr val="C00000"/>
                </a:solidFill>
              </a:rPr>
              <a:t>жуками</a:t>
            </a:r>
            <a:r>
              <a:rPr lang="ru-RU" sz="2400" dirty="0"/>
              <a:t>, в организме которых содержится </a:t>
            </a:r>
            <a:r>
              <a:rPr lang="ru-RU" sz="2400" dirty="0" err="1"/>
              <a:t>батрахотоксин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01546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5870608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Религия и традиции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F87A50C-8890-4D0A-ACED-6AA70D007690}"/>
              </a:ext>
            </a:extLst>
          </p:cNvPr>
          <p:cNvSpPr txBox="1"/>
          <p:nvPr/>
        </p:nvSpPr>
        <p:spPr>
          <a:xfrm>
            <a:off x="154806" y="818679"/>
            <a:ext cx="66951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Большинство жителей Новой Гвинеи считают себя </a:t>
            </a:r>
            <a:r>
              <a:rPr lang="ru-RU" sz="2400" dirty="0">
                <a:solidFill>
                  <a:srgbClr val="C00000"/>
                </a:solidFill>
              </a:rPr>
              <a:t>христианами</a:t>
            </a:r>
            <a:r>
              <a:rPr lang="ru-RU" sz="2400" dirty="0"/>
              <a:t>, но многие совмещают </a:t>
            </a:r>
            <a:r>
              <a:rPr lang="ru-RU" sz="2400" dirty="0">
                <a:solidFill>
                  <a:srgbClr val="C00000"/>
                </a:solidFill>
              </a:rPr>
              <a:t>христианскую </a:t>
            </a:r>
            <a:r>
              <a:rPr lang="ru-RU" sz="2400" dirty="0"/>
              <a:t>веру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с </a:t>
            </a:r>
            <a:r>
              <a:rPr lang="ru-RU" sz="2400" dirty="0">
                <a:solidFill>
                  <a:srgbClr val="C00000"/>
                </a:solidFill>
              </a:rPr>
              <a:t>традиционными верованиями и обычаями </a:t>
            </a:r>
            <a:r>
              <a:rPr lang="ru-RU" sz="2400" dirty="0"/>
              <a:t>коренных народов.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F8D2CA-70C8-4064-863C-1D6581B3EB1F}"/>
              </a:ext>
            </a:extLst>
          </p:cNvPr>
          <p:cNvSpPr txBox="1"/>
          <p:nvPr/>
        </p:nvSpPr>
        <p:spPr>
          <a:xfrm>
            <a:off x="154806" y="3134235"/>
            <a:ext cx="654036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dirty="0">
                <a:solidFill>
                  <a:srgbClr val="C00000"/>
                </a:solidFill>
              </a:rPr>
              <a:t>запрещено хоронить вождей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вместо этого местные жители хранят их тела в </a:t>
            </a:r>
            <a:r>
              <a:rPr lang="ru-RU" sz="2400" dirty="0">
                <a:solidFill>
                  <a:srgbClr val="C00000"/>
                </a:solidFill>
              </a:rPr>
              <a:t>своих хижинах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 время смерти кого-либо из близких девушка должна </a:t>
            </a:r>
            <a:r>
              <a:rPr lang="ru-RU" sz="2400" dirty="0">
                <a:solidFill>
                  <a:srgbClr val="C00000"/>
                </a:solidFill>
              </a:rPr>
              <a:t>отрезать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себе </a:t>
            </a:r>
            <a:r>
              <a:rPr lang="ru-RU" sz="2400" dirty="0">
                <a:solidFill>
                  <a:srgbClr val="C00000"/>
                </a:solidFill>
              </a:rPr>
              <a:t>фалангу пальца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перед тем как собрать урожай, папуасы </a:t>
            </a:r>
            <a:r>
              <a:rPr lang="ru-RU" sz="2400" dirty="0">
                <a:solidFill>
                  <a:srgbClr val="C00000"/>
                </a:solidFill>
              </a:rPr>
              <a:t>несколько дней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проводят </a:t>
            </a:r>
            <a:r>
              <a:rPr lang="ru-RU" sz="2400" dirty="0">
                <a:solidFill>
                  <a:srgbClr val="C00000"/>
                </a:solidFill>
              </a:rPr>
              <a:t>специальные обряды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танцуя и отгоняя злых духов от еды.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DA18B6F-1B6B-4CF8-9E48-0911F793E542}"/>
              </a:ext>
            </a:extLst>
          </p:cNvPr>
          <p:cNvSpPr txBox="1"/>
          <p:nvPr/>
        </p:nvSpPr>
        <p:spPr>
          <a:xfrm>
            <a:off x="6907964" y="4514501"/>
            <a:ext cx="51582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</a:rPr>
              <a:t>В папуасских племенах всю основную работу выполняют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женщины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.</a:t>
            </a:r>
          </a:p>
        </p:txBody>
      </p:sp>
      <p:pic>
        <p:nvPicPr>
          <p:cNvPr id="3074" name="Picture 2" descr="Шокирующие обычаи племени папуасов: 5 снимков, которые сложно забыть">
            <a:extLst>
              <a:ext uri="{FF2B5EF4-FFF2-40B4-BE49-F238E27FC236}">
                <a16:creationId xmlns:a16="http://schemas.microsoft.com/office/drawing/2014/main" xmlns="" id="{14CD62CE-8BD8-CA1F-EF8C-C52D8145C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591" y="494320"/>
            <a:ext cx="5548602" cy="3909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E1FD375-D040-46DD-AEFE-EB55343A9E52}"/>
              </a:ext>
            </a:extLst>
          </p:cNvPr>
          <p:cNvSpPr txBox="1"/>
          <p:nvPr/>
        </p:nvSpPr>
        <p:spPr>
          <a:xfrm>
            <a:off x="154806" y="2672570"/>
            <a:ext cx="6213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До сих пор существуют </a:t>
            </a:r>
            <a:r>
              <a:rPr lang="ru-RU" sz="2400" dirty="0">
                <a:solidFill>
                  <a:srgbClr val="C00000"/>
                </a:solidFill>
              </a:rPr>
              <a:t>странные традиции</a:t>
            </a:r>
            <a:r>
              <a:rPr lang="ru-RU" sz="2400" dirty="0"/>
              <a:t>: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1C1B663-5F0B-4ED9-913D-3C2C1168E85E}"/>
              </a:ext>
            </a:extLst>
          </p:cNvPr>
          <p:cNvSpPr txBox="1"/>
          <p:nvPr/>
        </p:nvSpPr>
        <p:spPr>
          <a:xfrm>
            <a:off x="6907964" y="5345498"/>
            <a:ext cx="51872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</a:rPr>
              <a:t>Очень часто можно увидеть как женщины рубят дрова, а их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мужья отдыхают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 в хижинах.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51072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FF8D2CA-70C8-4064-863C-1D6581B3EB1F}"/>
              </a:ext>
            </a:extLst>
          </p:cNvPr>
          <p:cNvSpPr txBox="1"/>
          <p:nvPr/>
        </p:nvSpPr>
        <p:spPr>
          <a:xfrm>
            <a:off x="95679" y="816200"/>
            <a:ext cx="65048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большей части острова </a:t>
            </a:r>
            <a:r>
              <a:rPr lang="ru-RU" sz="2400" dirty="0">
                <a:solidFill>
                  <a:srgbClr val="C00000"/>
                </a:solidFill>
              </a:rPr>
              <a:t>земля настолько пропитана влагой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что строительство там крайне затруднено.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7DC84F8-73A9-42D9-9D8A-8C32AA079532}"/>
              </a:ext>
            </a:extLst>
          </p:cNvPr>
          <p:cNvSpPr txBox="1"/>
          <p:nvPr/>
        </p:nvSpPr>
        <p:spPr>
          <a:xfrm>
            <a:off x="6429974" y="4491392"/>
            <a:ext cx="58926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Папуа-Новая Гвинея</a:t>
            </a:r>
            <a:r>
              <a:rPr lang="ru-RU" sz="2400" dirty="0"/>
              <a:t> – </a:t>
            </a:r>
            <a:r>
              <a:rPr lang="ru-RU" sz="2400" dirty="0">
                <a:solidFill>
                  <a:srgbClr val="C00000"/>
                </a:solidFill>
              </a:rPr>
              <a:t>самое крупное </a:t>
            </a:r>
            <a:r>
              <a:rPr lang="ru-RU" sz="2400" dirty="0"/>
              <a:t>государство в Океании.</a:t>
            </a:r>
          </a:p>
          <a:p>
            <a:r>
              <a:rPr lang="ru-RU" sz="2400" dirty="0"/>
              <a:t>Её площадь </a:t>
            </a:r>
            <a:r>
              <a:rPr lang="ru-RU" sz="2400" dirty="0">
                <a:solidFill>
                  <a:srgbClr val="C00000"/>
                </a:solidFill>
              </a:rPr>
              <a:t>463 кв. км</a:t>
            </a:r>
            <a:r>
              <a:rPr lang="ru-RU" sz="2400" dirty="0"/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F766080-8DD9-4F06-8824-079FB506E484}"/>
              </a:ext>
            </a:extLst>
          </p:cNvPr>
          <p:cNvSpPr txBox="1"/>
          <p:nvPr/>
        </p:nvSpPr>
        <p:spPr>
          <a:xfrm>
            <a:off x="95679" y="2116863"/>
            <a:ext cx="65048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Новой Гвинее в ходу более </a:t>
            </a:r>
            <a:r>
              <a:rPr lang="ru-RU" sz="2400" dirty="0">
                <a:solidFill>
                  <a:srgbClr val="C00000"/>
                </a:solidFill>
              </a:rPr>
              <a:t>850 языков</a:t>
            </a:r>
            <a:r>
              <a:rPr lang="ru-RU" sz="2400" dirty="0"/>
              <a:t>, что составляет более </a:t>
            </a:r>
            <a:r>
              <a:rPr lang="ru-RU" sz="2400" dirty="0">
                <a:solidFill>
                  <a:srgbClr val="C00000"/>
                </a:solidFill>
              </a:rPr>
              <a:t>10 %</a:t>
            </a:r>
            <a:r>
              <a:rPr lang="ru-RU" sz="2400" dirty="0"/>
              <a:t> от мирового количества.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xmlns="" id="{577F2175-4DDF-412D-9469-31095A156477}"/>
              </a:ext>
            </a:extLst>
          </p:cNvPr>
          <p:cNvSpPr txBox="1"/>
          <p:nvPr/>
        </p:nvSpPr>
        <p:spPr>
          <a:xfrm>
            <a:off x="6413977" y="5830555"/>
            <a:ext cx="58926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стране насчитывается </a:t>
            </a:r>
            <a:r>
              <a:rPr lang="ru-RU" sz="2400" dirty="0">
                <a:solidFill>
                  <a:srgbClr val="C00000"/>
                </a:solidFill>
              </a:rPr>
              <a:t>600</a:t>
            </a:r>
            <a:r>
              <a:rPr lang="ru-RU" sz="2400" dirty="0"/>
              <a:t> взлетно-посадочных полос.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976EEDA-6633-48D9-8B46-DF72771D7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371" y="95618"/>
            <a:ext cx="5704115" cy="4149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804DA89-3E90-491D-85A4-E10905A930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07" y="2983579"/>
            <a:ext cx="5892655" cy="3874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4182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7D67C15-E5FC-4AFE-A257-67791F1F7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2420"/>
            <a:ext cx="5759669" cy="326048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4B48D561-00A8-40FE-BCBE-3C3112FE2C31}"/>
              </a:ext>
            </a:extLst>
          </p:cNvPr>
          <p:cNvSpPr txBox="1"/>
          <p:nvPr/>
        </p:nvSpPr>
        <p:spPr>
          <a:xfrm>
            <a:off x="163762" y="5819954"/>
            <a:ext cx="119738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языке </a:t>
            </a:r>
            <a:r>
              <a:rPr lang="ru-RU" sz="2400" dirty="0"/>
              <a:t>папуасов </a:t>
            </a:r>
            <a:r>
              <a:rPr lang="ru-RU" sz="2400" dirty="0" err="1">
                <a:solidFill>
                  <a:srgbClr val="C00000"/>
                </a:solidFill>
              </a:rPr>
              <a:t>бонгу</a:t>
            </a:r>
            <a:r>
              <a:rPr lang="ru-RU" sz="2400" dirty="0"/>
              <a:t> до сих пор сохранились фонетически измененные </a:t>
            </a:r>
            <a:r>
              <a:rPr lang="ru-RU" sz="2400" dirty="0">
                <a:solidFill>
                  <a:srgbClr val="C00000"/>
                </a:solidFill>
              </a:rPr>
              <a:t>русские слова</a:t>
            </a:r>
            <a:r>
              <a:rPr lang="ru-RU" sz="2400" dirty="0"/>
              <a:t>, которые появились в нем благодаря </a:t>
            </a:r>
            <a:r>
              <a:rPr lang="ru-RU" sz="2400" dirty="0">
                <a:solidFill>
                  <a:srgbClr val="C00000"/>
                </a:solidFill>
              </a:rPr>
              <a:t>Н.Н. Миклухо-Маклаю</a:t>
            </a:r>
            <a:r>
              <a:rPr lang="ru-RU" sz="2400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6B2CB3-BA4A-4ADE-B38A-B43040737D45}"/>
              </a:ext>
            </a:extLst>
          </p:cNvPr>
          <p:cNvSpPr txBox="1"/>
          <p:nvPr/>
        </p:nvSpPr>
        <p:spPr>
          <a:xfrm>
            <a:off x="163762" y="857221"/>
            <a:ext cx="119738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Некоторые </a:t>
            </a:r>
            <a:r>
              <a:rPr lang="ru-RU" sz="2400" dirty="0">
                <a:solidFill>
                  <a:srgbClr val="C00000"/>
                </a:solidFill>
              </a:rPr>
              <a:t>местные жители </a:t>
            </a:r>
            <a:r>
              <a:rPr lang="ru-RU" sz="2400" dirty="0"/>
              <a:t>(особенно представители коренного племени </a:t>
            </a:r>
            <a:r>
              <a:rPr lang="ru-RU" sz="2400" dirty="0" err="1">
                <a:solidFill>
                  <a:srgbClr val="C00000"/>
                </a:solidFill>
              </a:rPr>
              <a:t>толай</a:t>
            </a:r>
            <a:r>
              <a:rPr lang="ru-RU" sz="2400" dirty="0"/>
              <a:t>) все еще используют </a:t>
            </a:r>
            <a:r>
              <a:rPr lang="ru-RU" sz="2400" dirty="0">
                <a:solidFill>
                  <a:srgbClr val="C00000"/>
                </a:solidFill>
              </a:rPr>
              <a:t>ракушки</a:t>
            </a:r>
            <a:r>
              <a:rPr lang="ru-RU" sz="2400" dirty="0"/>
              <a:t> как</a:t>
            </a:r>
            <a:r>
              <a:rPr lang="ru-RU" sz="2400" dirty="0">
                <a:solidFill>
                  <a:srgbClr val="C00000"/>
                </a:solidFill>
              </a:rPr>
              <a:t> деньги </a:t>
            </a:r>
            <a:r>
              <a:rPr lang="ru-RU" sz="2400" dirty="0"/>
              <a:t>в своей общине.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91B51AE-70B3-496C-ADCE-82EC0DC4F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184" y="1809515"/>
            <a:ext cx="6415404" cy="3015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9365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xmlns="" id="{207A0FC2-831C-49FA-B6BF-530B802C7879}"/>
              </a:ext>
            </a:extLst>
          </p:cNvPr>
          <p:cNvSpPr txBox="1"/>
          <p:nvPr/>
        </p:nvSpPr>
        <p:spPr>
          <a:xfrm>
            <a:off x="154805" y="854266"/>
            <a:ext cx="65053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2005 г. </a:t>
            </a:r>
            <a:r>
              <a:rPr lang="ru-RU" sz="2400" dirty="0"/>
              <a:t>ученые обнаружили </a:t>
            </a:r>
            <a:r>
              <a:rPr lang="ru-RU" sz="2400" dirty="0">
                <a:solidFill>
                  <a:srgbClr val="C00000"/>
                </a:solidFill>
              </a:rPr>
              <a:t>горный район </a:t>
            </a:r>
            <a:r>
              <a:rPr lang="ru-RU" sz="2400" dirty="0"/>
              <a:t>в Новой Гвинее, названный </a:t>
            </a:r>
            <a:r>
              <a:rPr lang="ru-RU" sz="2400" dirty="0">
                <a:solidFill>
                  <a:srgbClr val="C00000"/>
                </a:solidFill>
              </a:rPr>
              <a:t>«Эдемским садом».</a:t>
            </a:r>
            <a:endParaRPr lang="ru-RU" sz="2400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xmlns="" id="{F76A0834-9E94-4D55-AC54-42DD26DD595D}"/>
              </a:ext>
            </a:extLst>
          </p:cNvPr>
          <p:cNvSpPr txBox="1"/>
          <p:nvPr/>
        </p:nvSpPr>
        <p:spPr>
          <a:xfrm>
            <a:off x="154805" y="3023529"/>
            <a:ext cx="69501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Все</a:t>
            </a:r>
            <a:r>
              <a:rPr lang="ru-RU" sz="2400" dirty="0"/>
              <a:t> животные в «Эдемском саду» </a:t>
            </a:r>
            <a:r>
              <a:rPr lang="ru-RU" sz="2400" dirty="0">
                <a:solidFill>
                  <a:srgbClr val="C00000"/>
                </a:solidFill>
              </a:rPr>
              <a:t>не испытывали страха </a:t>
            </a:r>
            <a:r>
              <a:rPr lang="ru-RU" sz="2400" dirty="0"/>
              <a:t>перед человеком.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0DDC79B-886B-4A0D-90BC-8CB8D4D2555C}"/>
              </a:ext>
            </a:extLst>
          </p:cNvPr>
          <p:cNvSpPr txBox="1"/>
          <p:nvPr/>
        </p:nvSpPr>
        <p:spPr>
          <a:xfrm>
            <a:off x="154805" y="1748693"/>
            <a:ext cx="65053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Здесь найдено </a:t>
            </a:r>
            <a:r>
              <a:rPr lang="ru-RU" sz="2400" dirty="0">
                <a:solidFill>
                  <a:srgbClr val="C00000"/>
                </a:solidFill>
              </a:rPr>
              <a:t>свыше 20 </a:t>
            </a:r>
            <a:r>
              <a:rPr lang="ru-RU" sz="2400" dirty="0"/>
              <a:t>новых видов лягушек, </a:t>
            </a:r>
            <a:r>
              <a:rPr lang="ru-RU" sz="2400" dirty="0">
                <a:solidFill>
                  <a:srgbClr val="C00000"/>
                </a:solidFill>
              </a:rPr>
              <a:t>4 новых </a:t>
            </a:r>
            <a:r>
              <a:rPr lang="ru-RU" sz="2400" dirty="0"/>
              <a:t>разновидностей бабочек, а также </a:t>
            </a:r>
            <a:r>
              <a:rPr lang="ru-RU" sz="2400" dirty="0">
                <a:solidFill>
                  <a:srgbClr val="C00000"/>
                </a:solidFill>
              </a:rPr>
              <a:t>множество</a:t>
            </a:r>
            <a:r>
              <a:rPr lang="ru-RU" sz="2400" dirty="0"/>
              <a:t> новых растений.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66AD50D-DBB0-4D86-B7B3-164937C1E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1" y="4029164"/>
            <a:ext cx="3783049" cy="2841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E55474C-0971-456B-BCDF-5EEF6D80F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1275" y="4040078"/>
            <a:ext cx="4210514" cy="2807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3FFFC65-9985-4150-BA02-6ECFA2DFF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7012" y="4016930"/>
            <a:ext cx="4210513" cy="2807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E0AA55C-1383-4FED-B65F-68335989AB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7749" y="360879"/>
            <a:ext cx="4694040" cy="3477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2266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12FD3DD-263F-491C-80DE-FCD48D543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69" y="3917467"/>
            <a:ext cx="3796199" cy="2844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8DACE23-D909-44E6-94FB-71421DF04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116" y="3989318"/>
            <a:ext cx="4170022" cy="2773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43F3749-1B41-46E3-B99D-A8D8D9170DC0}"/>
              </a:ext>
            </a:extLst>
          </p:cNvPr>
          <p:cNvSpPr txBox="1"/>
          <p:nvPr/>
        </p:nvSpPr>
        <p:spPr>
          <a:xfrm>
            <a:off x="154805" y="693019"/>
            <a:ext cx="118823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Грязевые люди Асаро </a:t>
            </a:r>
            <a:r>
              <a:rPr lang="ru-RU" sz="2400" dirty="0"/>
              <a:t>(</a:t>
            </a:r>
            <a:r>
              <a:rPr lang="ru-RU" sz="2400" dirty="0" err="1"/>
              <a:t>Asaro</a:t>
            </a:r>
            <a:r>
              <a:rPr lang="ru-RU" sz="2400" dirty="0"/>
              <a:t> </a:t>
            </a:r>
            <a:r>
              <a:rPr lang="ru-RU" sz="2400" dirty="0" err="1"/>
              <a:t>Mudmen</a:t>
            </a:r>
            <a:r>
              <a:rPr lang="ru-RU" sz="2400" dirty="0"/>
              <a:t>) – самое известное папуасское племя </a:t>
            </a:r>
            <a:r>
              <a:rPr lang="ru-RU" sz="2400" dirty="0">
                <a:solidFill>
                  <a:srgbClr val="C00000"/>
                </a:solidFill>
              </a:rPr>
              <a:t>из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города </a:t>
            </a:r>
            <a:r>
              <a:rPr lang="ru-RU" sz="2400" dirty="0" err="1">
                <a:solidFill>
                  <a:srgbClr val="C00000"/>
                </a:solidFill>
              </a:rPr>
              <a:t>Горока</a:t>
            </a:r>
            <a:r>
              <a:rPr lang="ru-RU" sz="2400" dirty="0"/>
              <a:t>. </a:t>
            </a:r>
          </a:p>
          <a:p>
            <a:r>
              <a:rPr lang="ru-RU" sz="2400" dirty="0"/>
              <a:t>Они обмазывают свое тело белой глиной и носят специфические глиняные маски для устрашения врагов.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Белый цвет </a:t>
            </a:r>
            <a:r>
              <a:rPr lang="ru-RU" sz="2400" dirty="0"/>
              <a:t>в папуасской культуре олицетворяет </a:t>
            </a:r>
            <a:r>
              <a:rPr lang="ru-RU" sz="2400" dirty="0">
                <a:solidFill>
                  <a:srgbClr val="C00000"/>
                </a:solidFill>
              </a:rPr>
              <a:t>смерть</a:t>
            </a:r>
            <a:r>
              <a:rPr lang="ru-RU" sz="24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8D7727F-4D56-496C-BF4B-3469E0D90BEF}"/>
              </a:ext>
            </a:extLst>
          </p:cNvPr>
          <p:cNvSpPr txBox="1"/>
          <p:nvPr/>
        </p:nvSpPr>
        <p:spPr>
          <a:xfrm>
            <a:off x="150610" y="2823315"/>
            <a:ext cx="118823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 50-х годов </a:t>
            </a:r>
            <a:r>
              <a:rPr lang="en-US" sz="2400" dirty="0">
                <a:solidFill>
                  <a:srgbClr val="C00000"/>
                </a:solidFill>
              </a:rPr>
              <a:t>XX</a:t>
            </a:r>
            <a:r>
              <a:rPr lang="ru-RU" sz="2400" dirty="0">
                <a:solidFill>
                  <a:srgbClr val="C00000"/>
                </a:solidFill>
              </a:rPr>
              <a:t> века </a:t>
            </a:r>
            <a:r>
              <a:rPr lang="ru-RU" sz="2400" dirty="0"/>
              <a:t>ежегодно в сентябре проводится </a:t>
            </a:r>
            <a:r>
              <a:rPr lang="ru-RU" sz="2400" dirty="0">
                <a:solidFill>
                  <a:srgbClr val="C00000"/>
                </a:solidFill>
              </a:rPr>
              <a:t>фестиваль «</a:t>
            </a:r>
            <a:r>
              <a:rPr lang="ru-RU" sz="2400" dirty="0" err="1">
                <a:solidFill>
                  <a:srgbClr val="C00000"/>
                </a:solidFill>
              </a:rPr>
              <a:t>Goroka</a:t>
            </a:r>
            <a:r>
              <a:rPr lang="ru-RU" sz="2400" dirty="0">
                <a:solidFill>
                  <a:srgbClr val="C00000"/>
                </a:solidFill>
              </a:rPr>
              <a:t> Show»</a:t>
            </a:r>
            <a:r>
              <a:rPr lang="ru-RU" sz="2400" dirty="0"/>
              <a:t>,</a:t>
            </a:r>
            <a:r>
              <a:rPr lang="ru-RU" sz="2400" dirty="0">
                <a:solidFill>
                  <a:srgbClr val="C00000"/>
                </a:solidFill>
              </a:rPr>
              <a:t>  </a:t>
            </a:r>
            <a:r>
              <a:rPr lang="ru-RU" sz="2400" dirty="0"/>
              <a:t>куда съезжаются папуасы и папуаски из </a:t>
            </a:r>
            <a:r>
              <a:rPr lang="ru-RU" sz="2400" dirty="0">
                <a:solidFill>
                  <a:srgbClr val="C00000"/>
                </a:solidFill>
              </a:rPr>
              <a:t>более чем </a:t>
            </a:r>
            <a:r>
              <a:rPr lang="ru-RU" sz="2400">
                <a:solidFill>
                  <a:srgbClr val="C00000"/>
                </a:solidFill>
              </a:rPr>
              <a:t>100 племен, </a:t>
            </a:r>
            <a:r>
              <a:rPr lang="ru-RU" sz="2400" dirty="0"/>
              <a:t>с участием </a:t>
            </a:r>
            <a:r>
              <a:rPr lang="ru-RU" sz="2400" dirty="0">
                <a:solidFill>
                  <a:srgbClr val="C00000"/>
                </a:solidFill>
              </a:rPr>
              <a:t>грязевых людей</a:t>
            </a:r>
            <a:r>
              <a:rPr lang="ru-RU" sz="2400" dirty="0"/>
              <a:t>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FFF8F1C-A1D1-4AC8-8E4F-09E029718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4685" y="3920169"/>
            <a:ext cx="4253946" cy="2839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9167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85F17A0-F42D-4E99-89A0-E2150C9F2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611" y="0"/>
            <a:ext cx="10346778" cy="6897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20354D-ACB6-4FA4-879E-284D949A3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3310" y="92404"/>
            <a:ext cx="7970784" cy="1003737"/>
          </a:xfrm>
        </p:spPr>
        <p:txBody>
          <a:bodyPr>
            <a:noAutofit/>
          </a:bodyPr>
          <a:lstStyle/>
          <a:p>
            <a:r>
              <a:rPr lang="ru-RU" sz="5800" b="1" dirty="0">
                <a:solidFill>
                  <a:srgbClr val="C00000"/>
                </a:solidFill>
                <a:latin typeface="+mn-lt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2528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7521402-4AE6-C9D0-3BD0-0EFF790DD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426" y="1"/>
            <a:ext cx="459157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873E8E-FC9E-446D-8F9F-07E0DC1B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808" y="903007"/>
            <a:ext cx="7065799" cy="8309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C00000"/>
                </a:solidFill>
              </a:rPr>
              <a:t>Новая Гвинея</a:t>
            </a:r>
            <a:r>
              <a:rPr lang="ru-RU" sz="2400" dirty="0"/>
              <a:t> – остров в Тихом океане, </a:t>
            </a:r>
            <a:r>
              <a:rPr lang="ru-RU" sz="2400" dirty="0">
                <a:solidFill>
                  <a:srgbClr val="C00000"/>
                </a:solidFill>
              </a:rPr>
              <a:t>в 150 км </a:t>
            </a:r>
            <a:r>
              <a:rPr lang="ru-RU" sz="2400" dirty="0"/>
              <a:t>от северного побережья Австралии.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D2BCD2-3AA0-4A80-A275-D3925B441F51}"/>
              </a:ext>
            </a:extLst>
          </p:cNvPr>
          <p:cNvSpPr txBox="1"/>
          <p:nvPr/>
        </p:nvSpPr>
        <p:spPr>
          <a:xfrm>
            <a:off x="154808" y="4065399"/>
            <a:ext cx="61457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Площадь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Новой Гвинеи </a:t>
            </a:r>
            <a:r>
              <a:rPr lang="ru-RU" sz="2400" dirty="0"/>
              <a:t>около </a:t>
            </a:r>
            <a:r>
              <a:rPr lang="ru-RU" sz="2400" dirty="0">
                <a:solidFill>
                  <a:srgbClr val="C00000"/>
                </a:solidFill>
              </a:rPr>
              <a:t>786 000 кв. км</a:t>
            </a:r>
            <a:r>
              <a:rPr lang="ru-RU" sz="2400" dirty="0"/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415D552-CD0D-4D4B-A2B9-5D9469760255}"/>
              </a:ext>
            </a:extLst>
          </p:cNvPr>
          <p:cNvSpPr txBox="1"/>
          <p:nvPr/>
        </p:nvSpPr>
        <p:spPr>
          <a:xfrm>
            <a:off x="154808" y="3101427"/>
            <a:ext cx="75895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От Австралии Новую Гвинею отделяет </a:t>
            </a:r>
            <a:r>
              <a:rPr lang="ru-RU" sz="2400" dirty="0">
                <a:solidFill>
                  <a:srgbClr val="C00000"/>
                </a:solidFill>
              </a:rPr>
              <a:t>Торресов пролив</a:t>
            </a:r>
            <a:r>
              <a:rPr lang="ru-RU" sz="2400" dirty="0"/>
              <a:t>, его длина </a:t>
            </a:r>
            <a:r>
              <a:rPr lang="ru-RU" sz="2400" dirty="0">
                <a:solidFill>
                  <a:srgbClr val="C00000"/>
                </a:solidFill>
              </a:rPr>
              <a:t>150 км.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D7DD4E2-5B63-42D6-BB6E-0FFC2AB9392C}"/>
              </a:ext>
            </a:extLst>
          </p:cNvPr>
          <p:cNvSpPr txBox="1"/>
          <p:nvPr/>
        </p:nvSpPr>
        <p:spPr>
          <a:xfrm>
            <a:off x="163187" y="5329603"/>
            <a:ext cx="61457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Протяженность острова </a:t>
            </a:r>
            <a:r>
              <a:rPr lang="ru-RU" sz="2400" dirty="0">
                <a:solidFill>
                  <a:srgbClr val="C00000"/>
                </a:solidFill>
              </a:rPr>
              <a:t>2000 км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запада на восток и  </a:t>
            </a:r>
            <a:r>
              <a:rPr lang="ru-RU" sz="2400" dirty="0">
                <a:solidFill>
                  <a:srgbClr val="C00000"/>
                </a:solidFill>
              </a:rPr>
              <a:t>700 км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севера на юг.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4292F6C-6329-4740-A7C2-11A00E3BCB93}"/>
              </a:ext>
            </a:extLst>
          </p:cNvPr>
          <p:cNvSpPr txBox="1"/>
          <p:nvPr/>
        </p:nvSpPr>
        <p:spPr>
          <a:xfrm>
            <a:off x="163187" y="1786319"/>
            <a:ext cx="74921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Остров отделился от </a:t>
            </a:r>
            <a:r>
              <a:rPr lang="ru-RU" sz="2400" dirty="0">
                <a:solidFill>
                  <a:srgbClr val="C00000"/>
                </a:solidFill>
              </a:rPr>
              <a:t>Австралии</a:t>
            </a:r>
            <a:r>
              <a:rPr lang="ru-RU" sz="2400" dirty="0"/>
              <a:t> вследствие доисторического распада суперконтинента </a:t>
            </a:r>
            <a:r>
              <a:rPr lang="ru-RU" sz="2400" dirty="0">
                <a:solidFill>
                  <a:srgbClr val="C00000"/>
                </a:solidFill>
              </a:rPr>
              <a:t>Гондвана</a:t>
            </a:r>
            <a:r>
              <a:rPr lang="ru-RU" sz="2400" dirty="0"/>
              <a:t> около </a:t>
            </a:r>
            <a:r>
              <a:rPr lang="ru-RU" sz="2400" dirty="0">
                <a:solidFill>
                  <a:srgbClr val="C00000"/>
                </a:solidFill>
              </a:rPr>
              <a:t>88 миллионов лет </a:t>
            </a:r>
            <a:r>
              <a:rPr lang="ru-RU" sz="2400" dirty="0"/>
              <a:t>назад.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6630028-68AE-4C4D-878E-2C5756895E5E}"/>
              </a:ext>
            </a:extLst>
          </p:cNvPr>
          <p:cNvSpPr txBox="1"/>
          <p:nvPr/>
        </p:nvSpPr>
        <p:spPr>
          <a:xfrm>
            <a:off x="163187" y="4688496"/>
            <a:ext cx="61457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Это </a:t>
            </a:r>
            <a:r>
              <a:rPr lang="ru-RU" sz="2400" dirty="0">
                <a:solidFill>
                  <a:srgbClr val="C00000"/>
                </a:solidFill>
              </a:rPr>
              <a:t>второй</a:t>
            </a:r>
            <a:r>
              <a:rPr lang="ru-RU" sz="2400" dirty="0"/>
              <a:t> по величине остров мира.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D31C436-0A10-4848-A730-305C90091001}"/>
              </a:ext>
            </a:extLst>
          </p:cNvPr>
          <p:cNvSpPr txBox="1"/>
          <p:nvPr/>
        </p:nvSpPr>
        <p:spPr>
          <a:xfrm>
            <a:off x="154808" y="6293575"/>
            <a:ext cx="74456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Папуа-Новой Гвинее </a:t>
            </a:r>
            <a:r>
              <a:rPr lang="ru-RU" sz="2400" dirty="0">
                <a:solidFill>
                  <a:srgbClr val="C00000"/>
                </a:solidFill>
              </a:rPr>
              <a:t>18 действующих вулканов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8231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7447360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BB9AB3-D0E9-4A5F-8694-88D53B29B300}"/>
              </a:ext>
            </a:extLst>
          </p:cNvPr>
          <p:cNvSpPr txBox="1"/>
          <p:nvPr/>
        </p:nvSpPr>
        <p:spPr>
          <a:xfrm>
            <a:off x="154807" y="3230624"/>
            <a:ext cx="57936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Население Новой Гвинеи – около </a:t>
            </a:r>
            <a:r>
              <a:rPr lang="ru-RU" sz="2400" dirty="0">
                <a:solidFill>
                  <a:srgbClr val="C00000"/>
                </a:solidFill>
              </a:rPr>
              <a:t>11 млн. чел</a:t>
            </a:r>
            <a:r>
              <a:rPr lang="ru-RU" sz="24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B40EC97-9BE7-4E96-BCE9-C7A2B69BB047}"/>
              </a:ext>
            </a:extLst>
          </p:cNvPr>
          <p:cNvSpPr txBox="1"/>
          <p:nvPr/>
        </p:nvSpPr>
        <p:spPr>
          <a:xfrm>
            <a:off x="154807" y="6206838"/>
            <a:ext cx="117227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Основная валюта Папуа-Новой Гвинеи – </a:t>
            </a:r>
            <a:r>
              <a:rPr lang="ru-RU" sz="2400" dirty="0">
                <a:solidFill>
                  <a:srgbClr val="C00000"/>
                </a:solidFill>
              </a:rPr>
              <a:t>Кина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а Индонезии – </a:t>
            </a:r>
            <a:r>
              <a:rPr lang="ru-RU" sz="2400" dirty="0">
                <a:solidFill>
                  <a:srgbClr val="C00000"/>
                </a:solidFill>
              </a:rPr>
              <a:t>Индонезийская рупия.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6D9A95B-E215-448E-BD13-5CC5C9D96A67}"/>
              </a:ext>
            </a:extLst>
          </p:cNvPr>
          <p:cNvSpPr txBox="1"/>
          <p:nvPr/>
        </p:nvSpPr>
        <p:spPr>
          <a:xfrm>
            <a:off x="154807" y="4065828"/>
            <a:ext cx="57936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Основное население составляют </a:t>
            </a:r>
            <a:r>
              <a:rPr lang="ru-RU" sz="2400" dirty="0">
                <a:solidFill>
                  <a:srgbClr val="C00000"/>
                </a:solidFill>
              </a:rPr>
              <a:t>Папуасы и Меланезийцы</a:t>
            </a:r>
            <a:r>
              <a:rPr lang="ru-RU" sz="24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EDA4BD5-B63B-4704-9BDE-CB3132764501}"/>
              </a:ext>
            </a:extLst>
          </p:cNvPr>
          <p:cNvSpPr txBox="1"/>
          <p:nvPr/>
        </p:nvSpPr>
        <p:spPr>
          <a:xfrm>
            <a:off x="154807" y="877922"/>
            <a:ext cx="51775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</a:t>
            </a:r>
            <a:r>
              <a:rPr lang="ru-RU" sz="2400" dirty="0">
                <a:solidFill>
                  <a:srgbClr val="C00000"/>
                </a:solidFill>
              </a:rPr>
              <a:t>Новой Гвинее </a:t>
            </a:r>
            <a:r>
              <a:rPr lang="ru-RU" sz="2400" dirty="0"/>
              <a:t>расположены два государства – часть </a:t>
            </a:r>
            <a:r>
              <a:rPr lang="ru-RU" sz="2400" dirty="0">
                <a:solidFill>
                  <a:srgbClr val="C00000"/>
                </a:solidFill>
              </a:rPr>
              <a:t>Индонезии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C00000"/>
                </a:solidFill>
              </a:rPr>
              <a:t>Папуа-Новая Гвинея</a:t>
            </a:r>
            <a:r>
              <a:rPr lang="ru-RU" sz="240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8FAFF0F-2183-C6F2-BC24-AE46B164025F}"/>
              </a:ext>
            </a:extLst>
          </p:cNvPr>
          <p:cNvSpPr txBox="1"/>
          <p:nvPr/>
        </p:nvSpPr>
        <p:spPr>
          <a:xfrm>
            <a:off x="176363" y="5002611"/>
            <a:ext cx="11839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Папуа-Новой Гвинее </a:t>
            </a:r>
            <a:r>
              <a:rPr lang="ru-RU" sz="2400" dirty="0">
                <a:solidFill>
                  <a:srgbClr val="C00000"/>
                </a:solidFill>
              </a:rPr>
              <a:t>3</a:t>
            </a:r>
            <a:r>
              <a:rPr lang="ru-RU" sz="2400" dirty="0"/>
              <a:t> официальных языка: </a:t>
            </a:r>
            <a:r>
              <a:rPr lang="ru-RU" sz="2400" dirty="0">
                <a:solidFill>
                  <a:srgbClr val="C00000"/>
                </a:solidFill>
              </a:rPr>
              <a:t>Английский, </a:t>
            </a:r>
            <a:r>
              <a:rPr lang="ru-RU" sz="2400" dirty="0" err="1">
                <a:solidFill>
                  <a:srgbClr val="C00000"/>
                </a:solidFill>
              </a:rPr>
              <a:t>Хиримоту</a:t>
            </a:r>
            <a:r>
              <a:rPr lang="ru-RU" sz="2400" dirty="0">
                <a:solidFill>
                  <a:srgbClr val="C00000"/>
                </a:solidFill>
              </a:rPr>
              <a:t>, Ток-</a:t>
            </a:r>
            <a:r>
              <a:rPr lang="ru-RU" sz="2400" dirty="0" err="1">
                <a:solidFill>
                  <a:srgbClr val="C00000"/>
                </a:solidFill>
              </a:rPr>
              <a:t>писин</a:t>
            </a:r>
            <a:r>
              <a:rPr lang="ru-RU" sz="2400" dirty="0">
                <a:solidFill>
                  <a:srgbClr val="C00000"/>
                </a:solidFill>
              </a:rPr>
              <a:t>.</a:t>
            </a:r>
            <a:endParaRPr lang="ru-RU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CAC84DF-E87B-99DB-3CD2-D5F468FDF83F}"/>
              </a:ext>
            </a:extLst>
          </p:cNvPr>
          <p:cNvSpPr txBox="1"/>
          <p:nvPr/>
        </p:nvSpPr>
        <p:spPr>
          <a:xfrm>
            <a:off x="176364" y="5604724"/>
            <a:ext cx="10161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Индонезии один официальный язык - </a:t>
            </a:r>
            <a:r>
              <a:rPr lang="ru-RU" sz="2400" dirty="0">
                <a:solidFill>
                  <a:srgbClr val="C00000"/>
                </a:solidFill>
              </a:rPr>
              <a:t>Индонезийский</a:t>
            </a:r>
            <a:r>
              <a:rPr lang="ru-RU" sz="2400" dirty="0"/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3B79EC-49DF-43FF-987F-0B22A1641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12" y="679020"/>
            <a:ext cx="6053488" cy="36666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0C70E99-743A-468B-A14D-444FB6321064}"/>
              </a:ext>
            </a:extLst>
          </p:cNvPr>
          <p:cNvSpPr txBox="1"/>
          <p:nvPr/>
        </p:nvSpPr>
        <p:spPr>
          <a:xfrm>
            <a:off x="154807" y="2263154"/>
            <a:ext cx="59837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Столица</a:t>
            </a:r>
            <a:r>
              <a:rPr lang="ru-RU" sz="2400" dirty="0"/>
              <a:t> Папуа-Новой Гвинеи -</a:t>
            </a:r>
            <a:r>
              <a:rPr lang="ru-RU" sz="2400" dirty="0">
                <a:solidFill>
                  <a:srgbClr val="C00000"/>
                </a:solidFill>
              </a:rPr>
              <a:t> Порт-Морсби</a:t>
            </a:r>
            <a:r>
              <a:rPr lang="ru-RU" sz="2400" dirty="0"/>
              <a:t> на побережье залива Папуа</a:t>
            </a:r>
            <a:r>
              <a:rPr lang="ru-RU" sz="24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6662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DD9E1C-1D67-4B19-B58F-95D0ED6E4A98}"/>
              </a:ext>
            </a:extLst>
          </p:cNvPr>
          <p:cNvSpPr txBox="1"/>
          <p:nvPr/>
        </p:nvSpPr>
        <p:spPr>
          <a:xfrm>
            <a:off x="89836" y="752876"/>
            <a:ext cx="6671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Самая высокая точка Новой Гвинеи – </a:t>
            </a:r>
            <a:r>
              <a:rPr lang="ru-RU" sz="2400" dirty="0">
                <a:solidFill>
                  <a:srgbClr val="C00000"/>
                </a:solidFill>
              </a:rPr>
              <a:t>гора </a:t>
            </a:r>
            <a:r>
              <a:rPr lang="ru-RU" sz="2400" dirty="0" err="1">
                <a:solidFill>
                  <a:srgbClr val="C00000"/>
                </a:solidFill>
              </a:rPr>
              <a:t>Пунчак</a:t>
            </a:r>
            <a:r>
              <a:rPr lang="ru-RU" sz="2400" dirty="0">
                <a:solidFill>
                  <a:srgbClr val="C00000"/>
                </a:solidFill>
              </a:rPr>
              <a:t>-Джая</a:t>
            </a:r>
            <a:r>
              <a:rPr lang="ru-RU" sz="2400" dirty="0"/>
              <a:t> </a:t>
            </a:r>
            <a:r>
              <a:rPr lang="ru-RU" sz="2400" b="0" i="0" dirty="0">
                <a:solidFill>
                  <a:srgbClr val="202122"/>
                </a:solidFill>
                <a:effectLst/>
              </a:rPr>
              <a:t>(</a:t>
            </a:r>
            <a:r>
              <a:rPr lang="ru-RU" sz="2400" dirty="0">
                <a:solidFill>
                  <a:srgbClr val="C00000"/>
                </a:solidFill>
              </a:rPr>
              <a:t>4884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 м</a:t>
            </a:r>
            <a:r>
              <a:rPr lang="ru-RU" sz="2400" b="0" i="0" dirty="0">
                <a:solidFill>
                  <a:srgbClr val="202122"/>
                </a:solidFill>
                <a:effectLst/>
              </a:rPr>
              <a:t>) - самая высокая точка в мире, расположенная на острове</a:t>
            </a:r>
            <a:r>
              <a:rPr lang="ru-RU" sz="2400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5EDC13D-48F0-4D26-9410-D9F924FCBA8C}"/>
              </a:ext>
            </a:extLst>
          </p:cNvPr>
          <p:cNvSpPr txBox="1"/>
          <p:nvPr/>
        </p:nvSpPr>
        <p:spPr>
          <a:xfrm>
            <a:off x="89836" y="6396335"/>
            <a:ext cx="110754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Крупнейшее </a:t>
            </a:r>
            <a:r>
              <a:rPr lang="ru-RU" sz="2400" dirty="0">
                <a:solidFill>
                  <a:srgbClr val="C00000"/>
                </a:solidFill>
              </a:rPr>
              <a:t>озеро</a:t>
            </a:r>
            <a:r>
              <a:rPr lang="ru-RU" sz="2400" dirty="0"/>
              <a:t> на Новой Гвинее – </a:t>
            </a:r>
            <a:r>
              <a:rPr lang="ru-RU" sz="2400" dirty="0">
                <a:solidFill>
                  <a:srgbClr val="C00000"/>
                </a:solidFill>
              </a:rPr>
              <a:t>Марри</a:t>
            </a:r>
            <a:r>
              <a:rPr lang="ru-RU" sz="2400" b="0" i="0" dirty="0">
                <a:solidFill>
                  <a:srgbClr val="202122"/>
                </a:solidFill>
                <a:effectLst/>
              </a:rPr>
              <a:t> (площадь поверхности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647 км²</a:t>
            </a:r>
            <a:r>
              <a:rPr lang="ru-RU" sz="2400" b="0" i="0" dirty="0">
                <a:solidFill>
                  <a:srgbClr val="202122"/>
                </a:solidFill>
                <a:effectLst/>
              </a:rPr>
              <a:t>)</a:t>
            </a:r>
            <a:r>
              <a:rPr lang="ru-RU" sz="2400" dirty="0"/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8F92CC4-32EE-4097-BF7C-C1727C3F2459}"/>
              </a:ext>
            </a:extLst>
          </p:cNvPr>
          <p:cNvSpPr txBox="1"/>
          <p:nvPr/>
        </p:nvSpPr>
        <p:spPr>
          <a:xfrm>
            <a:off x="421770" y="5279164"/>
            <a:ext cx="51783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Самая длинная </a:t>
            </a:r>
            <a:r>
              <a:rPr lang="ru-RU" sz="2400" dirty="0">
                <a:solidFill>
                  <a:srgbClr val="C00000"/>
                </a:solidFill>
              </a:rPr>
              <a:t>река </a:t>
            </a:r>
            <a:r>
              <a:rPr lang="ru-RU" sz="2400" dirty="0"/>
              <a:t>Новой Гвинеи – </a:t>
            </a:r>
            <a:r>
              <a:rPr lang="ru-RU" sz="2400" dirty="0" err="1">
                <a:solidFill>
                  <a:srgbClr val="C00000"/>
                </a:solidFill>
              </a:rPr>
              <a:t>Сепик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solidFill>
                  <a:srgbClr val="C00000"/>
                </a:solidFill>
                <a:latin typeface="YS Text"/>
              </a:rPr>
              <a:t>1 146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YS Text"/>
              </a:rPr>
              <a:t>км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YS Text"/>
              </a:rPr>
              <a:t>)</a:t>
            </a:r>
            <a:r>
              <a:rPr lang="ru-RU" sz="2400" dirty="0"/>
              <a:t>.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AD16367D-7708-2768-BC08-6499532E9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83" y="1942793"/>
            <a:ext cx="5178392" cy="3366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унчак-Джая, Индонезия — подробная информация с фото">
            <a:extLst>
              <a:ext uri="{FF2B5EF4-FFF2-40B4-BE49-F238E27FC236}">
                <a16:creationId xmlns:a16="http://schemas.microsoft.com/office/drawing/2014/main" xmlns="" id="{1D8E6DCC-CDE3-7A98-AD44-2EB78CE77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80" y="95618"/>
            <a:ext cx="4888920" cy="3354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F33085C-AD5D-42CC-879E-06E84C9904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817" y="3379689"/>
            <a:ext cx="5919501" cy="3107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6492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Исторические факты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BB9AB3-D0E9-4A5F-8694-88D53B29B300}"/>
              </a:ext>
            </a:extLst>
          </p:cNvPr>
          <p:cNvSpPr txBox="1"/>
          <p:nvPr/>
        </p:nvSpPr>
        <p:spPr>
          <a:xfrm>
            <a:off x="154807" y="4404395"/>
            <a:ext cx="119285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1545 г.</a:t>
            </a:r>
            <a:r>
              <a:rPr lang="ru-RU" sz="2400" dirty="0"/>
              <a:t> испанец </a:t>
            </a:r>
            <a:r>
              <a:rPr lang="ru-RU" sz="2400" dirty="0" err="1"/>
              <a:t>Иньиго</a:t>
            </a:r>
            <a:r>
              <a:rPr lang="ru-RU" sz="2400" dirty="0"/>
              <a:t> Ортис де </a:t>
            </a:r>
            <a:r>
              <a:rPr lang="ru-RU" sz="2400" dirty="0" err="1"/>
              <a:t>Ретес</a:t>
            </a:r>
            <a:r>
              <a:rPr lang="ru-RU" sz="2400" dirty="0"/>
              <a:t> назвал остров </a:t>
            </a:r>
            <a:r>
              <a:rPr lang="ru-RU" sz="2400" dirty="0">
                <a:solidFill>
                  <a:srgbClr val="C00000"/>
                </a:solidFill>
              </a:rPr>
              <a:t>Новая Гвинея</a:t>
            </a:r>
            <a:r>
              <a:rPr lang="ru-RU" sz="2400" dirty="0"/>
              <a:t>, так как побережье напомнило ему берега африканской Гвинеи, которые он видел раньше, а местные жители были похожи на </a:t>
            </a:r>
            <a:r>
              <a:rPr lang="ru-RU" sz="2400" dirty="0">
                <a:solidFill>
                  <a:srgbClr val="C00000"/>
                </a:solidFill>
              </a:rPr>
              <a:t>аборигенов Гвинеи в Африке</a:t>
            </a:r>
            <a:r>
              <a:rPr lang="ru-RU" sz="2400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3290318-1EB4-4840-B6AA-A762250D6119}"/>
              </a:ext>
            </a:extLst>
          </p:cNvPr>
          <p:cNvSpPr txBox="1"/>
          <p:nvPr/>
        </p:nvSpPr>
        <p:spPr>
          <a:xfrm>
            <a:off x="131746" y="5818768"/>
            <a:ext cx="119285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Русский путешественник </a:t>
            </a:r>
            <a:r>
              <a:rPr lang="ru-RU" sz="2400" dirty="0">
                <a:solidFill>
                  <a:srgbClr val="C00000"/>
                </a:solidFill>
              </a:rPr>
              <a:t>Николай Николаевич Миклухо-Маклай</a:t>
            </a:r>
            <a:r>
              <a:rPr lang="ru-RU" sz="2400" dirty="0"/>
              <a:t> высадился на острове </a:t>
            </a:r>
            <a:r>
              <a:rPr lang="ru-RU" sz="2400" dirty="0">
                <a:solidFill>
                  <a:srgbClr val="C00000"/>
                </a:solidFill>
              </a:rPr>
              <a:t>в 1871 г</a:t>
            </a:r>
            <a:r>
              <a:rPr lang="ru-RU" sz="2400" dirty="0"/>
              <a:t>., в его честь был назван </a:t>
            </a:r>
            <a:r>
              <a:rPr lang="ru-RU" sz="2400" dirty="0">
                <a:solidFill>
                  <a:srgbClr val="C00000"/>
                </a:solidFill>
              </a:rPr>
              <a:t>Берег Маклая</a:t>
            </a:r>
            <a:r>
              <a:rPr lang="ru-RU" sz="2400" dirty="0"/>
              <a:t>, где он прожил в общем </a:t>
            </a:r>
            <a:r>
              <a:rPr lang="ru-RU" sz="2400" dirty="0">
                <a:solidFill>
                  <a:srgbClr val="C00000"/>
                </a:solidFill>
              </a:rPr>
              <a:t>2,5</a:t>
            </a:r>
            <a:r>
              <a:rPr lang="ru-RU" sz="2400" dirty="0"/>
              <a:t> года.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7C3DE07-075D-4D02-841A-92E1F3212E01}"/>
              </a:ext>
            </a:extLst>
          </p:cNvPr>
          <p:cNvSpPr txBox="1"/>
          <p:nvPr/>
        </p:nvSpPr>
        <p:spPr>
          <a:xfrm>
            <a:off x="154807" y="915931"/>
            <a:ext cx="61457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Торговцы</a:t>
            </a:r>
            <a:r>
              <a:rPr lang="ru-RU" sz="2400" dirty="0"/>
              <a:t> из Юго-Восточной Азии посещали Новую Гвинею </a:t>
            </a:r>
            <a:r>
              <a:rPr lang="ru-RU" sz="2400" dirty="0">
                <a:solidFill>
                  <a:srgbClr val="C00000"/>
                </a:solidFill>
              </a:rPr>
              <a:t>5000 лет назад</a:t>
            </a:r>
            <a:r>
              <a:rPr lang="ru-RU" sz="2400" dirty="0"/>
              <a:t>, чтобы собирать перья райских птиц.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16AF8B8-883C-4476-BD71-DF3485BD1EAE}"/>
              </a:ext>
            </a:extLst>
          </p:cNvPr>
          <p:cNvSpPr txBox="1"/>
          <p:nvPr/>
        </p:nvSpPr>
        <p:spPr>
          <a:xfrm>
            <a:off x="154807" y="2251360"/>
            <a:ext cx="57989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</a:t>
            </a:r>
            <a:r>
              <a:rPr lang="ru-RU" sz="2400" dirty="0">
                <a:solidFill>
                  <a:srgbClr val="C00000"/>
                </a:solidFill>
              </a:rPr>
              <a:t>1526 г.</a:t>
            </a:r>
            <a:r>
              <a:rPr lang="ru-RU" sz="2400" dirty="0"/>
              <a:t> остров </a:t>
            </a:r>
            <a:r>
              <a:rPr lang="ru-RU" sz="2400" dirty="0">
                <a:solidFill>
                  <a:srgbClr val="C00000"/>
                </a:solidFill>
              </a:rPr>
              <a:t>Новая Гвинея</a:t>
            </a:r>
            <a:r>
              <a:rPr lang="ru-RU" sz="2400" dirty="0"/>
              <a:t> португалец </a:t>
            </a:r>
            <a:r>
              <a:rPr lang="ru-RU" sz="2400" dirty="0">
                <a:solidFill>
                  <a:srgbClr val="C00000"/>
                </a:solidFill>
              </a:rPr>
              <a:t>Жоржи </a:t>
            </a:r>
            <a:r>
              <a:rPr lang="ru-RU" sz="2400" dirty="0" err="1">
                <a:solidFill>
                  <a:srgbClr val="C00000"/>
                </a:solidFill>
              </a:rPr>
              <a:t>ди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Менезиш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назвал </a:t>
            </a:r>
            <a:r>
              <a:rPr lang="ru-RU" sz="2400" dirty="0">
                <a:solidFill>
                  <a:srgbClr val="C00000"/>
                </a:solidFill>
              </a:rPr>
              <a:t>Папу́а (</a:t>
            </a:r>
            <a:r>
              <a:rPr lang="en-US" sz="2400" dirty="0" err="1">
                <a:solidFill>
                  <a:srgbClr val="C00000"/>
                </a:solidFill>
              </a:rPr>
              <a:t>papuwah</a:t>
            </a:r>
            <a:r>
              <a:rPr lang="en-US" sz="2400" dirty="0">
                <a:solidFill>
                  <a:srgbClr val="C00000"/>
                </a:solidFill>
              </a:rPr>
              <a:t>)</a:t>
            </a:r>
            <a:r>
              <a:rPr lang="ru-RU" sz="2400" dirty="0">
                <a:solidFill>
                  <a:srgbClr val="C00000"/>
                </a:solidFill>
              </a:rPr>
              <a:t>, </a:t>
            </a:r>
            <a:r>
              <a:rPr lang="ru-RU" sz="2400" dirty="0"/>
              <a:t>отметив форму волос местных жителей, т.к. в переводе это значит </a:t>
            </a:r>
            <a:r>
              <a:rPr lang="ru-RU" sz="2400" dirty="0">
                <a:solidFill>
                  <a:srgbClr val="C00000"/>
                </a:solidFill>
              </a:rPr>
              <a:t>«курчавый»</a:t>
            </a:r>
            <a:r>
              <a:rPr lang="ru-RU" sz="2400" dirty="0"/>
              <a:t>.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DAB24940-21EC-476C-BD51-40241EF83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51" y="471074"/>
            <a:ext cx="5999164" cy="392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74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Исторические факты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D444565-A6BC-4E7E-B487-61D4EDE42BD3}"/>
              </a:ext>
            </a:extLst>
          </p:cNvPr>
          <p:cNvSpPr txBox="1"/>
          <p:nvPr/>
        </p:nvSpPr>
        <p:spPr>
          <a:xfrm>
            <a:off x="154807" y="932235"/>
            <a:ext cx="119014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1880-е </a:t>
            </a:r>
            <a:r>
              <a:rPr lang="ru-RU" sz="2400" dirty="0"/>
              <a:t>годы остальную часть острова разделили между собой Нидерланды, Великобритания и Германская империя.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0EF9BE3-7DC6-41F9-8A91-2C0078E72237}"/>
              </a:ext>
            </a:extLst>
          </p:cNvPr>
          <p:cNvSpPr txBox="1"/>
          <p:nvPr/>
        </p:nvSpPr>
        <p:spPr>
          <a:xfrm>
            <a:off x="145281" y="2002448"/>
            <a:ext cx="93888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1961г. Индонезия присоединила </a:t>
            </a:r>
            <a:r>
              <a:rPr lang="ru-RU" sz="2400" dirty="0"/>
              <a:t>западную половину острова.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D4BBDBA-2F8E-43D9-94C1-EA25719ED0E4}"/>
              </a:ext>
            </a:extLst>
          </p:cNvPr>
          <p:cNvSpPr txBox="1"/>
          <p:nvPr/>
        </p:nvSpPr>
        <p:spPr>
          <a:xfrm>
            <a:off x="145281" y="2703329"/>
            <a:ext cx="119014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16 сентября 1975г. </a:t>
            </a:r>
            <a:r>
              <a:rPr lang="ru-RU" sz="2400" dirty="0"/>
              <a:t>государство </a:t>
            </a:r>
            <a:r>
              <a:rPr lang="ru-RU" sz="2400" dirty="0">
                <a:solidFill>
                  <a:srgbClr val="C00000"/>
                </a:solidFill>
              </a:rPr>
              <a:t>Папуа-Новая Гвинея</a:t>
            </a:r>
            <a:r>
              <a:rPr lang="ru-RU" sz="2400" dirty="0"/>
              <a:t>, расположенное в восточной части острова стало независимым.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0E75332-F587-410B-9407-AFF5C0D9E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400" y="3623401"/>
            <a:ext cx="4826000" cy="321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02F5CC2-07D4-4B41-B883-A465C9D93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1" y="3638481"/>
            <a:ext cx="4826000" cy="318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6264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Климат, особенности острова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4910C9A-47DD-4458-B7F8-B0E67EF7F7A5}"/>
              </a:ext>
            </a:extLst>
          </p:cNvPr>
          <p:cNvSpPr txBox="1"/>
          <p:nvPr/>
        </p:nvSpPr>
        <p:spPr>
          <a:xfrm>
            <a:off x="198924" y="4059051"/>
            <a:ext cx="56187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Климат Новой Гвинеи жаркий и почти везде очень влажный. </a:t>
            </a:r>
          </a:p>
          <a:p>
            <a:r>
              <a:rPr lang="ru-RU" sz="2400" dirty="0"/>
              <a:t>Летом температура достигает </a:t>
            </a:r>
            <a:r>
              <a:rPr lang="ru-RU" sz="2400" dirty="0">
                <a:solidFill>
                  <a:srgbClr val="C00000"/>
                </a:solidFill>
              </a:rPr>
              <a:t>+32 °C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 зимой доходит до </a:t>
            </a:r>
            <a:r>
              <a:rPr lang="ru-RU" sz="2400" dirty="0">
                <a:solidFill>
                  <a:srgbClr val="C00000"/>
                </a:solidFill>
              </a:rPr>
              <a:t>+28 °C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3D9D58B-75B0-47B0-9DE4-053CF4ED487B}"/>
              </a:ext>
            </a:extLst>
          </p:cNvPr>
          <p:cNvSpPr txBox="1"/>
          <p:nvPr/>
        </p:nvSpPr>
        <p:spPr>
          <a:xfrm>
            <a:off x="154807" y="698272"/>
            <a:ext cx="55625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Остров расположен в двух климатических поясах – </a:t>
            </a:r>
            <a:r>
              <a:rPr lang="ru-RU" sz="2400" dirty="0">
                <a:solidFill>
                  <a:srgbClr val="C00000"/>
                </a:solidFill>
              </a:rPr>
              <a:t>экваториальном </a:t>
            </a:r>
            <a:r>
              <a:rPr lang="ru-RU" sz="2400" dirty="0"/>
              <a:t>(на севере) и </a:t>
            </a:r>
            <a:r>
              <a:rPr lang="ru-RU" sz="2400" dirty="0" err="1">
                <a:solidFill>
                  <a:srgbClr val="C00000"/>
                </a:solidFill>
              </a:rPr>
              <a:t>субэкватриальном</a:t>
            </a:r>
            <a:r>
              <a:rPr lang="ru-RU" sz="2400" dirty="0"/>
              <a:t> (на юге).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07C7702-389A-4AF0-AAA2-67BBBC574B9E}"/>
              </a:ext>
            </a:extLst>
          </p:cNvPr>
          <p:cNvSpPr txBox="1"/>
          <p:nvPr/>
        </p:nvSpPr>
        <p:spPr>
          <a:xfrm>
            <a:off x="5569045" y="5970650"/>
            <a:ext cx="66229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горах температура может опускаться до </a:t>
            </a:r>
            <a:r>
              <a:rPr lang="ru-RU" sz="2400" dirty="0">
                <a:solidFill>
                  <a:srgbClr val="C00000"/>
                </a:solidFill>
              </a:rPr>
              <a:t>+14 °C</a:t>
            </a:r>
            <a:r>
              <a:rPr lang="ru-RU" sz="2400" dirty="0"/>
              <a:t>. Но даже есть вершины, покрытые </a:t>
            </a:r>
            <a:r>
              <a:rPr lang="ru-RU" sz="2400" dirty="0">
                <a:solidFill>
                  <a:srgbClr val="C00000"/>
                </a:solidFill>
              </a:rPr>
              <a:t>снегом</a:t>
            </a:r>
            <a:r>
              <a:rPr lang="ru-RU" sz="24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C1ED478-A439-4800-950C-6D5C45BA67E5}"/>
              </a:ext>
            </a:extLst>
          </p:cNvPr>
          <p:cNvSpPr txBox="1"/>
          <p:nvPr/>
        </p:nvSpPr>
        <p:spPr>
          <a:xfrm>
            <a:off x="154807" y="2146094"/>
            <a:ext cx="58673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Новая Гвинея делится на </a:t>
            </a:r>
            <a:r>
              <a:rPr lang="ru-RU" sz="2400" dirty="0">
                <a:solidFill>
                  <a:srgbClr val="C00000"/>
                </a:solidFill>
              </a:rPr>
              <a:t>2 природные зоны</a:t>
            </a:r>
            <a:r>
              <a:rPr lang="ru-RU" sz="2400" dirty="0">
                <a:solidFill>
                  <a:srgbClr val="000000"/>
                </a:solidFill>
              </a:rPr>
              <a:t>:</a:t>
            </a:r>
            <a:endParaRPr lang="ru-RU" sz="2400" b="0" i="0" dirty="0">
              <a:solidFill>
                <a:srgbClr val="000000"/>
              </a:solidFill>
              <a:effectLst/>
            </a:endParaRPr>
          </a:p>
          <a:p>
            <a:r>
              <a:rPr lang="ru-RU" sz="2400" b="0" i="0" dirty="0">
                <a:solidFill>
                  <a:srgbClr val="000000"/>
                </a:solidFill>
                <a:effectLst/>
              </a:rPr>
              <a:t>1. зона высотной поясности;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</a:rPr>
              <a:t>2. з</a:t>
            </a:r>
            <a:r>
              <a:rPr lang="ru-RU" sz="2400" dirty="0">
                <a:solidFill>
                  <a:srgbClr val="000000"/>
                </a:solidFill>
              </a:rPr>
              <a:t>она экваториальных лесов.</a:t>
            </a:r>
            <a:endParaRPr lang="ru-RU" sz="2400" dirty="0"/>
          </a:p>
        </p:txBody>
      </p:sp>
      <p:pic>
        <p:nvPicPr>
          <p:cNvPr id="4100" name="Picture 4" descr="Папуа-Новая Гвинея - отдых, погода, отзывы туристов, фотографии | RestBee.ru">
            <a:extLst>
              <a:ext uri="{FF2B5EF4-FFF2-40B4-BE49-F238E27FC236}">
                <a16:creationId xmlns:a16="http://schemas.microsoft.com/office/drawing/2014/main" xmlns="" id="{9F656A99-4254-BB06-526C-F6F863241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406" y="792328"/>
            <a:ext cx="6388768" cy="5104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A25F68F-31E6-5837-69AB-5A5FFCB4F5C3}"/>
              </a:ext>
            </a:extLst>
          </p:cNvPr>
          <p:cNvSpPr txBox="1"/>
          <p:nvPr/>
        </p:nvSpPr>
        <p:spPr>
          <a:xfrm>
            <a:off x="198924" y="5970263"/>
            <a:ext cx="4960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Акватория океана прогревается до </a:t>
            </a:r>
            <a:r>
              <a:rPr lang="ru-RU" sz="2400" dirty="0">
                <a:solidFill>
                  <a:srgbClr val="C00000"/>
                </a:solidFill>
              </a:rPr>
              <a:t>+30 °C.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0135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Новой Гвинеи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BB9AB3-D0E9-4A5F-8694-88D53B29B300}"/>
              </a:ext>
            </a:extLst>
          </p:cNvPr>
          <p:cNvSpPr txBox="1"/>
          <p:nvPr/>
        </p:nvSpPr>
        <p:spPr>
          <a:xfrm>
            <a:off x="65371" y="1255206"/>
            <a:ext cx="117741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Флора</a:t>
            </a:r>
            <a:r>
              <a:rPr lang="ru-RU" sz="2400" dirty="0"/>
              <a:t> острова включает </a:t>
            </a:r>
            <a:r>
              <a:rPr lang="ru-RU" sz="2400" dirty="0">
                <a:solidFill>
                  <a:srgbClr val="C00000"/>
                </a:solidFill>
              </a:rPr>
              <a:t>11 000 видов </a:t>
            </a:r>
            <a:r>
              <a:rPr lang="ru-RU" sz="2400" dirty="0"/>
              <a:t>растений.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C24D960-7D32-4149-B639-029D422BF1B3}"/>
              </a:ext>
            </a:extLst>
          </p:cNvPr>
          <p:cNvSpPr txBox="1"/>
          <p:nvPr/>
        </p:nvSpPr>
        <p:spPr>
          <a:xfrm>
            <a:off x="83818" y="741656"/>
            <a:ext cx="121081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Новая Гвинея – остров с </a:t>
            </a:r>
            <a:r>
              <a:rPr lang="ru-RU" sz="2400" dirty="0">
                <a:solidFill>
                  <a:srgbClr val="C00000"/>
                </a:solidFill>
              </a:rPr>
              <a:t>самым большим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разнообразием </a:t>
            </a:r>
            <a:r>
              <a:rPr lang="ru-RU" sz="2400" dirty="0">
                <a:solidFill>
                  <a:srgbClr val="C00000"/>
                </a:solidFill>
              </a:rPr>
              <a:t>растений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на планете</a:t>
            </a:r>
            <a:r>
              <a:rPr lang="ru-RU" sz="24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1EE02DA-AA47-4B34-BFA0-843F98BE2667}"/>
              </a:ext>
            </a:extLst>
          </p:cNvPr>
          <p:cNvSpPr txBox="1"/>
          <p:nvPr/>
        </p:nvSpPr>
        <p:spPr>
          <a:xfrm>
            <a:off x="65371" y="1851476"/>
            <a:ext cx="60190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всем острове преобладают </a:t>
            </a:r>
            <a:r>
              <a:rPr lang="ru-RU" sz="2400" dirty="0">
                <a:solidFill>
                  <a:srgbClr val="C00000"/>
                </a:solidFill>
              </a:rPr>
              <a:t>леса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образованные</a:t>
            </a:r>
            <a:r>
              <a:rPr lang="ru-RU" sz="2400" dirty="0">
                <a:solidFill>
                  <a:srgbClr val="C00000"/>
                </a:solidFill>
              </a:rPr>
              <a:t> сотнями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видов деревьев.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EDD48E8-2113-4C9D-AE74-B543FA5724D0}"/>
              </a:ext>
            </a:extLst>
          </p:cNvPr>
          <p:cNvSpPr txBox="1"/>
          <p:nvPr/>
        </p:nvSpPr>
        <p:spPr>
          <a:xfrm>
            <a:off x="6811296" y="5634211"/>
            <a:ext cx="52478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острове растут </a:t>
            </a:r>
            <a:r>
              <a:rPr lang="ru-RU" sz="2400" dirty="0">
                <a:solidFill>
                  <a:srgbClr val="C00000"/>
                </a:solidFill>
              </a:rPr>
              <a:t>кокосовые пальмы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гигантские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бананы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сахарный тростник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дынные деревья (папайя)</a:t>
            </a:r>
            <a:r>
              <a:rPr lang="ru-RU" sz="2400" dirty="0"/>
              <a:t>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3DC0DF36-E20A-A108-04A9-07A5DA458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08" y="2941421"/>
            <a:ext cx="5988094" cy="3571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Сахарный тростник — Википедия">
            <a:extLst>
              <a:ext uri="{FF2B5EF4-FFF2-40B4-BE49-F238E27FC236}">
                <a16:creationId xmlns:a16="http://schemas.microsoft.com/office/drawing/2014/main" xmlns="" id="{A0A7EBCC-9290-1D40-747A-7515A35A4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379" y="1286623"/>
            <a:ext cx="5357813" cy="43161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754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Новой Гвинеи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7564B2-D137-433C-BB11-D91A10E17642}"/>
              </a:ext>
            </a:extLst>
          </p:cNvPr>
          <p:cNvSpPr txBox="1"/>
          <p:nvPr/>
        </p:nvSpPr>
        <p:spPr>
          <a:xfrm>
            <a:off x="5387273" y="536739"/>
            <a:ext cx="66189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Таро </a:t>
            </a:r>
            <a:r>
              <a:rPr lang="ru-RU" sz="2400" dirty="0"/>
              <a:t>– его </a:t>
            </a:r>
            <a:r>
              <a:rPr lang="ru-RU" sz="2400" dirty="0">
                <a:solidFill>
                  <a:srgbClr val="C00000"/>
                </a:solidFill>
              </a:rPr>
              <a:t>клубни</a:t>
            </a:r>
            <a:r>
              <a:rPr lang="ru-RU" sz="2400" dirty="0"/>
              <a:t> в сыром виде </a:t>
            </a:r>
            <a:r>
              <a:rPr lang="ru-RU" sz="2400" dirty="0">
                <a:solidFill>
                  <a:srgbClr val="C00000"/>
                </a:solidFill>
              </a:rPr>
              <a:t>токсичны</a:t>
            </a:r>
            <a:r>
              <a:rPr lang="ru-RU" sz="2400" dirty="0"/>
              <a:t>.</a:t>
            </a:r>
          </a:p>
          <a:p>
            <a:r>
              <a:rPr lang="ru-RU" sz="2400" dirty="0"/>
              <a:t>Но из них производят муку, крахмал, спирт. Блюда </a:t>
            </a:r>
            <a:r>
              <a:rPr lang="ru-RU" sz="2400" dirty="0">
                <a:solidFill>
                  <a:srgbClr val="C00000"/>
                </a:solidFill>
              </a:rPr>
              <a:t>из таро </a:t>
            </a:r>
            <a:r>
              <a:rPr lang="ru-RU" sz="2400" dirty="0"/>
              <a:t>популярны в разных странах.</a:t>
            </a:r>
          </a:p>
        </p:txBody>
      </p:sp>
      <p:sp>
        <p:nvSpPr>
          <p:cNvPr id="3" name="AutoShape 2" descr="Катарантус розовый">
            <a:extLst>
              <a:ext uri="{FF2B5EF4-FFF2-40B4-BE49-F238E27FC236}">
                <a16:creationId xmlns:a16="http://schemas.microsoft.com/office/drawing/2014/main" xmlns="" id="{84EFB14D-64DA-85C7-8E72-8ED17958AB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3276600"/>
            <a:ext cx="535637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8AB05E-D4BB-CD45-B3B9-04539E808D01}"/>
              </a:ext>
            </a:extLst>
          </p:cNvPr>
          <p:cNvSpPr txBox="1"/>
          <p:nvPr/>
        </p:nvSpPr>
        <p:spPr>
          <a:xfrm>
            <a:off x="77805" y="5331220"/>
            <a:ext cx="51711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доказательства, что </a:t>
            </a:r>
            <a:r>
              <a:rPr lang="ru-RU" sz="2400" dirty="0">
                <a:solidFill>
                  <a:srgbClr val="C00000"/>
                </a:solidFill>
              </a:rPr>
              <a:t>таро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культивируют уже более </a:t>
            </a:r>
            <a:r>
              <a:rPr lang="ru-RU" sz="2400" dirty="0">
                <a:solidFill>
                  <a:srgbClr val="C00000"/>
                </a:solidFill>
              </a:rPr>
              <a:t>2 тыс. лет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 времён </a:t>
            </a:r>
            <a:r>
              <a:rPr lang="ru-RU" sz="2400" dirty="0">
                <a:solidFill>
                  <a:srgbClr val="C00000"/>
                </a:solidFill>
              </a:rPr>
              <a:t>Древнего Египта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768281-88BA-4479-B7FD-6D8FC04A5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9" y="933062"/>
            <a:ext cx="5232466" cy="415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DE9FED-B205-4C2E-BCF0-5699D5BA27F8}"/>
              </a:ext>
            </a:extLst>
          </p:cNvPr>
          <p:cNvSpPr txBox="1"/>
          <p:nvPr/>
        </p:nvSpPr>
        <p:spPr>
          <a:xfrm>
            <a:off x="5387273" y="1760417"/>
            <a:ext cx="67232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Клубни</a:t>
            </a:r>
            <a:r>
              <a:rPr lang="ru-RU" sz="2400" dirty="0"/>
              <a:t> вырастают </a:t>
            </a:r>
            <a:r>
              <a:rPr lang="ru-RU" sz="2400" dirty="0">
                <a:solidFill>
                  <a:srgbClr val="C00000"/>
                </a:solidFill>
              </a:rPr>
              <a:t>до 4 кг</a:t>
            </a:r>
            <a:r>
              <a:rPr lang="ru-RU" sz="2400" dirty="0"/>
              <a:t>, их </a:t>
            </a:r>
            <a:r>
              <a:rPr lang="ru-RU" sz="2400" dirty="0">
                <a:solidFill>
                  <a:srgbClr val="C00000"/>
                </a:solidFill>
              </a:rPr>
              <a:t>мякоть</a:t>
            </a:r>
            <a:r>
              <a:rPr lang="ru-RU" sz="2400" dirty="0"/>
              <a:t> у разных сортов бывает белой, розовой, красной, кремовой, оранжевой, жёлтой.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1133E24-B6D2-468C-AE36-5A07D147BC63}"/>
              </a:ext>
            </a:extLst>
          </p:cNvPr>
          <p:cNvSpPr txBox="1"/>
          <p:nvPr/>
        </p:nvSpPr>
        <p:spPr>
          <a:xfrm>
            <a:off x="5387273" y="2990809"/>
            <a:ext cx="61938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Молодые побеги и листья </a:t>
            </a:r>
            <a:r>
              <a:rPr lang="ru-RU" sz="2400" dirty="0"/>
              <a:t>отваривают и употребляют как спаржу.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A96B81F-210F-454D-ADFA-90286C1722C0}"/>
              </a:ext>
            </a:extLst>
          </p:cNvPr>
          <p:cNvSpPr txBox="1"/>
          <p:nvPr/>
        </p:nvSpPr>
        <p:spPr>
          <a:xfrm>
            <a:off x="5387273" y="4639163"/>
            <a:ext cx="51711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нормализует сердечный ритм, снижает артериальное давление, улучшает зрение,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E4F52D8-7DBD-4573-9435-00C2CC8DCE61}"/>
              </a:ext>
            </a:extLst>
          </p:cNvPr>
          <p:cNvSpPr txBox="1"/>
          <p:nvPr/>
        </p:nvSpPr>
        <p:spPr>
          <a:xfrm>
            <a:off x="5387273" y="4177498"/>
            <a:ext cx="68047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Давно известны </a:t>
            </a:r>
            <a:r>
              <a:rPr lang="ru-RU" sz="2400" dirty="0">
                <a:solidFill>
                  <a:srgbClr val="C00000"/>
                </a:solidFill>
              </a:rPr>
              <a:t>лечебные</a:t>
            </a:r>
            <a:r>
              <a:rPr lang="ru-RU" sz="2400" dirty="0"/>
              <a:t> свойства </a:t>
            </a:r>
            <a:r>
              <a:rPr lang="ru-RU" sz="2400" dirty="0">
                <a:solidFill>
                  <a:srgbClr val="C00000"/>
                </a:solidFill>
              </a:rPr>
              <a:t>клубней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таро:</a:t>
            </a:r>
            <a:endParaRPr lang="ru-RU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FBFCF76-84CF-4BE1-BB16-F6D914A5DF1D}"/>
              </a:ext>
            </a:extLst>
          </p:cNvPr>
          <p:cNvSpPr txBox="1"/>
          <p:nvPr/>
        </p:nvSpPr>
        <p:spPr>
          <a:xfrm>
            <a:off x="5387273" y="5757334"/>
            <a:ext cx="68047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наличие антиоксидантов способствует улучшению состояния кожи и слизистых оболочек.</a:t>
            </a:r>
          </a:p>
        </p:txBody>
      </p:sp>
    </p:spTree>
    <p:extLst>
      <p:ext uri="{BB962C8B-B14F-4D97-AF65-F5344CB8AC3E}">
        <p14:creationId xmlns:p14="http://schemas.microsoft.com/office/powerpoint/2010/main" val="25744108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12994</TotalTime>
  <Words>1264</Words>
  <Application>Microsoft Office PowerPoint</Application>
  <PresentationFormat>Произвольный</PresentationFormat>
  <Paragraphs>107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Новая Гвинея</vt:lpstr>
      <vt:lpstr>Основная информация</vt:lpstr>
      <vt:lpstr>Основная информация</vt:lpstr>
      <vt:lpstr>Основная информация</vt:lpstr>
      <vt:lpstr>Исторические факты</vt:lpstr>
      <vt:lpstr>Исторические факты</vt:lpstr>
      <vt:lpstr>Климат, особенности острова</vt:lpstr>
      <vt:lpstr>Флора Новой Гвинеи</vt:lpstr>
      <vt:lpstr>Флора Новой Гвинеи</vt:lpstr>
      <vt:lpstr>Флора Новой Гвинеи</vt:lpstr>
      <vt:lpstr>Фауна Новой Гвинеи</vt:lpstr>
      <vt:lpstr>Фауна Новой Гвинеи</vt:lpstr>
      <vt:lpstr>Фауна Новой Гвинеи</vt:lpstr>
      <vt:lpstr>Религия и традиции</vt:lpstr>
      <vt:lpstr>Интересные факты</vt:lpstr>
      <vt:lpstr>Интересные факты</vt:lpstr>
      <vt:lpstr>Интересные факты</vt:lpstr>
      <vt:lpstr>Интересные факты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Пальмовый вор</dc:title>
  <dc:creator>Яна Морякова</dc:creator>
  <cp:lastModifiedBy>GeoBio</cp:lastModifiedBy>
  <cp:revision>208</cp:revision>
  <dcterms:created xsi:type="dcterms:W3CDTF">2023-01-10T17:47:50Z</dcterms:created>
  <dcterms:modified xsi:type="dcterms:W3CDTF">2023-06-13T10:21:23Z</dcterms:modified>
</cp:coreProperties>
</file>