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notesMasterIdLst>
    <p:notesMasterId r:id="rId13"/>
  </p:notes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70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42E96-068F-45A5-B603-1BEE05B864B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D1C44-AFBF-4B41-99DD-D2D482068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15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D1C44-AFBF-4B41-99DD-D2D482068DF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234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D1C44-AFBF-4B41-99DD-D2D482068DF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183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782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800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320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6496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858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43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897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1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2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990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6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3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837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98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853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8D5AD-4BA5-488F-AF01-2CC6E20E68E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03027A3-B850-487E-9D97-8E1BA4CC7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20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5851" y="1518502"/>
            <a:ext cx="10382250" cy="1706562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solidFill>
                  <a:srgbClr val="002060"/>
                </a:solidFill>
                <a:latin typeface="Arial Narrow" panose="020B0606020202030204" pitchFamily="34" charset="0"/>
              </a:rPr>
              <a:t>тема:</a:t>
            </a:r>
            <a:r>
              <a:rPr lang="ru-RU" sz="32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4000" b="1" i="1" u="sng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Формы </a:t>
            </a:r>
            <a:r>
              <a:rPr lang="ru-RU" sz="4000" b="1" i="1" u="sng" smtClean="0">
                <a:solidFill>
                  <a:srgbClr val="002060"/>
                </a:solidFill>
                <a:latin typeface="Arial Narrow" panose="020B0606020202030204" pitchFamily="34" charset="0"/>
              </a:rPr>
              <a:t>размножения организмов.</a:t>
            </a:r>
            <a:br>
              <a:rPr lang="ru-RU" sz="4000" b="1" i="1" u="sng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4000" b="1" i="1" u="sng" smtClean="0">
                <a:solidFill>
                  <a:srgbClr val="002060"/>
                </a:solidFill>
                <a:latin typeface="Arial Narrow" panose="020B0606020202030204" pitchFamily="34" charset="0"/>
              </a:rPr>
              <a:t>Бесполое размножение.</a:t>
            </a:r>
            <a:endParaRPr lang="ru-RU" sz="4800" b="1" i="1" u="sng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4"/>
          <p:cNvSpPr txBox="1">
            <a:spLocks/>
          </p:cNvSpPr>
          <p:nvPr/>
        </p:nvSpPr>
        <p:spPr>
          <a:xfrm>
            <a:off x="3685382" y="3318851"/>
            <a:ext cx="5183188" cy="1560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Биология 9 класс</a:t>
            </a:r>
          </a:p>
          <a:p>
            <a:pPr>
              <a:lnSpc>
                <a:spcPct val="10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учебник В.В. Пасечник, С.В. </a:t>
            </a:r>
            <a:r>
              <a:rPr lang="ru-RU" sz="16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Суматохин</a:t>
            </a:r>
            <a:r>
              <a: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«Линия жизни»</a:t>
            </a:r>
          </a:p>
          <a:p>
            <a:pPr>
              <a:lnSpc>
                <a:spcPct val="10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ФГОС (2 часа в неделю)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1685764" y="5718424"/>
            <a:ext cx="10506236" cy="168822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учитель биологии МБОУ СОШ №16 г. Южно-Сахалинска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20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Цай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Анастасия Вячеславовна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2020-2021 </a:t>
            </a:r>
            <a:r>
              <a:rPr lang="ru-RU" sz="18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уч.год</a:t>
            </a: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 </a:t>
            </a:r>
            <a:r>
              <a:rPr lang="ru-RU" sz="1800" b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              </a:t>
            </a:r>
            <a:endParaRPr lang="ru-RU" sz="18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42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8972" y="1003766"/>
            <a:ext cx="10090784" cy="1280890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002060"/>
                </a:solidFill>
                <a:latin typeface="Arial Narrow" panose="020B0606020202030204" pitchFamily="34" charset="0"/>
              </a:rPr>
              <a:t>Биологическое значение бесполого размножения</a:t>
            </a:r>
            <a:endParaRPr lang="ru-RU" b="1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6810" y="3030108"/>
            <a:ext cx="10862459" cy="2028911"/>
          </a:xfrm>
        </p:spPr>
        <p:txBody>
          <a:bodyPr/>
          <a:lstStyle/>
          <a:p>
            <a:pPr marL="457200" indent="-457200" algn="just">
              <a:buAutoNum type="arabicPeriod"/>
            </a:pPr>
            <a:r>
              <a:rPr lang="ru-RU" sz="3200" smtClean="0">
                <a:solidFill>
                  <a:srgbClr val="002060"/>
                </a:solidFill>
                <a:latin typeface="Arial Narrow" panose="020B0606020202030204" pitchFamily="34" charset="0"/>
              </a:rPr>
              <a:t>Быстрая скорость размножения.</a:t>
            </a:r>
          </a:p>
          <a:p>
            <a:pPr marL="457200" indent="-457200" algn="just">
              <a:buAutoNum type="arabicPeriod"/>
            </a:pPr>
            <a:r>
              <a:rPr lang="ru-RU" sz="3200" smtClean="0">
                <a:solidFill>
                  <a:srgbClr val="002060"/>
                </a:solidFill>
                <a:latin typeface="Arial Narrow" panose="020B0606020202030204" pitchFamily="34" charset="0"/>
              </a:rPr>
              <a:t>Высокая степень расселения вида на территориях.</a:t>
            </a:r>
          </a:p>
          <a:p>
            <a:pPr marL="457200" indent="-457200" algn="just">
              <a:buAutoNum type="arabicPeriod"/>
            </a:pPr>
            <a:r>
              <a:rPr lang="ru-RU" sz="3200" smtClean="0">
                <a:solidFill>
                  <a:srgbClr val="002060"/>
                </a:solidFill>
                <a:latin typeface="Arial Narrow" panose="020B0606020202030204" pitchFamily="34" charset="0"/>
              </a:rPr>
              <a:t>Гарантирует сохранность вида и генетическую частоту вида в природе.</a:t>
            </a:r>
          </a:p>
          <a:p>
            <a:pPr marL="457200" indent="-457200" algn="just">
              <a:buAutoNum type="arabicPeriod"/>
            </a:pPr>
            <a:r>
              <a:rPr lang="ru-RU" sz="3200" smtClean="0">
                <a:solidFill>
                  <a:srgbClr val="002060"/>
                </a:solidFill>
                <a:latin typeface="Arial Narrow" panose="020B0606020202030204" pitchFamily="34" charset="0"/>
              </a:rPr>
              <a:t>Высокая приспособленность видов к данным условиям среды.</a:t>
            </a:r>
          </a:p>
        </p:txBody>
      </p:sp>
    </p:spTree>
    <p:extLst>
      <p:ext uri="{BB962C8B-B14F-4D97-AF65-F5344CB8AC3E}">
        <p14:creationId xmlns:p14="http://schemas.microsoft.com/office/powerpoint/2010/main" val="9587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673" y="2711328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b="1" smtClean="0">
                <a:solidFill>
                  <a:schemeClr val="accent2">
                    <a:lumMod val="25000"/>
                  </a:schemeClr>
                </a:solidFill>
                <a:latin typeface="Arial Narrow" panose="020B0606020202030204" pitchFamily="34" charset="0"/>
              </a:rPr>
              <a:t>Спасибо за внимание!</a:t>
            </a:r>
            <a:endParaRPr lang="ru-RU" sz="4800" b="1">
              <a:solidFill>
                <a:schemeClr val="accent2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5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829" y="1244468"/>
            <a:ext cx="10999960" cy="128089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Цель урока: 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создать условия</a:t>
            </a:r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для формирования знаний у учащихся об особенностях разных способов и форм размножения, его практическое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значение.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3829" y="2867030"/>
            <a:ext cx="10952350" cy="3777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Задачи урока: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1) актуализировать 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знания о процессе размножения, полученные школьниками при изучении предшествующих курсов биологии; </a:t>
            </a:r>
            <a:endParaRPr lang="ru-RU" sz="2800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2) обеспечить 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усвоение учащимися особенностей бесполого, полового размножения живых организмов, показать многообразие форм размножения; </a:t>
            </a:r>
            <a:endParaRPr lang="ru-RU" sz="2800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3) значения 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размножения для поддержания численности популяций в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природе</a:t>
            </a: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059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088" y="1277280"/>
            <a:ext cx="10266629" cy="128089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smtClean="0">
                <a:solidFill>
                  <a:srgbClr val="002060"/>
                </a:solidFill>
                <a:latin typeface="Arial Narrow" panose="020B0606020202030204" pitchFamily="34" charset="0"/>
              </a:rPr>
              <a:t>Размножение</a:t>
            </a:r>
            <a:r>
              <a:rPr lang="ru-RU" smtClean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– </a:t>
            </a:r>
            <a:r>
              <a:rPr lang="ru-RU" dirty="0">
                <a:solidFill>
                  <a:srgbClr val="002060"/>
                </a:solidFill>
                <a:latin typeface="Arial Narrow" panose="020B0606020202030204" pitchFamily="34" charset="0"/>
              </a:rPr>
              <a:t>это всеобщее свойство живых организмов, заключающееся в самовоспроизведении, т. е. в способности воспроизводить себе подобных.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220346" y="3769247"/>
            <a:ext cx="431386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Бесполое размножение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151822" y="3769247"/>
            <a:ext cx="431386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Половое размножение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741221" y="2997143"/>
            <a:ext cx="1901228" cy="778598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17137">
            <a:off x="7172783" y="2932250"/>
            <a:ext cx="2036240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5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625" y="65157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Бесполое размножение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(при таком способе потомки имеют генетический аппарат идентичный родительскому)</a:t>
            </a:r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-204082" y="2208798"/>
            <a:ext cx="4717399" cy="4564889"/>
          </a:xfrm>
          <a:ln>
            <a:noFill/>
          </a:ln>
        </p:spPr>
        <p:txBody>
          <a:bodyPr>
            <a:normAutofit/>
          </a:bodyPr>
          <a:lstStyle/>
          <a:p>
            <a:pPr algn="ctr"/>
            <a:endParaRPr lang="ru-RU" sz="2800" b="1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2800" b="1" smtClean="0">
                <a:solidFill>
                  <a:srgbClr val="002060"/>
                </a:solidFill>
                <a:latin typeface="Arial Narrow" panose="020B0606020202030204" pitchFamily="34" charset="0"/>
              </a:rPr>
              <a:t>Деление</a:t>
            </a:r>
          </a:p>
          <a:p>
            <a:pPr algn="ctr"/>
            <a: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  <a:t>(амёба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, эвглена)</a:t>
            </a:r>
          </a:p>
          <a:p>
            <a:pPr algn="ctr"/>
            <a:endParaRPr lang="ru-RU" sz="2800" b="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r"/>
            <a:r>
              <a:rPr lang="ru-RU" sz="2800" b="1" smtClean="0">
                <a:solidFill>
                  <a:srgbClr val="002060"/>
                </a:solidFill>
                <a:latin typeface="Arial Narrow" panose="020B0606020202030204" pitchFamily="34" charset="0"/>
              </a:rPr>
              <a:t>У животных</a:t>
            </a:r>
          </a:p>
          <a:p>
            <a:pPr marL="457200" indent="-457200" algn="r">
              <a:buFont typeface="Wingdings" panose="05000000000000000000" pitchFamily="2" charset="2"/>
              <a:buChar char="ü"/>
            </a:pPr>
            <a: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  <a:t>почкование (гидра);</a:t>
            </a:r>
          </a:p>
          <a:p>
            <a:pPr marL="457200" indent="-457200" algn="r">
              <a:buFont typeface="Wingdings" panose="05000000000000000000" pitchFamily="2" charset="2"/>
              <a:buChar char="ü"/>
            </a:pPr>
            <a: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  <a:t>участками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тела        (дождевой червь).</a:t>
            </a:r>
          </a:p>
          <a:p>
            <a:pPr algn="ctr"/>
            <a:endParaRPr lang="ru-RU" sz="2800" b="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452235" y="2607846"/>
            <a:ext cx="5095574" cy="39258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Размножение спорами         </a:t>
            </a:r>
            <a:r>
              <a:rPr lang="ru-RU" sz="30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(грибы)</a:t>
            </a:r>
          </a:p>
          <a:p>
            <a:pPr marL="0" indent="0">
              <a:buNone/>
            </a:pPr>
            <a:endParaRPr lang="ru-RU" sz="2600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У растений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к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орнями;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п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обегами (усы, черенки и </a:t>
            </a:r>
            <a:r>
              <a:rPr lang="ru-RU" sz="2800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др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л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истьями.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3792633" y="2515687"/>
            <a:ext cx="5183188" cy="8239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Вегетативное размножение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313413" y="1680608"/>
            <a:ext cx="1974850" cy="84772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758377">
            <a:off x="7458382" y="1613700"/>
            <a:ext cx="2103302" cy="981541"/>
          </a:xfrm>
          <a:prstGeom prst="rect">
            <a:avLst/>
          </a:prstGeom>
          <a:ln>
            <a:noFill/>
          </a:ln>
        </p:spPr>
      </p:pic>
      <p:cxnSp>
        <p:nvCxnSpPr>
          <p:cNvPr id="14" name="Прямая со стрелкой 13"/>
          <p:cNvCxnSpPr/>
          <p:nvPr/>
        </p:nvCxnSpPr>
        <p:spPr>
          <a:xfrm>
            <a:off x="5871425" y="1654663"/>
            <a:ext cx="0" cy="129335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24186">
            <a:off x="4825420" y="2988123"/>
            <a:ext cx="225572" cy="16521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343729">
            <a:off x="5984167" y="3329420"/>
            <a:ext cx="1572904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7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2442" y="40270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b="1" smtClean="0">
                <a:solidFill>
                  <a:srgbClr val="002060"/>
                </a:solidFill>
                <a:latin typeface="Arial Narrow" panose="020B0606020202030204" pitchFamily="34" charset="0"/>
              </a:rPr>
              <a:t>Деление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939009" y="5259049"/>
            <a:ext cx="10857289" cy="11858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Таким образом размножаются прокариоты, одноклеточные эукариоты – водоросли (хламидомонада, эвглена зелёная) и простейшие (амёба).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42" y="1199381"/>
            <a:ext cx="8707090" cy="388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689" y="2147477"/>
            <a:ext cx="3580875" cy="27863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r="2578"/>
          <a:stretch/>
        </p:blipFill>
        <p:spPr>
          <a:xfrm>
            <a:off x="5827962" y="4049052"/>
            <a:ext cx="3861224" cy="26422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015" y="3894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Размножение спорами</a:t>
            </a:r>
            <a:endParaRPr lang="ru-RU" sz="32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306" y="1200436"/>
            <a:ext cx="10515600" cy="88582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Спора </a:t>
            </a:r>
            <a:r>
              <a:rPr lang="ru-RU" sz="2800" b="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– специализированная клетка грибов и растений, служащая для размножения и расселения.</a:t>
            </a:r>
            <a:endParaRPr lang="ru-RU" sz="2800" b="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772" y="2147477"/>
            <a:ext cx="3694894" cy="2775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0" y="4003344"/>
            <a:ext cx="3612626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0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534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Вегетативное размножение</a:t>
            </a:r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(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потомство развивается из группы родительских клеток)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6582" y="5323432"/>
            <a:ext cx="11244404" cy="134778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У растений происходит частями вегетативных органов </a:t>
            </a:r>
            <a:r>
              <a:rPr lang="ru-RU" sz="2800" b="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(часть слоевища, черенок стебля, черенок корня) или видоизменёнными побегами (корневище, луковица, клубень).</a:t>
            </a:r>
            <a:endParaRPr lang="ru-RU" sz="2800" b="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7778" b="10139"/>
          <a:stretch/>
        </p:blipFill>
        <p:spPr>
          <a:xfrm>
            <a:off x="2703543" y="1358526"/>
            <a:ext cx="6440457" cy="396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3163" y="545176"/>
            <a:ext cx="9865680" cy="1325563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Почкование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– группа клеток родительской особи </a:t>
            </a:r>
            <a: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  <a:t>начинает </a:t>
            </a:r>
            <a:b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2800" smtClean="0">
                <a:solidFill>
                  <a:srgbClr val="002060"/>
                </a:solidFill>
                <a:latin typeface="Arial Narrow" panose="020B0606020202030204" pitchFamily="34" charset="0"/>
              </a:rPr>
              <a:t>согласованно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делиться, давая начало дочерней особи.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3081" b="32102"/>
          <a:stretch/>
        </p:blipFill>
        <p:spPr>
          <a:xfrm>
            <a:off x="276409" y="2924916"/>
            <a:ext cx="8082370" cy="36668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4" y="1722176"/>
            <a:ext cx="4048209" cy="303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915" y="557558"/>
            <a:ext cx="10256596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Фрагментация </a:t>
            </a:r>
            <a:r>
              <a:rPr lang="ru-RU" sz="31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– процесс, основанный  на регенерации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(</a:t>
            </a:r>
            <a:r>
              <a:rPr lang="ru-RU" sz="3100" dirty="0">
                <a:solidFill>
                  <a:srgbClr val="002060"/>
                </a:solidFill>
                <a:latin typeface="Arial Narrow" panose="020B0606020202030204" pitchFamily="34" charset="0"/>
              </a:rPr>
              <a:t>способность живых организмов </a:t>
            </a:r>
            <a:r>
              <a:rPr lang="ru-RU" sz="31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восстанавливать </a:t>
            </a:r>
            <a:r>
              <a:rPr lang="ru-RU" sz="3100" dirty="0">
                <a:solidFill>
                  <a:srgbClr val="002060"/>
                </a:solidFill>
                <a:latin typeface="Arial Narrow" panose="020B0606020202030204" pitchFamily="34" charset="0"/>
              </a:rPr>
              <a:t>повреждённые </a:t>
            </a:r>
            <a:r>
              <a:rPr lang="ru-RU" sz="31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ткани или органы).</a:t>
            </a:r>
            <a:br>
              <a:rPr lang="ru-RU" sz="3100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31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8594" t="23473" r="11094"/>
          <a:stretch/>
        </p:blipFill>
        <p:spPr>
          <a:xfrm>
            <a:off x="1376619" y="1705389"/>
            <a:ext cx="9279441" cy="497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5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Другая 28">
      <a:dk1>
        <a:srgbClr val="E9EEDA"/>
      </a:dk1>
      <a:lt1>
        <a:srgbClr val="E9EEDA"/>
      </a:lt1>
      <a:dk2>
        <a:srgbClr val="E9EEDA"/>
      </a:dk2>
      <a:lt2>
        <a:srgbClr val="E9EEDA"/>
      </a:lt2>
      <a:accent1>
        <a:srgbClr val="002060"/>
      </a:accent1>
      <a:accent2>
        <a:srgbClr val="002060"/>
      </a:accent2>
      <a:accent3>
        <a:srgbClr val="002060"/>
      </a:accent3>
      <a:accent4>
        <a:srgbClr val="002060"/>
      </a:accent4>
      <a:accent5>
        <a:srgbClr val="002060"/>
      </a:accent5>
      <a:accent6>
        <a:srgbClr val="002060"/>
      </a:accent6>
      <a:hlink>
        <a:srgbClr val="E9EEDA"/>
      </a:hlink>
      <a:folHlink>
        <a:srgbClr val="E9EEDA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811</TotalTime>
  <Words>307</Words>
  <Application>Microsoft Office PowerPoint</Application>
  <PresentationFormat>Широкоэкранный</PresentationFormat>
  <Paragraphs>46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Calibri</vt:lpstr>
      <vt:lpstr>Century Gothic</vt:lpstr>
      <vt:lpstr>Wingdings</vt:lpstr>
      <vt:lpstr>Wingdings 3</vt:lpstr>
      <vt:lpstr>Легкий дым</vt:lpstr>
      <vt:lpstr>тема: Формы размножения организмов. Бесполое размножение.</vt:lpstr>
      <vt:lpstr>Цель урока: создать условия для формирования знаний у учащихся об особенностях разных способов и форм размножения, его практическое значение.</vt:lpstr>
      <vt:lpstr>Размножение – это всеобщее свойство живых организмов, заключающееся в самовоспроизведении, т. е. в способности воспроизводить себе подобных. </vt:lpstr>
      <vt:lpstr>Бесполое размножение (при таком способе потомки имеют генетический аппарат идентичный родительскому)</vt:lpstr>
      <vt:lpstr>Деление</vt:lpstr>
      <vt:lpstr>Размножение спорами</vt:lpstr>
      <vt:lpstr>Вегетативное размножение (потомство развивается из группы родительских клеток)</vt:lpstr>
      <vt:lpstr>Почкование – группа клеток родительской особи начинает  согласованно делиться, давая начало дочерней особи.</vt:lpstr>
      <vt:lpstr>Фрагментация – процесс, основанный  на регенерации (способность живых организмов восстанавливать повреждённые ткани или органы). </vt:lpstr>
      <vt:lpstr>Биологическое значение бесполого размножения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§11. Формы размножения организмов. Бесполое размножение. Митоз</dc:title>
  <dc:creator>Настя</dc:creator>
  <cp:lastModifiedBy>Настя</cp:lastModifiedBy>
  <cp:revision>18</cp:revision>
  <dcterms:created xsi:type="dcterms:W3CDTF">2020-10-20T18:11:44Z</dcterms:created>
  <dcterms:modified xsi:type="dcterms:W3CDTF">2023-06-13T10:28:03Z</dcterms:modified>
</cp:coreProperties>
</file>