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81" r:id="rId4"/>
    <p:sldId id="265" r:id="rId5"/>
    <p:sldId id="258" r:id="rId6"/>
    <p:sldId id="257" r:id="rId7"/>
    <p:sldId id="259" r:id="rId8"/>
    <p:sldId id="260" r:id="rId9"/>
    <p:sldId id="261" r:id="rId10"/>
    <p:sldId id="262" r:id="rId11"/>
    <p:sldId id="263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80" r:id="rId25"/>
    <p:sldId id="279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3DC3C3"/>
    <a:srgbClr val="CC66FF"/>
    <a:srgbClr val="CC3399"/>
    <a:srgbClr val="33CCCC"/>
    <a:srgbClr val="00990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91" d="100"/>
          <a:sy n="91" d="100"/>
        </p:scale>
        <p:origin x="-13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628C9-0124-4B43-9CC3-27BD0D1F9357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D91EC-CDA8-443F-82AF-DD36F350E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A0B49-FF24-42A0-B966-33CECB7AB15A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DC902-BA23-4A34-875B-D75C51D3F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17B21-6F46-455F-92D2-5DF58FCB284F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12F1F-BFF7-44C4-BFB6-FB20D3628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85B2A-83BD-461A-B91D-7A5A4CF3B042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404CB-60C1-4F53-BBCA-56A2BE443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A2D2D-AE5E-409C-A8CA-7CBAD0557634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3035-5AD2-4881-8139-FE48EEE7C1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BAD2-97B4-4980-B9B2-737EB410D1C0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0A98C-77FE-4C4D-9701-46C97BF3E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EB310-6F2A-41FD-A7B6-A489DEC43CB1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89CEC-53D5-44F6-8F03-ADF85E5C1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1A9A4-DB1E-432A-ADD2-ACA10F6739F9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B255A-3DD5-42CF-9290-EB3B1021B3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F14BC-755F-4F2C-93ED-448F05023A5E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B9017-BF9C-43AC-B58B-0D28D5185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06893-C6B1-49BE-8B7E-7FAEA9E7C501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4A776-B51D-461C-A7CB-667A4595C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C679D-3080-402E-909E-F4D7E6AF985A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39C43-7D67-4155-976A-6B8C99EEF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049D78-CF4B-48DA-866D-EEC024B0F8DF}" type="datetimeFigureOut">
              <a:rPr lang="ru-RU"/>
              <a:pPr>
                <a:defRPr/>
              </a:pPr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5D60E3-AE9F-424F-8898-F0CE9CC55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-marshak.ru/art/portraits/portraits08.jpg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15" name="Picture 2" descr="http://dic.academic.ru/pictures/wiki/files/122/zvezdnyi_ch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FFFF00"/>
            </a:solidFill>
            <a:bevel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11863" y="5805488"/>
            <a:ext cx="3132137" cy="10525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>
                <a:solidFill>
                  <a:srgbClr val="FFFFFF"/>
                </a:solidFill>
                <a:cs typeface="Arial" charset="0"/>
              </a:rPr>
              <a:t>Подготовила: </a:t>
            </a:r>
          </a:p>
          <a:p>
            <a:pPr>
              <a:defRPr/>
            </a:pPr>
            <a:r>
              <a:rPr lang="ru-RU" sz="1400">
                <a:solidFill>
                  <a:srgbClr val="FFFFFF"/>
                </a:solidFill>
                <a:latin typeface="Arial" charset="0"/>
                <a:cs typeface="Arial" charset="0"/>
              </a:rPr>
              <a:t>Нежел Л. П.</a:t>
            </a:r>
          </a:p>
          <a:p>
            <a:pPr>
              <a:defRPr/>
            </a:pPr>
            <a:r>
              <a:rPr lang="ru-RU" sz="1400">
                <a:solidFill>
                  <a:srgbClr val="FFFFFF"/>
                </a:solidFill>
                <a:cs typeface="Arial" charset="0"/>
              </a:rPr>
              <a:t>учитель  русского языка и литературы М</a:t>
            </a:r>
            <a:r>
              <a:rPr lang="ru-RU" sz="1400">
                <a:solidFill>
                  <a:srgbClr val="FFFFFF"/>
                </a:solidFill>
                <a:latin typeface="Arial" charset="0"/>
                <a:cs typeface="Arial" charset="0"/>
              </a:rPr>
              <a:t>К</a:t>
            </a:r>
            <a:r>
              <a:rPr lang="ru-RU" sz="1400">
                <a:solidFill>
                  <a:srgbClr val="FFFFFF"/>
                </a:solidFill>
                <a:cs typeface="Arial" charset="0"/>
              </a:rPr>
              <a:t>ОУ «</a:t>
            </a:r>
            <a:r>
              <a:rPr lang="ru-RU" sz="1400">
                <a:solidFill>
                  <a:srgbClr val="FFFFFF"/>
                </a:solidFill>
                <a:latin typeface="Arial" charset="0"/>
                <a:cs typeface="Arial" charset="0"/>
              </a:rPr>
              <a:t>Белогорьевская СОШ</a:t>
            </a:r>
            <a:r>
              <a:rPr lang="ru-RU" sz="1400">
                <a:solidFill>
                  <a:srgbClr val="FFFFFF"/>
                </a:solidFill>
                <a:cs typeface="Arial" charset="0"/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«Думая о своей удачи, </a:t>
            </a:r>
            <a:r>
              <a:rPr lang="ru-RU" sz="3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счастливый, шел по лесу…  Вдруг он спохватился: где же … ?»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ОРЕХИ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ЗАТЕСИ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правило сразу вспомнил </a:t>
            </a:r>
            <a:r>
              <a:rPr lang="ru-RU" sz="4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когда заблудился в тайге? 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 ветра не было, а утку отнесло,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значит, есть </a:t>
            </a:r>
            <a:r>
              <a:rPr lang="ru-RU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тягун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озеро проточное»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«Погасла звездочка – значит, чья-то жизнь оборвалась»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«Тайга, наша кормилица, хлипких не любит»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«Вызвездило – к холоду»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внобедренный треугольник 5"/>
          <p:cNvSpPr/>
          <p:nvPr/>
        </p:nvSpPr>
        <p:spPr>
          <a:xfrm>
            <a:off x="428596" y="1428736"/>
            <a:ext cx="7786742" cy="3571900"/>
          </a:xfrm>
          <a:prstGeom prst="triangle">
            <a:avLst/>
          </a:prstGeom>
          <a:solidFill>
            <a:srgbClr val="3DC3C3"/>
          </a:solidFill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2887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5762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8637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75" y="2928938"/>
            <a:ext cx="5000625" cy="19288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1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II</a:t>
            </a:r>
            <a: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b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 У Р</a:t>
            </a:r>
            <a:endParaRPr lang="ru-RU" sz="10000" b="1" kern="2100" spc="53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 rot="20054253">
            <a:off x="1708150" y="1797050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 rot="20054253">
            <a:off x="1922463" y="796925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 rot="20054253">
            <a:off x="2779713" y="1511300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кем в рассказе сравнивается положение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5602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4357688" cy="278606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214438"/>
            <a:ext cx="4643437" cy="278606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75"/>
            <a:ext cx="4357688" cy="27146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4143375"/>
            <a:ext cx="4643437" cy="27146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1285875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1285875"/>
            <a:ext cx="642937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4214813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4214813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pic>
        <p:nvPicPr>
          <p:cNvPr id="1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215188"/>
            <a:ext cx="9144000" cy="564356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14313" y="7215188"/>
            <a:ext cx="785812" cy="1285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 -0.87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89236 " pathEditMode="relative" ptsTypes="AA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раз плакал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endParaRPr lang="ru-RU" sz="15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9144000" cy="9286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приготовил вкусное блюдо – глухаря в собственном соку. Почему же он через силу глотал мясо?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357313"/>
            <a:ext cx="4572000" cy="2714625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ВКУСНО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357313"/>
            <a:ext cx="4572000" cy="2714625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ЗАБЫЛ СОЛЬ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143375"/>
            <a:ext cx="4572000" cy="2714625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ГОЛОДЕН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143375"/>
            <a:ext cx="4572000" cy="2714625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ХОТЕЛ СПАТЬ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удивительное открытие сделал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озере?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3"/>
            <a:ext cx="4357688" cy="264318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286250"/>
            <a:ext cx="4643437" cy="25717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43000"/>
            <a:ext cx="4357688" cy="292893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7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1143000"/>
            <a:ext cx="4643437" cy="30003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1285875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357688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357688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214438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0063" y="1143000"/>
            <a:ext cx="1928812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15188" y="1143000"/>
            <a:ext cx="1928812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15188" y="4357688"/>
            <a:ext cx="1928812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1500" y="4214813"/>
            <a:ext cx="2428875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БЕЛАЯ РЫБА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286625"/>
            <a:ext cx="9144000" cy="5715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1500188" y="7358063"/>
            <a:ext cx="3500437" cy="92868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БЕЛАЯ РЫБА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42875" y="7500938"/>
            <a:ext cx="1071563" cy="1357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8847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0.0007 -0.8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00295 -0.8925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реку искал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тайге?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4500563" cy="30003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8675" y="3929063"/>
            <a:ext cx="4505325" cy="292893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785813"/>
            <a:ext cx="4500562" cy="30003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929063"/>
            <a:ext cx="4500563" cy="292893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5" y="857250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86313" y="857250"/>
            <a:ext cx="642937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4875" y="4071938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75" y="4000500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71750" y="785813"/>
            <a:ext cx="1928813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ЕНИСЕЙ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00938" y="785813"/>
            <a:ext cx="1643062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15188" y="6286500"/>
            <a:ext cx="1928812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АМУР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71750" y="6286500"/>
            <a:ext cx="1928813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ОБЬ</a:t>
            </a:r>
          </a:p>
        </p:txBody>
      </p:sp>
      <p:pic>
        <p:nvPicPr>
          <p:cNvPr id="16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286625"/>
            <a:ext cx="9144000" cy="60007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42875" y="7358063"/>
            <a:ext cx="738188" cy="171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72188" y="7286625"/>
            <a:ext cx="3071812" cy="11430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ЕНИСЕЙ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370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-0.00468 -0.9393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00121 -0.9502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пароход проплыл мимо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«Серго Орджоникидзе»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43000"/>
            <a:ext cx="4572000" cy="285750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«Шадрин»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«Коляда»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38"/>
            <a:ext cx="4572000" cy="278606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«Афанасий»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25"/>
            <a:ext cx="4357688" cy="30003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796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чём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попал домой?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7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1513" y="3857625"/>
            <a:ext cx="4662487" cy="30003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85813"/>
            <a:ext cx="4357688" cy="292893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785813"/>
            <a:ext cx="4643437" cy="292893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2875" y="857250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000500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75" y="3929063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857250"/>
            <a:ext cx="642937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3125" y="785813"/>
            <a:ext cx="2071688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КОРАБЛЬ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429250" y="785813"/>
            <a:ext cx="1785938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ЛОДКА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643813" y="6286500"/>
            <a:ext cx="1500187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000250" y="6286500"/>
            <a:ext cx="2357438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ТЕПЛОХОД</a:t>
            </a:r>
          </a:p>
        </p:txBody>
      </p:sp>
      <p:pic>
        <p:nvPicPr>
          <p:cNvPr id="17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500938"/>
            <a:ext cx="9102725" cy="607218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0" y="7500938"/>
            <a:ext cx="1152525" cy="1735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86500" y="7500938"/>
            <a:ext cx="2689225" cy="115728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00226 -0.9837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7.40741E-7 L 0.00017 -0.9824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0.00399 -0.9930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8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28625" y="642938"/>
            <a:ext cx="8215313" cy="37036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Тема игры </a:t>
            </a:r>
            <a:b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</a:br>
            <a: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«</a:t>
            </a:r>
            <a:r>
              <a:rPr lang="ru-RU" sz="5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Васюткино</a:t>
            </a:r>
            <a:r>
              <a:rPr lang="ru-RU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 озеро» В.П. Астафьева</a:t>
            </a:r>
            <a:endParaRPr lang="ru-RU" sz="54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внобедренный треугольник 5"/>
          <p:cNvSpPr/>
          <p:nvPr/>
        </p:nvSpPr>
        <p:spPr>
          <a:xfrm>
            <a:off x="428596" y="1428736"/>
            <a:ext cx="7786742" cy="3571900"/>
          </a:xfrm>
          <a:prstGeom prst="triangle">
            <a:avLst/>
          </a:prstGeom>
          <a:solidFill>
            <a:srgbClr val="3DC3C3"/>
          </a:solidFill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2887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5762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8637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75" y="2928938"/>
            <a:ext cx="5000625" cy="19288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1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III</a:t>
            </a:r>
            <a: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b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 У Р</a:t>
            </a:r>
            <a:endParaRPr lang="ru-RU" sz="10000" b="1" kern="2100" spc="53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 rot="20054253">
            <a:off x="1708150" y="1797050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 rot="20054253">
            <a:off x="1922463" y="796925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 rot="20054253">
            <a:off x="2779713" y="1511300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88"/>
            <a:ext cx="8543925" cy="16430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подробный пересказ отрывка «Первая ночь в лесу».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857375"/>
            <a:ext cx="8229600" cy="39830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u="sng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u="sng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u="sng" dirty="0" smtClean="0">
                <a:solidFill>
                  <a:schemeClr val="bg1">
                    <a:lumMod val="95000"/>
                  </a:schemeClr>
                </a:solidFill>
              </a:rPr>
              <a:t>1 УЧАСТНИК</a:t>
            </a: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</a:rPr>
              <a:t>: от лица </a:t>
            </a:r>
            <a:r>
              <a:rPr lang="ru-RU" sz="3600" b="1" dirty="0" err="1" smtClean="0">
                <a:solidFill>
                  <a:schemeClr val="bg1">
                    <a:lumMod val="95000"/>
                  </a:schemeClr>
                </a:solidFill>
              </a:rPr>
              <a:t>Васютки</a:t>
            </a: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u="sng" dirty="0" smtClean="0">
                <a:solidFill>
                  <a:schemeClr val="bg1">
                    <a:lumMod val="95000"/>
                  </a:schemeClr>
                </a:solidFill>
              </a:rPr>
              <a:t>2 УЧАСТНИК</a:t>
            </a: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</a:rPr>
              <a:t>: от лица деда Афанасия.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0" y="274638"/>
            <a:ext cx="521493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</a:t>
            </a:r>
            <a:endParaRPr lang="ru-RU" sz="9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19" name="Picture 2" descr="C:\Documents and Settings\Вика\Рабочий стол\ЗВЕЗДА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0" y="1928813"/>
            <a:ext cx="4286250" cy="42862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ДЛЯ ФИНАЛИСТА</a:t>
            </a: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rgbClr val="FFFF00"/>
                </a:solidFill>
              </a:rPr>
              <a:t>Устное словесное рисование одного из эпизодов: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1. Охота на глухаря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2. Встреча с лесным озером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3. Наконец-то Енисей!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4. </a:t>
            </a:r>
            <a:r>
              <a:rPr lang="ru-RU" i="1" dirty="0" err="1" smtClean="0">
                <a:solidFill>
                  <a:schemeClr val="bg1">
                    <a:lumMod val="95000"/>
                  </a:schemeClr>
                </a:solidFill>
              </a:rPr>
              <a:t>Васютка</a:t>
            </a: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 дома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i="1" dirty="0" smtClean="0">
              <a:solidFill>
                <a:schemeClr val="bg1">
                  <a:lumMod val="9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ПОЗРАВЛЯЕМ С ПОБЕДОЙ!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7" name="Picture 5" descr="C:\Documents and Settings\Вика\Рабочий стол\САЛЮТ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14438"/>
            <a:ext cx="5437188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6" descr="C:\Documents and Settings\Вика\Рабочий стол\САЛЮТ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Правила игры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981075"/>
            <a:ext cx="8229600" cy="56165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</a:rPr>
              <a:t>В игре участвует весь класс.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</a:rPr>
              <a:t> У каждого ученика есть сигнальные карточки с номерами 1, 2, 3, 4. Вы должны поднимать карточку с тем номером, который считаете правильным ответом.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</a:rPr>
              <a:t>В игре три тура. В каждом туре по семь вопросов.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</a:rPr>
              <a:t>За каждый правильный ответ учащиеся получают звездочки.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</a:rPr>
              <a:t>Из игры выбывают участники, набравшие меньшее количество звезд.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C:\Documents and Settings\Вика\Рабочий стол\ЗВЕЗ.НЕБО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внобедренный треугольник 5"/>
          <p:cNvSpPr/>
          <p:nvPr/>
        </p:nvSpPr>
        <p:spPr>
          <a:xfrm>
            <a:off x="428596" y="1428736"/>
            <a:ext cx="7786742" cy="3571900"/>
          </a:xfrm>
          <a:prstGeom prst="triangle">
            <a:avLst/>
          </a:prstGeom>
          <a:solidFill>
            <a:srgbClr val="3DC3C3"/>
          </a:solidFill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2887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5762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86375" y="2571750"/>
            <a:ext cx="857250" cy="2857500"/>
          </a:xfrm>
          <a:prstGeom prst="rect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75" y="2928938"/>
            <a:ext cx="5000625" cy="19288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</a:t>
            </a:r>
            <a: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b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10000" b="1" kern="2100" spc="53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 У Р</a:t>
            </a:r>
            <a:endParaRPr lang="ru-RU" sz="10000" b="1" kern="2100" spc="53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 rot="20054253">
            <a:off x="1708150" y="1797050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 rot="20054253">
            <a:off x="1922463" y="796925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 rot="20054253">
            <a:off x="2779713" y="1511300"/>
            <a:ext cx="895350" cy="828675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автор рассказа «</a:t>
            </a:r>
            <a:r>
              <a:rPr lang="ru-RU" sz="4000" b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Васюткино</a:t>
            </a: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озеро»?</a:t>
            </a:r>
            <a:endParaRPr lang="ru-RU" sz="4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28688"/>
            <a:ext cx="4500563" cy="307181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А.П. ПЛАТОНОВ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0" y="928688"/>
            <a:ext cx="4572000" cy="3071812"/>
          </a:xfr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В.П. АСТАФЬЕВ</a:t>
            </a:r>
            <a:endParaRPr lang="ru-RU" sz="4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38"/>
            <a:ext cx="4500563" cy="278606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С.Я. МАРШАК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71938"/>
            <a:ext cx="4572000" cy="278606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П.П. БАЖОВ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каком портрете изображен Астафьев?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9" descr="writer_rus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1000125"/>
            <a:ext cx="2452688" cy="3000375"/>
          </a:xfrm>
          <a:prstGeom prst="rect">
            <a:avLst/>
          </a:prstGeom>
          <a:noFill/>
          <a:ln w="76200">
            <a:solidFill>
              <a:srgbClr val="080808"/>
            </a:solidFill>
            <a:miter lim="800000"/>
            <a:headEnd/>
            <a:tailEnd/>
          </a:ln>
        </p:spPr>
      </p:pic>
      <p:pic>
        <p:nvPicPr>
          <p:cNvPr id="18436" name="Picture 6" descr="http://img.yandex.net/i/search/z-images__mask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433388"/>
            <a:ext cx="809625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8" descr="http://www.bashvest.ru/photos/01.09.2006/de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981075"/>
            <a:ext cx="2643187" cy="308768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8" name="Picture 10" descr="Картинка 2 из 20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5" y="3786188"/>
            <a:ext cx="2654300" cy="307181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9" name="Picture 14" descr="http://fotoclub.dp.ua/images/stories/fotokom/foto5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57375" y="3786188"/>
            <a:ext cx="2511425" cy="307181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14313" y="1000125"/>
            <a:ext cx="642937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28813" y="3857625"/>
            <a:ext cx="642937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14875" y="3857625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57938" y="1071563"/>
            <a:ext cx="642937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3" presetClass="emph" presetSubtype="0" repeatCount="indefinite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50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6600"/>
                </a:solidFill>
              </a:rPr>
              <a:t>Родина Астафьева - ?</a:t>
            </a:r>
          </a:p>
        </p:txBody>
      </p:sp>
      <p:pic>
        <p:nvPicPr>
          <p:cNvPr id="19459" name="Picture 6" descr="http://www.proza.ru/pics/2009/01/11/6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928688"/>
            <a:ext cx="4286250" cy="3000375"/>
          </a:xfrm>
          <a:prstGeom prst="rect">
            <a:avLst/>
          </a:prstGeom>
          <a:noFill/>
          <a:ln w="1270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3125" y="928688"/>
            <a:ext cx="2357438" cy="135731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Острогожск Воронежской губернии</a:t>
            </a:r>
          </a:p>
        </p:txBody>
      </p:sp>
      <p:pic>
        <p:nvPicPr>
          <p:cNvPr id="19461" name="Picture 8" descr="http://img13.nnm.ru/3/4/7/8/4/fb382172e2283694e236fcf43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928688"/>
            <a:ext cx="4305300" cy="3071812"/>
          </a:xfrm>
          <a:prstGeom prst="rect">
            <a:avLst/>
          </a:prstGeom>
          <a:noFill/>
          <a:ln w="1270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858000" y="928688"/>
            <a:ext cx="2071688" cy="64293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Петербург</a:t>
            </a:r>
          </a:p>
        </p:txBody>
      </p:sp>
      <p:pic>
        <p:nvPicPr>
          <p:cNvPr id="19463" name="Picture 10" descr="http://img0.liveinternet.ru/images/attach/b/3/25/902/25902868__News_Photo_image_large_5857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071938"/>
            <a:ext cx="4357687" cy="278606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858000" y="4143375"/>
            <a:ext cx="2071688" cy="64293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Киев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313" y="1000125"/>
            <a:ext cx="642937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57750" y="4214813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14875" y="1000125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4" name="Рисунок 2" descr="800px-%D0%9E%D0%B2%D1%81%D1%8F%D0%BD%D0%BA%D0%B0.jpg"/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14313" y="4071938"/>
            <a:ext cx="4286250" cy="2786062"/>
          </a:xfrm>
          <a:ln w="12700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785938" y="4071938"/>
            <a:ext cx="2714625" cy="121443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Овсянка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Красноярский край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5750" y="4214813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7" name="Рисунок 2" descr="800px-%D0%9E%D0%B2%D1%81%D1%8F%D0%BD%D0%BA%D0%B0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7715250"/>
            <a:ext cx="8643938" cy="5902325"/>
          </a:xfrm>
          <a:prstGeom prst="rect">
            <a:avLst/>
          </a:prstGeom>
          <a:noFill/>
          <a:ln w="127000" cmpd="sng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4714875" y="7759700"/>
            <a:ext cx="4181475" cy="111442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ОВСЯНКА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КРАСНОЯРСКИЙ КРАЙ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5750" y="7759700"/>
            <a:ext cx="857250" cy="1285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8703 " pathEditMode="relative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8703 " pathEditMode="relative" ptsTypes="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98703 " pathEditMode="relative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Зачем </a:t>
            </a:r>
            <a:r>
              <a:rPr lang="ru-RU" sz="48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4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пошёл в тайгу?</a:t>
            </a:r>
            <a:endParaRPr lang="ru-RU" sz="4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857250"/>
            <a:ext cx="4572000" cy="3071813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грибами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857250"/>
            <a:ext cx="4500562" cy="3071813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охоту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000500"/>
            <a:ext cx="4572000" cy="3000375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ягодами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3929063"/>
            <a:ext cx="4500562" cy="307181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орехами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Из-за кого </a:t>
            </a:r>
            <a:r>
              <a:rPr lang="ru-RU" sz="4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заблудился а тайге?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857250"/>
            <a:ext cx="4643437" cy="321468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7" name="Picture 2" descr="http://forgetmenot.gorod.tomsk.ru/uploads/47343/1294194828/magadan_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4357688" cy="321468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8" name="Picture 4" descr="http://img-fotki.yandex.ru/get/3104/motor-123.2/0_1a32_2f461bfe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75"/>
            <a:ext cx="4357688" cy="27146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9" name="Picture 6" descr="http://guns.arsenalnoe.ru/i/msg_i/6107/medved_uude.r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4143375"/>
            <a:ext cx="4643437" cy="27146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5" y="928688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4286250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75" y="4214813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928688"/>
            <a:ext cx="64293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15188" y="857250"/>
            <a:ext cx="1928812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28875" y="857250"/>
            <a:ext cx="1928813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КЕДРОВКА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28938" y="4143375"/>
            <a:ext cx="1438275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ЗАЯЦ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348538" y="4143375"/>
            <a:ext cx="1795462" cy="571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МЕДВЕДЬ</a:t>
            </a:r>
          </a:p>
        </p:txBody>
      </p:sp>
      <p:pic>
        <p:nvPicPr>
          <p:cNvPr id="16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358063"/>
            <a:ext cx="9144000" cy="63309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6929438" y="7358063"/>
            <a:ext cx="2214562" cy="92868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1438" y="7429500"/>
            <a:ext cx="1000125" cy="1357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4.07407E-6 L -0.00347 -0.955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-0.9715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-0.00087 -0.9555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пузырики</Template>
  <TotalTime>994</TotalTime>
  <Words>382</Words>
  <Application>Microsoft Office PowerPoint</Application>
  <PresentationFormat>Экран (4:3)</PresentationFormat>
  <Paragraphs>151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Arial Black</vt:lpstr>
      <vt:lpstr>Тема Office</vt:lpstr>
      <vt:lpstr>Слайд 1</vt:lpstr>
      <vt:lpstr>Слайд 2</vt:lpstr>
      <vt:lpstr>Правила игры</vt:lpstr>
      <vt:lpstr>I  Т У Р</vt:lpstr>
      <vt:lpstr>Кто автор рассказа «Васюткино озеро»?</vt:lpstr>
      <vt:lpstr>На каком портрете изображен Астафьев?</vt:lpstr>
      <vt:lpstr>Родина Астафьева - ?</vt:lpstr>
      <vt:lpstr>Зачем Васютка пошёл в тайгу?</vt:lpstr>
      <vt:lpstr>Из-за кого Васютка заблудился а тайге?</vt:lpstr>
      <vt:lpstr>«Думая о своей удачи, Васютка, счастливый, шел по лесу…  Вдруг он спохватился: где же … ?»</vt:lpstr>
      <vt:lpstr>Какое правило сразу вспомнил Васютка, когда заблудился в тайге? </vt:lpstr>
      <vt:lpstr>II  Т У Р</vt:lpstr>
      <vt:lpstr>С кем в рассказе сравнивается положение Васютки? </vt:lpstr>
      <vt:lpstr>Сколько раз плакал Васютка?</vt:lpstr>
      <vt:lpstr>Васютка приготовил вкусное блюдо – глухаря в собственном соку. Почему же он через силу глотал мясо?</vt:lpstr>
      <vt:lpstr>Какое удивительное открытие сделал Васютка на озере?</vt:lpstr>
      <vt:lpstr>Какую реку искал Васютка в тайге?</vt:lpstr>
      <vt:lpstr>Какой пароход проплыл мимо Васютки?</vt:lpstr>
      <vt:lpstr>На чём Васютка попал домой?</vt:lpstr>
      <vt:lpstr>III  Т У Р</vt:lpstr>
      <vt:lpstr>ЗАДАНИЕ:  подробный пересказ отрывка «Первая ночь в лесу». </vt:lpstr>
      <vt:lpstr>ФИНАЛ</vt:lpstr>
      <vt:lpstr>ЗАДАНИЕ ДЛЯ ФИНАЛИСТА</vt:lpstr>
      <vt:lpstr>ПОЗРАВЛЯЕМ С ПОБЕДОЙ!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7</cp:lastModifiedBy>
  <cp:revision>103</cp:revision>
  <dcterms:created xsi:type="dcterms:W3CDTF">2011-03-30T18:48:56Z</dcterms:created>
  <dcterms:modified xsi:type="dcterms:W3CDTF">2018-04-27T08:36:38Z</dcterms:modified>
</cp:coreProperties>
</file>