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7" r:id="rId3"/>
    <p:sldId id="257" r:id="rId4"/>
    <p:sldId id="259" r:id="rId5"/>
    <p:sldId id="260" r:id="rId6"/>
    <p:sldId id="266" r:id="rId7"/>
    <p:sldId id="262" r:id="rId8"/>
    <p:sldId id="258" r:id="rId9"/>
    <p:sldId id="265" r:id="rId10"/>
    <p:sldId id="261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9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498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41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15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04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1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854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48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5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787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52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E9BC0E5-FD11-4BFE-982C-7D0CE13068E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14.03.2023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Times New Roman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C843AEC-4DFD-4ECC-A825-5394EE90C58D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99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3588" y="1276311"/>
            <a:ext cx="6400800" cy="547211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Dress up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Have street parades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Light bonfires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Set off fireworks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Decorate the house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Exchange gifts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Have a family dinner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Paint eggs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Give gifts</a:t>
            </a:r>
            <a:endParaRPr lang="ru-RU" sz="3600" b="1" u="sng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u="sng" dirty="0" smtClean="0">
                <a:solidFill>
                  <a:schemeClr val="tx1"/>
                </a:solidFill>
              </a:rPr>
              <a:t>Cook special food </a:t>
            </a:r>
            <a:endParaRPr lang="ru-RU" sz="3600" b="1" u="sng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b="1" u="sng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u="sng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836712"/>
            <a:ext cx="7704856" cy="576064"/>
          </a:xfrm>
          <a:prstGeom prst="rect">
            <a:avLst/>
          </a:prstGeom>
          <a:noFill/>
        </p:spPr>
        <p:txBody>
          <a:bodyPr spcFirstLastPara="1">
            <a:prstTxWarp prst="textButt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oper Std Black" pitchFamily="18" charset="0"/>
              </a:rPr>
              <a:t>Celebrations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9244" y="76878"/>
            <a:ext cx="86285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Arial Narrow" pitchFamily="34" charset="0"/>
              </a:rPr>
              <a:t>Let’s analyze the results of the lesson.</a:t>
            </a:r>
            <a:endParaRPr lang="ru-RU" sz="4400" b="1" cap="none" spc="0" dirty="0">
              <a:ln/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1687" y="530120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solidFill>
                  <a:srgbClr val="002060"/>
                </a:solidFill>
                <a:latin typeface="Arial Black" pitchFamily="34" charset="0"/>
              </a:rPr>
              <a:t> New homework  must be easy, difficult, interesting 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21687" y="93423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 I know how to celebrate Maslenitsa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21687" y="158891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solidFill>
                  <a:srgbClr val="002060"/>
                </a:solidFill>
                <a:latin typeface="Arial Black" pitchFamily="34" charset="0"/>
              </a:rPr>
              <a:t>Now  </a:t>
            </a:r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I can talk about Maslenitsa</a:t>
            </a:r>
            <a:endParaRPr lang="en-US" sz="2800" b="1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9646" y="2235205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002060"/>
                </a:solidFill>
                <a:latin typeface="Arial Black" pitchFamily="34" charset="0"/>
              </a:rPr>
              <a:t>I’ve learnt how to cook pancakes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97726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solidFill>
                  <a:srgbClr val="002060"/>
                </a:solidFill>
                <a:latin typeface="Arial Black" pitchFamily="34" charset="0"/>
              </a:rPr>
              <a:t>I like / dislike  reading, speaking English words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502" y="420833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solidFill>
                  <a:srgbClr val="002060"/>
                </a:solidFill>
                <a:latin typeface="Arial Black" pitchFamily="34" charset="0"/>
              </a:rPr>
              <a:t>It’s easy / difficult for me to read, speak, understand ….</a:t>
            </a:r>
          </a:p>
        </p:txBody>
      </p:sp>
    </p:spTree>
    <p:extLst>
      <p:ext uri="{BB962C8B-B14F-4D97-AF65-F5344CB8AC3E}">
        <p14:creationId xmlns:p14="http://schemas.microsoft.com/office/powerpoint/2010/main" val="411646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62000" y="609600"/>
            <a:ext cx="6618312" cy="3899519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/>
              <a:t>Mix a pancake,</a:t>
            </a:r>
            <a:endParaRPr lang="ru-RU" sz="4000" b="1" dirty="0"/>
          </a:p>
          <a:p>
            <a:r>
              <a:rPr lang="en-US" sz="4000" b="1" dirty="0"/>
              <a:t>Stir a pancake,</a:t>
            </a:r>
            <a:endParaRPr lang="ru-RU" sz="4000" b="1" dirty="0"/>
          </a:p>
          <a:p>
            <a:r>
              <a:rPr lang="en-US" sz="4000" b="1" dirty="0"/>
              <a:t>Pop it in the pan.</a:t>
            </a:r>
            <a:endParaRPr lang="ru-RU" sz="4000" b="1" dirty="0"/>
          </a:p>
          <a:p>
            <a:r>
              <a:rPr lang="en-US" sz="4000" b="1" dirty="0"/>
              <a:t>Fry the pancake,</a:t>
            </a:r>
            <a:endParaRPr lang="ru-RU" sz="4000" b="1" dirty="0"/>
          </a:p>
          <a:p>
            <a:r>
              <a:rPr lang="en-US" sz="4000" b="1" dirty="0"/>
              <a:t>Toss the pancake,</a:t>
            </a:r>
            <a:endParaRPr lang="ru-RU" sz="4000" b="1" dirty="0"/>
          </a:p>
          <a:p>
            <a:r>
              <a:rPr lang="en-US" sz="4000" b="1" dirty="0"/>
              <a:t>Catch it if you can</a:t>
            </a:r>
            <a:endParaRPr lang="ru-RU" sz="4000" b="1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17638"/>
            <a:ext cx="2466975" cy="1847850"/>
          </a:xfrm>
        </p:spPr>
      </p:pic>
    </p:spTree>
    <p:extLst>
      <p:ext uri="{BB962C8B-B14F-4D97-AF65-F5344CB8AC3E}">
        <p14:creationId xmlns:p14="http://schemas.microsoft.com/office/powerpoint/2010/main" val="1837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427168" cy="1642194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  <a:defRPr/>
            </a:pP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9" name="Picture 8" descr="animated_pumpkin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4684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94437" y="69269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1.</a:t>
            </a:r>
            <a:endParaRPr lang="ru-RU" sz="3200" b="1" dirty="0"/>
          </a:p>
        </p:txBody>
      </p:sp>
      <p:pic>
        <p:nvPicPr>
          <p:cNvPr id="3076" name="Picture 4" descr="C:\Documents and Settings\Димарик\Рабочий стол\111304442.11142848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3379" y="692696"/>
            <a:ext cx="180020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Documents and Settings\Димарик\Рабочий стол\img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8208" y="2852323"/>
            <a:ext cx="1771650" cy="204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Documents and Settings\Димарик\Рабочий стол\1378209852_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341" y="5126408"/>
            <a:ext cx="1728192" cy="1234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Documents and Settings\Димарик\Рабочий стол\imgpreview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40196" y="3958479"/>
            <a:ext cx="2088232" cy="1389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C:\Documents and Settings\Димарик\Рабочий стол\aa577bb9a3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649458"/>
            <a:ext cx="2307282" cy="254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3029441" y="617301"/>
            <a:ext cx="591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2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 flipH="1">
            <a:off x="5755088" y="692695"/>
            <a:ext cx="585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3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42874" y="3191962"/>
            <a:ext cx="593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4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473774" y="2851544"/>
            <a:ext cx="73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5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925054" y="3839313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6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25" name="TextBox 24"/>
          <p:cNvSpPr txBox="1"/>
          <p:nvPr/>
        </p:nvSpPr>
        <p:spPr>
          <a:xfrm rot="10800000" flipV="1">
            <a:off x="3067187" y="5126408"/>
            <a:ext cx="61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7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pic>
        <p:nvPicPr>
          <p:cNvPr id="17" name="Picture 4" descr="http://russkie-prostori.com/blog/wp-content/uploads/2012/02/maslenitsa-3-600x4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6465" y="3365703"/>
            <a:ext cx="259448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83568" y="692696"/>
            <a:ext cx="7956376" cy="5289451"/>
          </a:xfrm>
        </p:spPr>
        <p:txBody>
          <a:bodyPr>
            <a:normAutofit lnSpcReduction="10000"/>
          </a:bodyPr>
          <a:lstStyle/>
          <a:p>
            <a:pPr marL="514350" indent="-514350" eaLnBrk="1" hangingPunct="1">
              <a:buNone/>
            </a:pPr>
            <a:r>
              <a:rPr lang="en-US" sz="4400" b="1" dirty="0" smtClean="0"/>
              <a:t>1. Halloween</a:t>
            </a:r>
          </a:p>
          <a:p>
            <a:pPr marL="514350" indent="-514350" eaLnBrk="1" hangingPunct="1">
              <a:buNone/>
            </a:pPr>
            <a:r>
              <a:rPr lang="en-US" sz="4400" b="1" dirty="0" smtClean="0"/>
              <a:t>2. New Year</a:t>
            </a:r>
          </a:p>
          <a:p>
            <a:pPr marL="514350" indent="-514350" eaLnBrk="1" hangingPunct="1">
              <a:buNone/>
            </a:pPr>
            <a:r>
              <a:rPr lang="en-US" sz="4400" b="1" dirty="0" smtClean="0"/>
              <a:t>3. Victory Day</a:t>
            </a:r>
          </a:p>
          <a:p>
            <a:pPr marL="514350" indent="-514350" eaLnBrk="1" hangingPunct="1">
              <a:buNone/>
            </a:pPr>
            <a:r>
              <a:rPr lang="en-US" sz="4400" b="1" dirty="0" smtClean="0"/>
              <a:t>4. Shrovetide</a:t>
            </a:r>
            <a:r>
              <a:rPr lang="ru-RU" sz="4400" b="1" dirty="0" smtClean="0"/>
              <a:t> (</a:t>
            </a:r>
            <a:r>
              <a:rPr lang="en-GB" sz="4400" b="1" dirty="0" err="1" smtClean="0"/>
              <a:t>Maslenitsa</a:t>
            </a:r>
            <a:r>
              <a:rPr lang="en-GB" sz="4400" b="1" dirty="0" smtClean="0"/>
              <a:t>)</a:t>
            </a:r>
            <a:endParaRPr lang="en-US" sz="4400" b="1" dirty="0" smtClean="0"/>
          </a:p>
          <a:p>
            <a:pPr marL="514350" indent="-514350" eaLnBrk="1" hangingPunct="1">
              <a:buNone/>
            </a:pPr>
            <a:r>
              <a:rPr lang="en-US" sz="4400" b="1" dirty="0" smtClean="0"/>
              <a:t>5. Easter</a:t>
            </a:r>
          </a:p>
          <a:p>
            <a:pPr marL="514350" indent="-514350" eaLnBrk="1" hangingPunct="1">
              <a:buNone/>
            </a:pPr>
            <a:r>
              <a:rPr lang="en-US" sz="4400" b="1" dirty="0" smtClean="0"/>
              <a:t>6. St. Valentine’s Day</a:t>
            </a:r>
          </a:p>
          <a:p>
            <a:pPr marL="514350" indent="-514350" eaLnBrk="1" hangingPunct="1">
              <a:buNone/>
            </a:pPr>
            <a:r>
              <a:rPr lang="en-US" sz="4400" b="1" dirty="0" smtClean="0"/>
              <a:t>7. Happy Birthday</a:t>
            </a:r>
            <a:endParaRPr lang="ru-RU" sz="4400" b="1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 smtClean="0"/>
              <a:t>Winter, goodbye!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51" y="1600200"/>
            <a:ext cx="6814498" cy="4525963"/>
          </a:xfrm>
        </p:spPr>
      </p:pic>
    </p:spTree>
    <p:extLst>
      <p:ext uri="{BB962C8B-B14F-4D97-AF65-F5344CB8AC3E}">
        <p14:creationId xmlns:p14="http://schemas.microsoft.com/office/powerpoint/2010/main" val="8569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7504" y="1484784"/>
            <a:ext cx="8928992" cy="270609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GB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Lent –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Великий пост</a:t>
            </a: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GB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 for sleigh rides –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кататься на санях</a:t>
            </a: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GB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 sledging –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кататься на санках</a:t>
            </a:r>
          </a:p>
        </p:txBody>
      </p:sp>
    </p:spTree>
    <p:extLst>
      <p:ext uri="{BB962C8B-B14F-4D97-AF65-F5344CB8AC3E}">
        <p14:creationId xmlns:p14="http://schemas.microsoft.com/office/powerpoint/2010/main" val="74874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400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Questions:</a:t>
            </a: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/>
            </a:r>
            <a:b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</a:b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1. What is </a:t>
            </a:r>
            <a:r>
              <a:rPr kumimoji="0" lang="en-GB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Maslenitsa</a:t>
            </a: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? </a:t>
            </a:r>
            <a:b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</a:br>
            <a:r>
              <a:rPr kumimoji="0" lang="en-GB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2. </a:t>
            </a: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How long does it last?</a:t>
            </a:r>
            <a:b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</a:b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3. What does this festival </a:t>
            </a:r>
            <a:r>
              <a:rPr kumimoji="0" lang="en-GB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mean</a:t>
            </a: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 (</a:t>
            </a:r>
            <a:r>
              <a:rPr kumimoji="0" lang="ru-RU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означает)</a:t>
            </a:r>
            <a:r>
              <a:rPr kumimoji="0" lang="en-GB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?</a:t>
            </a: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/>
            </a:r>
            <a:b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</a:br>
            <a:r>
              <a:rPr kumimoji="0" lang="en-GB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>4. What do people do during this holiday?</a:t>
            </a: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  <a:t/>
            </a:r>
            <a:b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</a:rPr>
            </a:b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996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616" y="332656"/>
            <a:ext cx="7067128" cy="1143000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  <a:defRPr/>
            </a:pPr>
            <a:r>
              <a:rPr lang="en-GB" sz="4000" dirty="0" smtClean="0">
                <a:solidFill>
                  <a:srgbClr val="FF0000"/>
                </a:solidFill>
              </a:rPr>
              <a:t>Complete the table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920044" y="4445684"/>
            <a:ext cx="5496272" cy="1008112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en-US" sz="5400" b="1" dirty="0" smtClean="0">
                <a:solidFill>
                  <a:srgbClr val="FF0000"/>
                </a:solidFill>
              </a:rPr>
              <a:t>Draw the symbols                 </a:t>
            </a:r>
            <a:endParaRPr lang="ru-RU" sz="54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885575"/>
              </p:ext>
            </p:extLst>
          </p:nvPr>
        </p:nvGraphicFramePr>
        <p:xfrm>
          <a:off x="1361860" y="1405572"/>
          <a:ext cx="6840760" cy="3040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0028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Name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0028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When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028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Food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0028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Activities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2035" y="14195"/>
            <a:ext cx="7175351" cy="1105483"/>
          </a:xfrm>
        </p:spPr>
        <p:txBody>
          <a:bodyPr/>
          <a:lstStyle/>
          <a:p>
            <a:pPr marL="182880" indent="0">
              <a:buNone/>
            </a:pPr>
            <a:r>
              <a:rPr lang="en-GB" sz="3200" b="1" dirty="0" smtClean="0">
                <a:solidFill>
                  <a:srgbClr val="FF0000"/>
                </a:solidFill>
                <a:latin typeface="Arial"/>
              </a:rPr>
              <a:t>Complete the sentence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6076" y="1070844"/>
            <a:ext cx="4266789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Сегодня я узнал...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07222" y="1675000"/>
            <a:ext cx="4266789" cy="601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Было интересно...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26075" y="2281101"/>
            <a:ext cx="4266789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Было трудно...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92485" y="2987302"/>
            <a:ext cx="4266789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Теперь я могу...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07221" y="3708127"/>
            <a:ext cx="4266789" cy="593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Я почувствовал что...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99617" y="4332689"/>
            <a:ext cx="4266789" cy="66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Я научился...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42398" y="4919142"/>
            <a:ext cx="4266789" cy="656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Я смог...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99617" y="5571189"/>
            <a:ext cx="4266789" cy="6484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Char char="•"/>
            </a:pPr>
            <a:r>
              <a:rPr lang="ru-RU" sz="2800" b="1" dirty="0" smtClean="0">
                <a:solidFill>
                  <a:srgbClr val="484848"/>
                </a:solidFill>
                <a:latin typeface="Arial"/>
              </a:rPr>
              <a:t>Мне захотелось...</a:t>
            </a:r>
            <a:endParaRPr lang="ru-RU" sz="2800" b="1" dirty="0">
              <a:solidFill>
                <a:srgbClr val="48484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648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223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Arial Narrow</vt:lpstr>
      <vt:lpstr>Calibri</vt:lpstr>
      <vt:lpstr>Cooper Std Black</vt:lpstr>
      <vt:lpstr>Times New Roman</vt:lpstr>
      <vt:lpstr>Wingdings</vt:lpstr>
      <vt:lpstr>Тема Office</vt:lpstr>
      <vt:lpstr>Презентация PowerPoint</vt:lpstr>
      <vt:lpstr> </vt:lpstr>
      <vt:lpstr>  </vt:lpstr>
      <vt:lpstr>Презентация PowerPoint</vt:lpstr>
      <vt:lpstr>Winter, goodbye!</vt:lpstr>
      <vt:lpstr>Презентация PowerPoint</vt:lpstr>
      <vt:lpstr>Презентация PowerPoint</vt:lpstr>
      <vt:lpstr>Complete the table</vt:lpstr>
      <vt:lpstr>Complete the sentence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Учитель-418</cp:lastModifiedBy>
  <cp:revision>30</cp:revision>
  <dcterms:created xsi:type="dcterms:W3CDTF">2012-09-01T17:39:51Z</dcterms:created>
  <dcterms:modified xsi:type="dcterms:W3CDTF">2023-03-14T07:53:35Z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224703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