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59" r:id="rId8"/>
    <p:sldId id="264" r:id="rId9"/>
    <p:sldId id="266" r:id="rId10"/>
    <p:sldId id="267" r:id="rId11"/>
    <p:sldId id="268" r:id="rId12"/>
    <p:sldId id="265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13" autoAdjust="0"/>
    <p:restoredTop sz="94660"/>
  </p:normalViewPr>
  <p:slideViewPr>
    <p:cSldViewPr snapToGrid="0">
      <p:cViewPr varScale="1">
        <p:scale>
          <a:sx n="60" d="100"/>
          <a:sy n="60" d="100"/>
        </p:scale>
        <p:origin x="89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59F8-0760-4FED-9DC1-91230DAECA28}" type="datetimeFigureOut">
              <a:rPr lang="ru-RU" smtClean="0"/>
              <a:t>19.11.2022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53E85-A320-44A9-81C3-BA8902A592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9265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59F8-0760-4FED-9DC1-91230DAECA28}" type="datetimeFigureOut">
              <a:rPr lang="ru-RU" smtClean="0"/>
              <a:t>19.11.2022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53E85-A320-44A9-81C3-BA8902A592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8056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59F8-0760-4FED-9DC1-91230DAECA28}" type="datetimeFigureOut">
              <a:rPr lang="ru-RU" smtClean="0"/>
              <a:t>19.11.2022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53E85-A320-44A9-81C3-BA8902A592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4452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59F8-0760-4FED-9DC1-91230DAECA28}" type="datetimeFigureOut">
              <a:rPr lang="ru-RU" smtClean="0"/>
              <a:t>19.11.2022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53E85-A320-44A9-81C3-BA8902A592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66343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59F8-0760-4FED-9DC1-91230DAECA28}" type="datetimeFigureOut">
              <a:rPr lang="ru-RU" smtClean="0"/>
              <a:t>19.11.2022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53E85-A320-44A9-81C3-BA8902A592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541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59F8-0760-4FED-9DC1-91230DAECA28}" type="datetimeFigureOut">
              <a:rPr lang="ru-RU" smtClean="0"/>
              <a:t>19.11.2022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53E85-A320-44A9-81C3-BA8902A592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4215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59F8-0760-4FED-9DC1-91230DAECA28}" type="datetimeFigureOut">
              <a:rPr lang="ru-RU" smtClean="0"/>
              <a:t>19.11.2022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53E85-A320-44A9-81C3-BA8902A592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03311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59F8-0760-4FED-9DC1-91230DAECA28}" type="datetimeFigureOut">
              <a:rPr lang="ru-RU" smtClean="0"/>
              <a:t>19.11.2022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53E85-A320-44A9-81C3-BA8902A592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01579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59F8-0760-4FED-9DC1-91230DAECA28}" type="datetimeFigureOut">
              <a:rPr lang="ru-RU" smtClean="0"/>
              <a:t>19.11.2022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53E85-A320-44A9-81C3-BA8902A592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77271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59F8-0760-4FED-9DC1-91230DAECA28}" type="datetimeFigureOut">
              <a:rPr lang="ru-RU" smtClean="0"/>
              <a:t>19.11.2022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53E85-A320-44A9-81C3-BA8902A592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81220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59F8-0760-4FED-9DC1-91230DAECA28}" type="datetimeFigureOut">
              <a:rPr lang="ru-RU" smtClean="0"/>
              <a:t>19.11.2022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53E85-A320-44A9-81C3-BA8902A592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94602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6559F8-0760-4FED-9DC1-91230DAECA28}" type="datetimeFigureOut">
              <a:rPr lang="ru-RU" smtClean="0"/>
              <a:t>19.11.2022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353E85-A320-44A9-81C3-BA8902A592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7250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img4.goodfon.ru/original/2880x1800/3/99/butony-decoration-vesna-wood-doska-spring-flowers-tsvety-roz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445488" y="999460"/>
            <a:ext cx="7910624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Тема:</a:t>
            </a:r>
            <a:endParaRPr lang="ru-RU" sz="5400" dirty="0" smtClean="0">
              <a:solidFill>
                <a:srgbClr val="FF0000"/>
              </a:solidFill>
            </a:endParaRPr>
          </a:p>
          <a:p>
            <a:endParaRPr lang="ru-RU" sz="4400" dirty="0"/>
          </a:p>
          <a:p>
            <a:r>
              <a:rPr lang="ru-RU" sz="4400" dirty="0" smtClean="0"/>
              <a:t>Основные группы СПП по их значению. Придаточные определительные.</a:t>
            </a:r>
            <a:endParaRPr lang="ru-RU" sz="4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316126" y="453108"/>
            <a:ext cx="7316972" cy="425711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600" dirty="0" smtClean="0"/>
              <a:t>Словарный диктант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1819490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r="85433" b="-150"/>
          <a:stretch/>
        </p:blipFill>
        <p:spPr>
          <a:xfrm rot="16200000">
            <a:off x="2546382" y="-2546382"/>
            <a:ext cx="1776166" cy="686893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r="85433" b="-150"/>
          <a:stretch/>
        </p:blipFill>
        <p:spPr>
          <a:xfrm rot="16200000">
            <a:off x="8603249" y="-1826764"/>
            <a:ext cx="1776166" cy="542969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/>
          <a:srcRect r="85433" b="-150"/>
          <a:stretch/>
        </p:blipFill>
        <p:spPr>
          <a:xfrm rot="16200000">
            <a:off x="2546382" y="-770215"/>
            <a:ext cx="1776166" cy="686893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/>
          <a:srcRect r="85433" b="-150"/>
          <a:stretch/>
        </p:blipFill>
        <p:spPr>
          <a:xfrm rot="16200000">
            <a:off x="2546382" y="1005951"/>
            <a:ext cx="1776166" cy="686893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2"/>
          <a:srcRect r="85433" b="-150"/>
          <a:stretch/>
        </p:blipFill>
        <p:spPr>
          <a:xfrm rot="16200000">
            <a:off x="2546382" y="2535452"/>
            <a:ext cx="1776166" cy="686893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2"/>
          <a:srcRect r="85433" b="-150"/>
          <a:stretch/>
        </p:blipFill>
        <p:spPr>
          <a:xfrm rot="16200000">
            <a:off x="8603249" y="-50600"/>
            <a:ext cx="1776166" cy="542969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2"/>
          <a:srcRect r="85433" b="-150"/>
          <a:stretch/>
        </p:blipFill>
        <p:spPr>
          <a:xfrm rot="16200000">
            <a:off x="8603249" y="1685950"/>
            <a:ext cx="1776166" cy="5429696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2"/>
          <a:srcRect r="85433" b="-150"/>
          <a:stretch/>
        </p:blipFill>
        <p:spPr>
          <a:xfrm rot="16200000">
            <a:off x="8603249" y="3255069"/>
            <a:ext cx="1776166" cy="5429696"/>
          </a:xfrm>
          <a:prstGeom prst="rect">
            <a:avLst/>
          </a:prstGeom>
        </p:spPr>
      </p:pic>
      <p:sp>
        <p:nvSpPr>
          <p:cNvPr id="3" name="Овал 2"/>
          <p:cNvSpPr/>
          <p:nvPr/>
        </p:nvSpPr>
        <p:spPr>
          <a:xfrm>
            <a:off x="138223" y="106326"/>
            <a:ext cx="1435396" cy="1254641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1</a:t>
            </a:r>
            <a:endParaRPr lang="ru-RU" sz="5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711843" y="166789"/>
            <a:ext cx="11531596" cy="67710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</a:rPr>
              <a:t>1. Софья не может полюбить Чацкого который</a:t>
            </a:r>
          </a:p>
          <a:p>
            <a:r>
              <a:rPr lang="ru-RU" sz="3200" dirty="0" smtClean="0">
                <a:solidFill>
                  <a:schemeClr val="bg1"/>
                </a:solidFill>
              </a:rPr>
              <a:t>всем складом своего ума и своей души</a:t>
            </a:r>
          </a:p>
          <a:p>
            <a:r>
              <a:rPr lang="ru-RU" sz="3200" dirty="0" smtClean="0">
                <a:solidFill>
                  <a:schemeClr val="bg1"/>
                </a:solidFill>
              </a:rPr>
              <a:t>противостоит этому миру.</a:t>
            </a:r>
          </a:p>
          <a:p>
            <a:endParaRPr lang="ru-RU" sz="3200" dirty="0" smtClean="0">
              <a:solidFill>
                <a:schemeClr val="bg1"/>
              </a:solidFill>
            </a:endParaRPr>
          </a:p>
          <a:p>
            <a:r>
              <a:rPr lang="ru-RU" sz="3200" dirty="0" smtClean="0">
                <a:solidFill>
                  <a:schemeClr val="bg1"/>
                </a:solidFill>
              </a:rPr>
              <a:t>2. Вам людям молодым другого нету дела</a:t>
            </a:r>
          </a:p>
          <a:p>
            <a:r>
              <a:rPr lang="ru-RU" sz="3200" dirty="0" smtClean="0">
                <a:solidFill>
                  <a:schemeClr val="bg1"/>
                </a:solidFill>
              </a:rPr>
              <a:t>Как замечать девичьи красоты…</a:t>
            </a:r>
          </a:p>
          <a:p>
            <a:endParaRPr lang="ru-RU" sz="3200" dirty="0" smtClean="0">
              <a:solidFill>
                <a:schemeClr val="bg1"/>
              </a:solidFill>
            </a:endParaRPr>
          </a:p>
          <a:p>
            <a:r>
              <a:rPr lang="ru-RU" sz="3200" dirty="0" smtClean="0">
                <a:solidFill>
                  <a:schemeClr val="bg1"/>
                </a:solidFill>
              </a:rPr>
              <a:t>3. Дождусь её и вынужу признанье кто наконец</a:t>
            </a:r>
          </a:p>
          <a:p>
            <a:r>
              <a:rPr lang="ru-RU" sz="3200" dirty="0" smtClean="0">
                <a:solidFill>
                  <a:schemeClr val="bg1"/>
                </a:solidFill>
              </a:rPr>
              <a:t>ей мил?</a:t>
            </a:r>
          </a:p>
          <a:p>
            <a:endParaRPr lang="ru-RU" sz="3200" dirty="0" smtClean="0">
              <a:solidFill>
                <a:schemeClr val="bg1"/>
              </a:solidFill>
            </a:endParaRPr>
          </a:p>
          <a:p>
            <a:r>
              <a:rPr lang="ru-RU" sz="3200" dirty="0" smtClean="0">
                <a:solidFill>
                  <a:schemeClr val="bg1"/>
                </a:solidFill>
              </a:rPr>
              <a:t>4. «Чацкие живут… в каждом доме где два века</a:t>
            </a:r>
          </a:p>
          <a:p>
            <a:r>
              <a:rPr lang="ru-RU" sz="3200" dirty="0" smtClean="0">
                <a:solidFill>
                  <a:schemeClr val="bg1"/>
                </a:solidFill>
              </a:rPr>
              <a:t>сходятся лицом к лицу в тесноте семейств… и</a:t>
            </a:r>
          </a:p>
          <a:p>
            <a:r>
              <a:rPr lang="ru-RU" sz="3200" dirty="0" smtClean="0">
                <a:solidFill>
                  <a:schemeClr val="bg1"/>
                </a:solidFill>
              </a:rPr>
              <a:t>становятся там лишними.»</a:t>
            </a:r>
          </a:p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448487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r="85433" b="-150"/>
          <a:stretch/>
        </p:blipFill>
        <p:spPr>
          <a:xfrm rot="16200000">
            <a:off x="2546382" y="-2546382"/>
            <a:ext cx="1776166" cy="686893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r="85433" b="-150"/>
          <a:stretch/>
        </p:blipFill>
        <p:spPr>
          <a:xfrm rot="16200000">
            <a:off x="8603249" y="-1826764"/>
            <a:ext cx="1776166" cy="542969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/>
          <a:srcRect r="85433" b="-150"/>
          <a:stretch/>
        </p:blipFill>
        <p:spPr>
          <a:xfrm rot="16200000">
            <a:off x="2546382" y="-770215"/>
            <a:ext cx="1776166" cy="686893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/>
          <a:srcRect r="85433" b="-150"/>
          <a:stretch/>
        </p:blipFill>
        <p:spPr>
          <a:xfrm rot="16200000">
            <a:off x="2546382" y="1005951"/>
            <a:ext cx="1776166" cy="686893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2"/>
          <a:srcRect r="85433" b="-150"/>
          <a:stretch/>
        </p:blipFill>
        <p:spPr>
          <a:xfrm rot="16200000">
            <a:off x="2546382" y="2535452"/>
            <a:ext cx="1776166" cy="686893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2"/>
          <a:srcRect r="85433" b="-150"/>
          <a:stretch/>
        </p:blipFill>
        <p:spPr>
          <a:xfrm rot="16200000">
            <a:off x="8603249" y="-50600"/>
            <a:ext cx="1776166" cy="542969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2"/>
          <a:srcRect r="85433" b="-150"/>
          <a:stretch/>
        </p:blipFill>
        <p:spPr>
          <a:xfrm rot="16200000">
            <a:off x="8603249" y="1685950"/>
            <a:ext cx="1776166" cy="5429696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2"/>
          <a:srcRect r="85433" b="-150"/>
          <a:stretch/>
        </p:blipFill>
        <p:spPr>
          <a:xfrm rot="16200000">
            <a:off x="8603249" y="3255069"/>
            <a:ext cx="1776166" cy="542969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112291" y="1258369"/>
            <a:ext cx="9998149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Р…</a:t>
            </a:r>
            <a:r>
              <a:rPr lang="ru-RU" sz="3200" dirty="0" err="1" smtClean="0"/>
              <a:t>внодушие</a:t>
            </a:r>
            <a:r>
              <a:rPr lang="ru-RU" sz="3200" dirty="0" smtClean="0"/>
              <a:t> это ягодки которые</a:t>
            </a:r>
          </a:p>
          <a:p>
            <a:r>
              <a:rPr lang="ru-RU" sz="3200" dirty="0" smtClean="0"/>
              <a:t>вызревают на цветах эгоизма. У</a:t>
            </a:r>
          </a:p>
          <a:p>
            <a:r>
              <a:rPr lang="ru-RU" sz="3200" dirty="0" smtClean="0"/>
              <a:t>р…</a:t>
            </a:r>
            <a:r>
              <a:rPr lang="ru-RU" sz="3200" dirty="0" err="1" smtClean="0"/>
              <a:t>внодушного</a:t>
            </a:r>
            <a:r>
              <a:rPr lang="ru-RU" sz="3200" dirty="0" smtClean="0"/>
              <a:t> человека нет близкого</a:t>
            </a:r>
          </a:p>
          <a:p>
            <a:r>
              <a:rPr lang="ru-RU" sz="3200" dirty="0" smtClean="0"/>
              <a:t>родного дорогого существа которому бы он</a:t>
            </a:r>
          </a:p>
          <a:p>
            <a:r>
              <a:rPr lang="ru-RU" sz="3200" dirty="0" err="1" smtClean="0"/>
              <a:t>отд..вал</a:t>
            </a:r>
            <a:r>
              <a:rPr lang="ru-RU" sz="3200" dirty="0" smtClean="0"/>
              <a:t> свое сердце. Человек для эгоиста</a:t>
            </a:r>
          </a:p>
          <a:p>
            <a:r>
              <a:rPr lang="ru-RU" sz="3200" dirty="0" smtClean="0"/>
              <a:t>это не </a:t>
            </a:r>
            <a:r>
              <a:rPr lang="ru-RU" sz="3200" dirty="0" err="1" smtClean="0"/>
              <a:t>бе</a:t>
            </a:r>
            <a:r>
              <a:rPr lang="ru-RU" sz="3200" dirty="0" smtClean="0"/>
              <a:t>..граничный мир мыслей</a:t>
            </a:r>
          </a:p>
          <a:p>
            <a:r>
              <a:rPr lang="ru-RU" sz="3200" dirty="0" smtClean="0"/>
              <a:t>переживаний стремлений а источник</a:t>
            </a:r>
          </a:p>
          <a:p>
            <a:r>
              <a:rPr lang="ru-RU" sz="3200" dirty="0" err="1" smtClean="0"/>
              <a:t>насл</a:t>
            </a:r>
            <a:r>
              <a:rPr lang="ru-RU" sz="3200" dirty="0" smtClean="0"/>
              <a:t>…</a:t>
            </a:r>
            <a:r>
              <a:rPr lang="ru-RU" sz="3200" dirty="0" err="1" smtClean="0"/>
              <a:t>ждений</a:t>
            </a:r>
            <a:r>
              <a:rPr lang="ru-RU" sz="3200" dirty="0" smtClean="0"/>
              <a:t> или же совершенно</a:t>
            </a:r>
          </a:p>
          <a:p>
            <a:r>
              <a:rPr lang="ru-RU" sz="3200" dirty="0" smtClean="0"/>
              <a:t>нейтральное существо которое не может</a:t>
            </a:r>
          </a:p>
          <a:p>
            <a:r>
              <a:rPr lang="ru-RU" sz="3200" dirty="0" smtClean="0"/>
              <a:t>принести ему </a:t>
            </a:r>
            <a:r>
              <a:rPr lang="ru-RU" sz="3200" dirty="0" err="1" smtClean="0"/>
              <a:t>н..какой</a:t>
            </a:r>
            <a:r>
              <a:rPr lang="ru-RU" sz="3200" dirty="0" smtClean="0"/>
              <a:t> пользы.</a:t>
            </a:r>
            <a:endParaRPr lang="ru-RU" sz="3200" dirty="0"/>
          </a:p>
        </p:txBody>
      </p:sp>
      <p:sp>
        <p:nvSpPr>
          <p:cNvPr id="18" name="Овал 17"/>
          <p:cNvSpPr/>
          <p:nvPr/>
        </p:nvSpPr>
        <p:spPr>
          <a:xfrm>
            <a:off x="138223" y="106326"/>
            <a:ext cx="1435396" cy="1254641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2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711843" y="44410"/>
            <a:ext cx="57344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Готовимся к ОГЭ</a:t>
            </a:r>
            <a:endParaRPr lang="ru-RU" sz="32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38223" y="1541721"/>
            <a:ext cx="3891517" cy="473340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Подчеркнуть</a:t>
            </a:r>
          </a:p>
          <a:p>
            <a:pPr algn="ctr"/>
            <a:r>
              <a:rPr lang="ru-RU" sz="3200" dirty="0" smtClean="0"/>
              <a:t>грамматические основы, выделить</a:t>
            </a:r>
          </a:p>
          <a:p>
            <a:pPr algn="ctr"/>
            <a:r>
              <a:rPr lang="ru-RU" sz="3200" dirty="0" smtClean="0"/>
              <a:t>предикативные части, расставить</a:t>
            </a:r>
          </a:p>
          <a:p>
            <a:pPr algn="ctr"/>
            <a:r>
              <a:rPr lang="ru-RU" sz="3200" dirty="0" smtClean="0"/>
              <a:t>знаки препинания, определить вид</a:t>
            </a:r>
          </a:p>
          <a:p>
            <a:pPr algn="ctr"/>
            <a:r>
              <a:rPr lang="ru-RU" sz="3200" dirty="0" smtClean="0"/>
              <a:t>придаточных предложений.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4266730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r="85433" b="-150"/>
          <a:stretch/>
        </p:blipFill>
        <p:spPr>
          <a:xfrm rot="16200000">
            <a:off x="2546382" y="-2546382"/>
            <a:ext cx="1776166" cy="686893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r="85433" b="-150"/>
          <a:stretch/>
        </p:blipFill>
        <p:spPr>
          <a:xfrm rot="16200000">
            <a:off x="8603249" y="-1826764"/>
            <a:ext cx="1776166" cy="542969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/>
          <a:srcRect r="85433" b="-150"/>
          <a:stretch/>
        </p:blipFill>
        <p:spPr>
          <a:xfrm rot="16200000">
            <a:off x="2546382" y="-770215"/>
            <a:ext cx="1776166" cy="686893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/>
          <a:srcRect r="85433" b="-150"/>
          <a:stretch/>
        </p:blipFill>
        <p:spPr>
          <a:xfrm rot="16200000">
            <a:off x="2546382" y="1005951"/>
            <a:ext cx="1776166" cy="686893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2"/>
          <a:srcRect r="85433" b="-150"/>
          <a:stretch/>
        </p:blipFill>
        <p:spPr>
          <a:xfrm rot="16200000">
            <a:off x="2546382" y="2535452"/>
            <a:ext cx="1776166" cy="686893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2"/>
          <a:srcRect r="85433" b="-150"/>
          <a:stretch/>
        </p:blipFill>
        <p:spPr>
          <a:xfrm rot="16200000">
            <a:off x="8603249" y="-50600"/>
            <a:ext cx="1776166" cy="542969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2"/>
          <a:srcRect r="85433" b="-150"/>
          <a:stretch/>
        </p:blipFill>
        <p:spPr>
          <a:xfrm rot="16200000">
            <a:off x="8603249" y="1685950"/>
            <a:ext cx="1776166" cy="5429696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2"/>
          <a:srcRect r="85433" b="-150"/>
          <a:stretch/>
        </p:blipFill>
        <p:spPr>
          <a:xfrm rot="16200000">
            <a:off x="8603249" y="3255069"/>
            <a:ext cx="1776166" cy="542969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83443" y="-39620"/>
            <a:ext cx="1023738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i="1" u="sng" dirty="0" smtClean="0"/>
              <a:t>Домашнее задание</a:t>
            </a:r>
            <a:endParaRPr lang="ru-RU" sz="6000" b="1" i="1" u="sng" dirty="0"/>
          </a:p>
        </p:txBody>
      </p:sp>
      <p:sp>
        <p:nvSpPr>
          <p:cNvPr id="6" name="TextBox 5"/>
          <p:cNvSpPr txBox="1"/>
          <p:nvPr/>
        </p:nvSpPr>
        <p:spPr>
          <a:xfrm>
            <a:off x="595423" y="1379483"/>
            <a:ext cx="11174819" cy="5124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4180" y="55051"/>
            <a:ext cx="12206180" cy="6802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96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r="85433" b="-150"/>
          <a:stretch/>
        </p:blipFill>
        <p:spPr>
          <a:xfrm rot="16200000">
            <a:off x="2546382" y="-2546382"/>
            <a:ext cx="1776166" cy="686893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r="85433" b="-150"/>
          <a:stretch/>
        </p:blipFill>
        <p:spPr>
          <a:xfrm rot="16200000">
            <a:off x="8603249" y="-1826764"/>
            <a:ext cx="1776166" cy="542969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/>
          <a:srcRect r="85433" b="-150"/>
          <a:stretch/>
        </p:blipFill>
        <p:spPr>
          <a:xfrm rot="16200000">
            <a:off x="2546382" y="-770215"/>
            <a:ext cx="1776166" cy="686893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/>
          <a:srcRect r="85433" b="-150"/>
          <a:stretch/>
        </p:blipFill>
        <p:spPr>
          <a:xfrm rot="16200000">
            <a:off x="2546382" y="1005951"/>
            <a:ext cx="1776166" cy="686893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2"/>
          <a:srcRect r="85433" b="-150"/>
          <a:stretch/>
        </p:blipFill>
        <p:spPr>
          <a:xfrm rot="16200000">
            <a:off x="2546382" y="2535452"/>
            <a:ext cx="1776166" cy="686893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2"/>
          <a:srcRect r="85433" b="-150"/>
          <a:stretch/>
        </p:blipFill>
        <p:spPr>
          <a:xfrm rot="16200000">
            <a:off x="8603249" y="-50600"/>
            <a:ext cx="1776166" cy="542969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2"/>
          <a:srcRect r="85433" b="-150"/>
          <a:stretch/>
        </p:blipFill>
        <p:spPr>
          <a:xfrm rot="16200000">
            <a:off x="8603249" y="1685950"/>
            <a:ext cx="1776166" cy="5429696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2"/>
          <a:srcRect r="85433" b="-150"/>
          <a:stretch/>
        </p:blipFill>
        <p:spPr>
          <a:xfrm rot="16200000">
            <a:off x="8603249" y="3255069"/>
            <a:ext cx="1776166" cy="5429696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356190" y="-128528"/>
            <a:ext cx="11479619" cy="6986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ru-RU" sz="32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138223" y="138223"/>
            <a:ext cx="11697586" cy="659218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2124738" y="310862"/>
            <a:ext cx="79425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u="sng" dirty="0" smtClean="0"/>
              <a:t>Основные группы СПП по значению:</a:t>
            </a:r>
            <a:endParaRPr lang="ru-RU" sz="3600" b="1" i="1" u="sng" dirty="0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574158" y="1736545"/>
            <a:ext cx="4157330" cy="1628191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Определительные</a:t>
            </a:r>
            <a:endParaRPr lang="ru-RU" sz="3600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6776484" y="1776164"/>
            <a:ext cx="4313274" cy="173655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Обстоятельственные</a:t>
            </a:r>
            <a:endParaRPr lang="ru-RU" sz="3600" dirty="0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4072270" y="4348716"/>
            <a:ext cx="4550735" cy="1626782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Изъяснительные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35166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 animBg="1"/>
      <p:bldP spid="22" grpId="0" animBg="1"/>
      <p:bldP spid="23" grpId="0" animBg="1"/>
      <p:bldP spid="2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r="85433" b="-150"/>
          <a:stretch/>
        </p:blipFill>
        <p:spPr>
          <a:xfrm rot="16200000">
            <a:off x="2546382" y="-2546382"/>
            <a:ext cx="1776166" cy="686893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r="85433" b="-150"/>
          <a:stretch/>
        </p:blipFill>
        <p:spPr>
          <a:xfrm rot="16200000">
            <a:off x="8603249" y="-1826764"/>
            <a:ext cx="1776166" cy="542969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/>
          <a:srcRect r="85433" b="-150"/>
          <a:stretch/>
        </p:blipFill>
        <p:spPr>
          <a:xfrm rot="16200000">
            <a:off x="2546382" y="-770215"/>
            <a:ext cx="1776166" cy="686893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/>
          <a:srcRect r="85433" b="-150"/>
          <a:stretch/>
        </p:blipFill>
        <p:spPr>
          <a:xfrm rot="16200000">
            <a:off x="2546382" y="1005951"/>
            <a:ext cx="1776166" cy="686893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2"/>
          <a:srcRect r="85433" b="-150"/>
          <a:stretch/>
        </p:blipFill>
        <p:spPr>
          <a:xfrm rot="16200000">
            <a:off x="2546382" y="2535452"/>
            <a:ext cx="1776166" cy="686893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2"/>
          <a:srcRect r="85433" b="-150"/>
          <a:stretch/>
        </p:blipFill>
        <p:spPr>
          <a:xfrm rot="16200000">
            <a:off x="8603249" y="-50600"/>
            <a:ext cx="1776166" cy="542969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2"/>
          <a:srcRect r="85433" b="-150"/>
          <a:stretch/>
        </p:blipFill>
        <p:spPr>
          <a:xfrm rot="16200000">
            <a:off x="8603249" y="1685950"/>
            <a:ext cx="1776166" cy="5429696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2"/>
          <a:srcRect r="85433" b="-150"/>
          <a:stretch/>
        </p:blipFill>
        <p:spPr>
          <a:xfrm rot="16200000">
            <a:off x="8603249" y="3255069"/>
            <a:ext cx="1776166" cy="5429696"/>
          </a:xfrm>
          <a:prstGeom prst="rect">
            <a:avLst/>
          </a:prstGeom>
        </p:spPr>
      </p:pic>
      <p:sp>
        <p:nvSpPr>
          <p:cNvPr id="3" name="Управляющая кнопка: справка 2">
            <a:hlinkClick r:id="" action="ppaction://noaction" highlightClick="1"/>
          </p:cNvPr>
          <p:cNvSpPr/>
          <p:nvPr/>
        </p:nvSpPr>
        <p:spPr>
          <a:xfrm>
            <a:off x="0" y="-1"/>
            <a:ext cx="946298" cy="914401"/>
          </a:xfrm>
          <a:prstGeom prst="actionButtonHelp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784498" y="246661"/>
            <a:ext cx="922906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FFFF00"/>
                </a:solidFill>
              </a:rPr>
              <a:t>Что же такое определительное придаточное предложение?</a:t>
            </a:r>
            <a:endParaRPr lang="ru-RU" sz="3200" dirty="0">
              <a:solidFill>
                <a:srgbClr val="FFFF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-852381" y="1474404"/>
            <a:ext cx="970930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dirty="0" smtClean="0"/>
              <a:t>Определительное </a:t>
            </a:r>
            <a:r>
              <a:rPr lang="ru-RU" sz="4000" b="1" dirty="0"/>
              <a:t>придаточное </a:t>
            </a:r>
            <a:r>
              <a:rPr lang="ru-RU" sz="4000" b="1" dirty="0" smtClean="0"/>
              <a:t>предложение - 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313953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r="85433" b="-150"/>
          <a:stretch/>
        </p:blipFill>
        <p:spPr>
          <a:xfrm rot="16200000">
            <a:off x="2546382" y="-2546382"/>
            <a:ext cx="1776166" cy="686893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r="85433" b="-150"/>
          <a:stretch/>
        </p:blipFill>
        <p:spPr>
          <a:xfrm rot="16200000">
            <a:off x="8603249" y="-1826764"/>
            <a:ext cx="1776166" cy="542969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/>
          <a:srcRect r="85433" b="-150"/>
          <a:stretch/>
        </p:blipFill>
        <p:spPr>
          <a:xfrm rot="16200000">
            <a:off x="2546382" y="-770215"/>
            <a:ext cx="1776166" cy="686893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/>
          <a:srcRect r="85433" b="-150"/>
          <a:stretch/>
        </p:blipFill>
        <p:spPr>
          <a:xfrm rot="16200000">
            <a:off x="2546382" y="1005951"/>
            <a:ext cx="1776166" cy="686893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2"/>
          <a:srcRect r="85433" b="-150"/>
          <a:stretch/>
        </p:blipFill>
        <p:spPr>
          <a:xfrm rot="16200000">
            <a:off x="2546382" y="2535452"/>
            <a:ext cx="1776166" cy="686893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2"/>
          <a:srcRect r="85433" b="-150"/>
          <a:stretch/>
        </p:blipFill>
        <p:spPr>
          <a:xfrm rot="16200000">
            <a:off x="8603249" y="-50600"/>
            <a:ext cx="1776166" cy="542969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2"/>
          <a:srcRect r="85433" b="-150"/>
          <a:stretch/>
        </p:blipFill>
        <p:spPr>
          <a:xfrm rot="16200000">
            <a:off x="8603249" y="1685950"/>
            <a:ext cx="1776166" cy="5429696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2"/>
          <a:srcRect r="85433" b="-150"/>
          <a:stretch/>
        </p:blipFill>
        <p:spPr>
          <a:xfrm rot="16200000">
            <a:off x="8603249" y="3255069"/>
            <a:ext cx="1776166" cy="5429696"/>
          </a:xfrm>
          <a:prstGeom prst="rect">
            <a:avLst/>
          </a:prstGeom>
        </p:spPr>
      </p:pic>
      <p:sp>
        <p:nvSpPr>
          <p:cNvPr id="3" name="Управляющая кнопка: справка 2">
            <a:hlinkClick r:id="" action="ppaction://noaction" highlightClick="1"/>
          </p:cNvPr>
          <p:cNvSpPr/>
          <p:nvPr/>
        </p:nvSpPr>
        <p:spPr>
          <a:xfrm>
            <a:off x="0" y="-1"/>
            <a:ext cx="946298" cy="914401"/>
          </a:xfrm>
          <a:prstGeom prst="actionButtonHelp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325526" y="279647"/>
            <a:ext cx="41254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Вопросы:</a:t>
            </a:r>
            <a:endParaRPr lang="ru-RU" sz="40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1201479" y="2101495"/>
            <a:ext cx="94523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 smtClean="0"/>
              <a:t>Какой? Который? Чей?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2721545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r="85433" b="-150"/>
          <a:stretch/>
        </p:blipFill>
        <p:spPr>
          <a:xfrm rot="16200000">
            <a:off x="2546382" y="-2546382"/>
            <a:ext cx="1776166" cy="686893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r="85433" b="-150"/>
          <a:stretch/>
        </p:blipFill>
        <p:spPr>
          <a:xfrm rot="16200000">
            <a:off x="8603249" y="-1826764"/>
            <a:ext cx="1776166" cy="542969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/>
          <a:srcRect r="85433" b="-150"/>
          <a:stretch/>
        </p:blipFill>
        <p:spPr>
          <a:xfrm rot="16200000">
            <a:off x="2546382" y="-770215"/>
            <a:ext cx="1776166" cy="686893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/>
          <a:srcRect r="85433" b="-150"/>
          <a:stretch/>
        </p:blipFill>
        <p:spPr>
          <a:xfrm rot="16200000">
            <a:off x="2546382" y="1005951"/>
            <a:ext cx="1776166" cy="686893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2"/>
          <a:srcRect r="85433" b="-150"/>
          <a:stretch/>
        </p:blipFill>
        <p:spPr>
          <a:xfrm rot="16200000">
            <a:off x="2546382" y="2535452"/>
            <a:ext cx="1776166" cy="686893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2"/>
          <a:srcRect r="85433" b="-150"/>
          <a:stretch/>
        </p:blipFill>
        <p:spPr>
          <a:xfrm rot="16200000">
            <a:off x="8603249" y="-50600"/>
            <a:ext cx="1776166" cy="542969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2"/>
          <a:srcRect r="85433" b="-150"/>
          <a:stretch/>
        </p:blipFill>
        <p:spPr>
          <a:xfrm rot="16200000">
            <a:off x="8603249" y="1685950"/>
            <a:ext cx="1776166" cy="5429696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2"/>
          <a:srcRect r="85433" b="-150"/>
          <a:stretch/>
        </p:blipFill>
        <p:spPr>
          <a:xfrm rot="16200000">
            <a:off x="8603249" y="3255069"/>
            <a:ext cx="1776166" cy="5429696"/>
          </a:xfrm>
          <a:prstGeom prst="rect">
            <a:avLst/>
          </a:prstGeom>
        </p:spPr>
      </p:pic>
      <p:sp>
        <p:nvSpPr>
          <p:cNvPr id="3" name="Управляющая кнопка: справка 2">
            <a:hlinkClick r:id="" action="ppaction://noaction" highlightClick="1"/>
          </p:cNvPr>
          <p:cNvSpPr/>
          <p:nvPr/>
        </p:nvSpPr>
        <p:spPr>
          <a:xfrm>
            <a:off x="0" y="-1"/>
            <a:ext cx="946298" cy="914401"/>
          </a:xfrm>
          <a:prstGeom prst="actionButtonHelp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9826" y="365124"/>
            <a:ext cx="3273836" cy="64013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280492" y="1663754"/>
            <a:ext cx="749949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entury Gothic" panose="020B0502020202020204"/>
              </a:rPr>
              <a:t>союзных слов</a:t>
            </a:r>
            <a:r>
              <a:rPr kumimoji="0" lang="ru-RU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entury Gothic" panose="020B0502020202020204"/>
              </a:rPr>
              <a:t> </a:t>
            </a:r>
            <a:r>
              <a:rPr kumimoji="0" lang="ru-RU" sz="3600" b="1" i="1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entury Gothic" panose="020B0502020202020204"/>
              </a:rPr>
              <a:t>который, какой, чей, кто, что, где, куда, откуда, когда</a:t>
            </a:r>
            <a:r>
              <a:rPr kumimoji="0" lang="ru-RU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entury Gothic" panose="020B0502020202020204"/>
              </a:rPr>
              <a:t>.</a:t>
            </a:r>
            <a:endParaRPr kumimoji="0" lang="ru-RU" sz="2800" b="0" i="0" u="none" strike="noStrike" kern="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00865" y="3996216"/>
            <a:ext cx="11099506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</a:rPr>
              <a:t>В главном предложении могут быть (но не обязательно)</a:t>
            </a:r>
            <a:r>
              <a:rPr kumimoji="0" lang="ru-RU" sz="2600" b="0" i="0" u="none" strike="noStrike" kern="0" cap="none" spc="0" normalizeH="0" baseline="0" noProof="0" dirty="0" smtClean="0">
                <a:ln>
                  <a:noFill/>
                </a:ln>
                <a:solidFill>
                  <a:srgbClr val="92278F">
                    <a:lumMod val="50000"/>
                  </a:srgbClr>
                </a:solidFill>
                <a:effectLst/>
                <a:uLnTx/>
                <a:uFillTx/>
                <a:latin typeface="Century Gothic" panose="020B0502020202020204"/>
              </a:rPr>
              <a:t> </a:t>
            </a:r>
            <a:r>
              <a:rPr kumimoji="0" lang="ru-RU" sz="26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entury Gothic" panose="020B0502020202020204"/>
              </a:rPr>
              <a:t>указательные слова</a:t>
            </a:r>
            <a:r>
              <a:rPr kumimoji="0" lang="ru-RU" sz="2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entury Gothic" panose="020B0502020202020204"/>
              </a:rPr>
              <a:t>: </a:t>
            </a:r>
            <a:r>
              <a:rPr kumimoji="0" lang="ru-RU" sz="2600" b="1" i="1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entury Gothic" panose="020B0502020202020204"/>
              </a:rPr>
              <a:t>тот, этот, такой</a:t>
            </a:r>
            <a:r>
              <a:rPr kumimoji="0" lang="ru-RU" sz="2600" b="0" i="0" u="none" strike="noStrike" kern="0" cap="none" spc="0" normalizeH="0" baseline="0" noProof="0" dirty="0" smtClean="0">
                <a:ln>
                  <a:noFill/>
                </a:ln>
                <a:solidFill>
                  <a:srgbClr val="92278F">
                    <a:lumMod val="50000"/>
                  </a:srgbClr>
                </a:solidFill>
                <a:effectLst/>
                <a:uLnTx/>
                <a:uFillTx/>
                <a:latin typeface="Century Gothic" panose="020B0502020202020204"/>
              </a:rPr>
              <a:t> </a:t>
            </a:r>
            <a:r>
              <a:rPr kumimoji="0" lang="ru-RU" sz="2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</a:rPr>
              <a:t>и др., выполняющие функцию определения в главном предложении.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683878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r="85433" b="-150"/>
          <a:stretch/>
        </p:blipFill>
        <p:spPr>
          <a:xfrm rot="16200000">
            <a:off x="2546382" y="-2546382"/>
            <a:ext cx="1776166" cy="686893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r="85433" b="-150"/>
          <a:stretch/>
        </p:blipFill>
        <p:spPr>
          <a:xfrm rot="16200000">
            <a:off x="8603249" y="-1826764"/>
            <a:ext cx="1776166" cy="542969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/>
          <a:srcRect r="85433" b="-150"/>
          <a:stretch/>
        </p:blipFill>
        <p:spPr>
          <a:xfrm rot="16200000">
            <a:off x="2523270" y="-747107"/>
            <a:ext cx="1776166" cy="682270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/>
          <a:srcRect r="85433" b="-150"/>
          <a:stretch/>
        </p:blipFill>
        <p:spPr>
          <a:xfrm rot="16200000">
            <a:off x="2546382" y="1005951"/>
            <a:ext cx="1776166" cy="686893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2"/>
          <a:srcRect r="85433" b="-150"/>
          <a:stretch/>
        </p:blipFill>
        <p:spPr>
          <a:xfrm rot="16200000">
            <a:off x="2546382" y="2535452"/>
            <a:ext cx="1776166" cy="686893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2"/>
          <a:srcRect r="85433" b="-150"/>
          <a:stretch/>
        </p:blipFill>
        <p:spPr>
          <a:xfrm rot="16200000">
            <a:off x="8603249" y="-50600"/>
            <a:ext cx="1776166" cy="542969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2"/>
          <a:srcRect r="85433" b="-150"/>
          <a:stretch/>
        </p:blipFill>
        <p:spPr>
          <a:xfrm rot="16200000">
            <a:off x="8603249" y="1685950"/>
            <a:ext cx="1776166" cy="5429696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2"/>
          <a:srcRect r="85433" b="-150"/>
          <a:stretch/>
        </p:blipFill>
        <p:spPr>
          <a:xfrm rot="16200000">
            <a:off x="8603249" y="3255069"/>
            <a:ext cx="1776166" cy="5429696"/>
          </a:xfrm>
          <a:prstGeom prst="rect">
            <a:avLst/>
          </a:prstGeom>
        </p:spPr>
      </p:pic>
      <p:sp>
        <p:nvSpPr>
          <p:cNvPr id="3" name="Управляющая кнопка: справка 2">
            <a:hlinkClick r:id="" action="ppaction://noaction" highlightClick="1"/>
          </p:cNvPr>
          <p:cNvSpPr/>
          <p:nvPr/>
        </p:nvSpPr>
        <p:spPr>
          <a:xfrm>
            <a:off x="0" y="-1"/>
            <a:ext cx="946298" cy="914401"/>
          </a:xfrm>
          <a:prstGeom prst="actionButtonHelp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4750244" y="1152079"/>
            <a:ext cx="858047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Вопрос к придаточному определительному………</a:t>
            </a:r>
            <a:endParaRPr lang="ru-RU" sz="3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11545" y="2391464"/>
            <a:ext cx="58458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/>
              <a:t>Пример</a:t>
            </a:r>
            <a:r>
              <a:rPr lang="ru-RU" dirty="0" smtClean="0"/>
              <a:t>:</a:t>
            </a:r>
            <a:endParaRPr lang="ru-RU" sz="4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-2895601" y="2331922"/>
            <a:ext cx="13104925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600" dirty="0" smtClean="0">
                <a:solidFill>
                  <a:srgbClr val="FFFF00"/>
                </a:solidFill>
              </a:rPr>
              <a:t>«У одного господина Грибоедова</a:t>
            </a:r>
          </a:p>
          <a:p>
            <a:pPr algn="r"/>
            <a:endParaRPr lang="ru-RU" sz="3600" dirty="0" smtClean="0">
              <a:solidFill>
                <a:srgbClr val="FFFF00"/>
              </a:solidFill>
            </a:endParaRPr>
          </a:p>
          <a:p>
            <a:pPr algn="r"/>
            <a:r>
              <a:rPr lang="ru-RU" sz="3600" dirty="0" smtClean="0">
                <a:solidFill>
                  <a:srgbClr val="FFFF00"/>
                </a:solidFill>
              </a:rPr>
              <a:t>мы находим непринуждённый</a:t>
            </a:r>
            <a:r>
              <a:rPr lang="en-US" sz="3600" dirty="0" smtClean="0">
                <a:solidFill>
                  <a:srgbClr val="FFFF00"/>
                </a:solidFill>
              </a:rPr>
              <a:t>,</a:t>
            </a:r>
            <a:endParaRPr lang="ru-RU" sz="3600" dirty="0" smtClean="0">
              <a:solidFill>
                <a:srgbClr val="FFFF00"/>
              </a:solidFill>
            </a:endParaRPr>
          </a:p>
          <a:p>
            <a:pPr algn="r"/>
            <a:r>
              <a:rPr lang="en-US" sz="3600" dirty="0" smtClean="0">
                <a:solidFill>
                  <a:srgbClr val="FFFF00"/>
                </a:solidFill>
              </a:rPr>
              <a:t> </a:t>
            </a:r>
            <a:endParaRPr lang="ru-RU" sz="3600" dirty="0" smtClean="0">
              <a:solidFill>
                <a:srgbClr val="FFFF00"/>
              </a:solidFill>
            </a:endParaRPr>
          </a:p>
          <a:p>
            <a:pPr algn="r"/>
            <a:r>
              <a:rPr lang="ru-RU" sz="3600" dirty="0" smtClean="0">
                <a:solidFill>
                  <a:srgbClr val="FFFF00"/>
                </a:solidFill>
              </a:rPr>
              <a:t>легкий язык каким говорят у нас в</a:t>
            </a:r>
          </a:p>
          <a:p>
            <a:pPr algn="r"/>
            <a:endParaRPr lang="ru-RU" sz="3600" dirty="0" smtClean="0">
              <a:solidFill>
                <a:srgbClr val="FFFF00"/>
              </a:solidFill>
            </a:endParaRPr>
          </a:p>
          <a:p>
            <a:pPr algn="r"/>
            <a:r>
              <a:rPr lang="ru-RU" sz="3600" dirty="0" smtClean="0">
                <a:solidFill>
                  <a:srgbClr val="FFFF00"/>
                </a:solidFill>
              </a:rPr>
              <a:t>обществах…»</a:t>
            </a:r>
            <a:endParaRPr lang="ru-RU" sz="3600" dirty="0">
              <a:solidFill>
                <a:srgbClr val="FFFF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46298" y="179549"/>
            <a:ext cx="3881191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ru-RU" sz="2600" b="1" kern="0" dirty="0">
                <a:solidFill>
                  <a:srgbClr val="92278F"/>
                </a:solidFill>
                <a:latin typeface="Century Gothic" panose="020B0502020202020204"/>
              </a:rPr>
              <a:t>Место придаточного:</a:t>
            </a:r>
            <a:endParaRPr lang="ru-RU" kern="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7375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r="85433" b="-150"/>
          <a:stretch/>
        </p:blipFill>
        <p:spPr>
          <a:xfrm rot="16200000">
            <a:off x="2546382" y="-2546382"/>
            <a:ext cx="1776166" cy="686893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r="85433" b="-150"/>
          <a:stretch/>
        </p:blipFill>
        <p:spPr>
          <a:xfrm rot="16200000">
            <a:off x="8603249" y="-1826764"/>
            <a:ext cx="1776166" cy="542969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/>
          <a:srcRect r="85433" b="-150"/>
          <a:stretch/>
        </p:blipFill>
        <p:spPr>
          <a:xfrm rot="16200000">
            <a:off x="2546382" y="-770215"/>
            <a:ext cx="1776166" cy="686893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/>
          <a:srcRect r="85433" b="-150"/>
          <a:stretch/>
        </p:blipFill>
        <p:spPr>
          <a:xfrm rot="16200000">
            <a:off x="2546382" y="1005951"/>
            <a:ext cx="1776166" cy="686893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2"/>
          <a:srcRect r="85433" b="-150"/>
          <a:stretch/>
        </p:blipFill>
        <p:spPr>
          <a:xfrm rot="16200000">
            <a:off x="2546382" y="2535452"/>
            <a:ext cx="1776166" cy="686893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2"/>
          <a:srcRect r="85433" b="-150"/>
          <a:stretch/>
        </p:blipFill>
        <p:spPr>
          <a:xfrm rot="16200000">
            <a:off x="8603249" y="-50600"/>
            <a:ext cx="1776166" cy="542969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2"/>
          <a:srcRect r="85433" b="-150"/>
          <a:stretch/>
        </p:blipFill>
        <p:spPr>
          <a:xfrm rot="16200000">
            <a:off x="8603249" y="1685950"/>
            <a:ext cx="1776166" cy="5429696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2"/>
          <a:srcRect r="85433" b="-150"/>
          <a:stretch/>
        </p:blipFill>
        <p:spPr>
          <a:xfrm rot="16200000">
            <a:off x="8603249" y="3255069"/>
            <a:ext cx="1776166" cy="5429696"/>
          </a:xfrm>
          <a:prstGeom prst="rect">
            <a:avLst/>
          </a:prstGeom>
        </p:spPr>
      </p:pic>
      <p:sp>
        <p:nvSpPr>
          <p:cNvPr id="17" name="Управляющая кнопка: справка 16">
            <a:hlinkClick r:id="" action="ppaction://noaction" highlightClick="1"/>
          </p:cNvPr>
          <p:cNvSpPr/>
          <p:nvPr/>
        </p:nvSpPr>
        <p:spPr>
          <a:xfrm>
            <a:off x="0" y="-1"/>
            <a:ext cx="946298" cy="914401"/>
          </a:xfrm>
          <a:prstGeom prst="actionButtonHelp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873641" y="79976"/>
            <a:ext cx="48125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457200" fontAlgn="base">
              <a:spcBef>
                <a:spcPts val="1000"/>
              </a:spcBef>
              <a:buClr>
                <a:srgbClr val="92278F"/>
              </a:buClr>
            </a:pPr>
            <a:r>
              <a:rPr lang="ru-RU" sz="3200" b="1">
                <a:solidFill>
                  <a:srgbClr val="92278F"/>
                </a:solidFill>
                <a:latin typeface="Century Gothic" panose="020B0502020202020204"/>
              </a:rPr>
              <a:t>Обратите внимание!!!</a:t>
            </a:r>
            <a:endParaRPr lang="ru-RU" sz="3200" b="1" dirty="0">
              <a:solidFill>
                <a:srgbClr val="92278F"/>
              </a:solidFill>
              <a:latin typeface="Century Gothic" panose="020B0502020202020204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83583" y="1736247"/>
            <a:ext cx="2711302" cy="1945647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союз</a:t>
            </a:r>
            <a:endParaRPr lang="ru-RU" sz="5400" dirty="0"/>
          </a:p>
        </p:txBody>
      </p:sp>
      <p:sp>
        <p:nvSpPr>
          <p:cNvPr id="8" name="TextBox 7"/>
          <p:cNvSpPr txBox="1"/>
          <p:nvPr/>
        </p:nvSpPr>
        <p:spPr>
          <a:xfrm>
            <a:off x="3279909" y="2293573"/>
            <a:ext cx="96862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/>
              <a:t>(придаточное определительное</a:t>
            </a:r>
            <a:r>
              <a:rPr lang="ru-RU" sz="3200" dirty="0"/>
              <a:t>)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31908" y="5057507"/>
            <a:ext cx="1206996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1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entury Gothic" panose="020B0502020202020204"/>
              </a:rPr>
              <a:t>У него возникло </a:t>
            </a:r>
            <a:r>
              <a:rPr kumimoji="0" lang="ru-RU" sz="2800" b="1" i="1" u="none" strike="noStrike" kern="0" cap="none" spc="0" normalizeH="0" baseline="0" noProof="0" dirty="0" smtClean="0">
                <a:ln>
                  <a:noFill/>
                </a:ln>
                <a:solidFill>
                  <a:srgbClr val="92278F"/>
                </a:solidFill>
                <a:effectLst/>
                <a:uLnTx/>
                <a:uFillTx/>
                <a:latin typeface="Century Gothic" panose="020B0502020202020204"/>
              </a:rPr>
              <a:t>ощущение,</a:t>
            </a:r>
            <a:r>
              <a:rPr kumimoji="0" lang="ru-RU" sz="2800" b="1" i="1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entury Gothic" panose="020B0502020202020204"/>
              </a:rPr>
              <a:t> будто он застыл в беспредельном пространстве.</a:t>
            </a:r>
            <a:endParaRPr kumimoji="0" lang="ru-RU" sz="20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37953" y="4061637"/>
            <a:ext cx="25305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u="sng" dirty="0" smtClean="0"/>
              <a:t>Пример:</a:t>
            </a:r>
            <a:endParaRPr lang="ru-RU" sz="4000" u="sng" dirty="0"/>
          </a:p>
        </p:txBody>
      </p:sp>
    </p:spTree>
    <p:extLst>
      <p:ext uri="{BB962C8B-B14F-4D97-AF65-F5344CB8AC3E}">
        <p14:creationId xmlns:p14="http://schemas.microsoft.com/office/powerpoint/2010/main" val="1675337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r="85433" b="-150"/>
          <a:stretch/>
        </p:blipFill>
        <p:spPr>
          <a:xfrm rot="16200000">
            <a:off x="2546382" y="-2546382"/>
            <a:ext cx="1776166" cy="686893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r="85433" b="-150"/>
          <a:stretch/>
        </p:blipFill>
        <p:spPr>
          <a:xfrm rot="16200000">
            <a:off x="8603249" y="-1826764"/>
            <a:ext cx="1776166" cy="542969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/>
          <a:srcRect r="85433" b="-150"/>
          <a:stretch/>
        </p:blipFill>
        <p:spPr>
          <a:xfrm rot="16200000">
            <a:off x="2546382" y="-770215"/>
            <a:ext cx="1776166" cy="686893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/>
          <a:srcRect r="85433" b="-150"/>
          <a:stretch/>
        </p:blipFill>
        <p:spPr>
          <a:xfrm rot="16200000">
            <a:off x="2546382" y="1005951"/>
            <a:ext cx="1776166" cy="686893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2"/>
          <a:srcRect r="85433" b="-150"/>
          <a:stretch/>
        </p:blipFill>
        <p:spPr>
          <a:xfrm rot="16200000">
            <a:off x="2546382" y="2535452"/>
            <a:ext cx="1776166" cy="686893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2"/>
          <a:srcRect r="85433" b="-150"/>
          <a:stretch/>
        </p:blipFill>
        <p:spPr>
          <a:xfrm rot="16200000">
            <a:off x="8603249" y="-50600"/>
            <a:ext cx="1776166" cy="542969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2"/>
          <a:srcRect r="85433" b="-150"/>
          <a:stretch/>
        </p:blipFill>
        <p:spPr>
          <a:xfrm rot="16200000">
            <a:off x="8603249" y="1685950"/>
            <a:ext cx="1776166" cy="5429696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2"/>
          <a:srcRect r="85433" b="-150"/>
          <a:stretch/>
        </p:blipFill>
        <p:spPr>
          <a:xfrm rot="16200000">
            <a:off x="8603249" y="3255069"/>
            <a:ext cx="1776166" cy="5429696"/>
          </a:xfrm>
          <a:prstGeom prst="rect">
            <a:avLst/>
          </a:prstGeom>
        </p:spPr>
      </p:pic>
      <p:sp>
        <p:nvSpPr>
          <p:cNvPr id="17" name="Управляющая кнопка: справка 16">
            <a:hlinkClick r:id="" action="ppaction://noaction" highlightClick="1"/>
          </p:cNvPr>
          <p:cNvSpPr/>
          <p:nvPr/>
        </p:nvSpPr>
        <p:spPr>
          <a:xfrm>
            <a:off x="0" y="-1"/>
            <a:ext cx="946298" cy="914401"/>
          </a:xfrm>
          <a:prstGeom prst="actionButtonHelp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707783" y="914400"/>
            <a:ext cx="71224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1" u="none" strike="noStrike" kern="0" cap="none" spc="0" normalizeH="0" baseline="0" noProof="0" dirty="0" smtClean="0">
                <a:ln>
                  <a:noFill/>
                </a:ln>
                <a:solidFill>
                  <a:srgbClr val="92278F"/>
                </a:solidFill>
                <a:effectLst/>
                <a:uLnTx/>
                <a:uFillTx/>
                <a:latin typeface="Century Gothic" panose="020B0502020202020204"/>
              </a:rPr>
              <a:t>когда, где, куда, откуда, кто, что</a:t>
            </a:r>
            <a:endParaRPr kumimoji="0" lang="ru-RU" sz="24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081666" y="3332420"/>
            <a:ext cx="4028667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entury Gothic" panose="020B0502020202020204"/>
              </a:rPr>
              <a:t> </a:t>
            </a:r>
            <a:r>
              <a:rPr kumimoji="0" lang="ru-RU" sz="6600" b="1" i="1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/>
              </a:rPr>
              <a:t>который</a:t>
            </a:r>
            <a:endParaRPr kumimoji="0" lang="ru-RU" sz="54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612975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r="85433" b="-150"/>
          <a:stretch/>
        </p:blipFill>
        <p:spPr>
          <a:xfrm rot="16200000">
            <a:off x="2546382" y="-2546382"/>
            <a:ext cx="1776166" cy="686893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r="85433" b="-150"/>
          <a:stretch/>
        </p:blipFill>
        <p:spPr>
          <a:xfrm rot="16200000">
            <a:off x="8603249" y="-1826764"/>
            <a:ext cx="1776166" cy="542969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/>
          <a:srcRect r="85433" b="-150"/>
          <a:stretch/>
        </p:blipFill>
        <p:spPr>
          <a:xfrm rot="16200000">
            <a:off x="2546382" y="-770215"/>
            <a:ext cx="1776166" cy="686893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/>
          <a:srcRect r="85433" b="-150"/>
          <a:stretch/>
        </p:blipFill>
        <p:spPr>
          <a:xfrm rot="16200000">
            <a:off x="2546382" y="1005951"/>
            <a:ext cx="1776166" cy="686893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2"/>
          <a:srcRect r="85433" b="-150"/>
          <a:stretch/>
        </p:blipFill>
        <p:spPr>
          <a:xfrm rot="16200000">
            <a:off x="2546382" y="2535452"/>
            <a:ext cx="1776166" cy="686893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2"/>
          <a:srcRect r="85433" b="-150"/>
          <a:stretch/>
        </p:blipFill>
        <p:spPr>
          <a:xfrm rot="16200000">
            <a:off x="8603249" y="-50600"/>
            <a:ext cx="1776166" cy="542969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2"/>
          <a:srcRect r="85433" b="-150"/>
          <a:stretch/>
        </p:blipFill>
        <p:spPr>
          <a:xfrm rot="16200000">
            <a:off x="8603249" y="1685950"/>
            <a:ext cx="1776166" cy="5429696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2"/>
          <a:srcRect r="85433" b="-150"/>
          <a:stretch/>
        </p:blipFill>
        <p:spPr>
          <a:xfrm rot="16200000">
            <a:off x="8603249" y="3255069"/>
            <a:ext cx="1776166" cy="5429696"/>
          </a:xfrm>
          <a:prstGeom prst="rect">
            <a:avLst/>
          </a:prstGeom>
        </p:spPr>
      </p:pic>
      <p:sp>
        <p:nvSpPr>
          <p:cNvPr id="17" name="Управляющая кнопка: справка 16">
            <a:hlinkClick r:id="" action="ppaction://noaction" highlightClick="1"/>
          </p:cNvPr>
          <p:cNvSpPr/>
          <p:nvPr/>
        </p:nvSpPr>
        <p:spPr>
          <a:xfrm>
            <a:off x="0" y="-1"/>
            <a:ext cx="946298" cy="914401"/>
          </a:xfrm>
          <a:prstGeom prst="actionButtonHelp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059712" y="39617"/>
            <a:ext cx="1100824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/>
            <a:r>
              <a:rPr lang="ru-RU" sz="3600" b="1" dirty="0">
                <a:solidFill>
                  <a:srgbClr val="92278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Местоименно-определительные придаточные могут стоять и перед определяемым словом.</a:t>
            </a:r>
            <a:endParaRPr lang="ru-RU" sz="3600" dirty="0">
              <a:solidFill>
                <a:srgbClr val="92278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72609" y="3730946"/>
            <a:ext cx="988119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Например:</a:t>
            </a:r>
            <a:r>
              <a:rPr kumimoji="0" lang="ru-RU" sz="3600" b="0" i="1" u="none" strike="noStrike" kern="0" cap="none" spc="0" normalizeH="0" baseline="0" noProof="0" dirty="0" smtClean="0">
                <a:ln>
                  <a:noFill/>
                </a:ln>
                <a:solidFill>
                  <a:srgbClr val="4B4747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r>
              <a:rPr kumimoji="0" lang="ru-RU" sz="3600" b="1" i="1" u="none" strike="noStrike" kern="0" cap="none" spc="0" normalizeH="0" baseline="0" noProof="0" dirty="0" smtClean="0">
                <a:ln>
                  <a:noFill/>
                </a:ln>
                <a:solidFill>
                  <a:srgbClr val="45A5ED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</a:rPr>
              <a:t>Кто</a:t>
            </a:r>
            <a:r>
              <a:rPr kumimoji="0" lang="ru-RU" sz="3600" b="1" i="1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ru-RU" sz="3600" b="0" i="1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</a:rPr>
              <a:t>жил и мыслил</a:t>
            </a:r>
            <a:r>
              <a:rPr kumimoji="0" lang="ru-RU" sz="3600" b="1" i="1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</a:rPr>
              <a:t>, </a:t>
            </a:r>
            <a:r>
              <a:rPr kumimoji="0" lang="ru-RU" sz="3600" b="1" i="1" u="none" strike="noStrike" kern="0" cap="none" spc="0" normalizeH="0" baseline="0" noProof="0" dirty="0" smtClean="0">
                <a:ln>
                  <a:noFill/>
                </a:ln>
                <a:solidFill>
                  <a:srgbClr val="45A5ED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</a:rPr>
              <a:t>тот</a:t>
            </a:r>
            <a:r>
              <a:rPr kumimoji="0" lang="ru-RU" sz="3600" b="0" i="1" u="none" strike="noStrike" kern="0" cap="none" spc="0" normalizeH="0" baseline="0" noProof="0" dirty="0" smtClean="0">
                <a:ln>
                  <a:noFill/>
                </a:ln>
                <a:solidFill>
                  <a:srgbClr val="4B4747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</a:rPr>
              <a:t> не может в душе не презирать людей ...</a:t>
            </a:r>
            <a:r>
              <a:rPr kumimoji="0" lang="ru-RU" sz="3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 (А. Пушкин) - </a:t>
            </a:r>
            <a:r>
              <a:rPr kumimoji="0" lang="ru-RU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45A5ED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kumimoji="0" lang="ru-RU" sz="3600" b="1" i="1" u="none" strike="noStrike" kern="0" cap="none" spc="0" normalizeH="0" baseline="0" noProof="0" dirty="0" smtClean="0">
                <a:ln>
                  <a:noFill/>
                </a:ln>
                <a:solidFill>
                  <a:srgbClr val="45A5ED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</a:rPr>
              <a:t>Кто</a:t>
            </a:r>
            <a:r>
              <a:rPr kumimoji="0" lang="ru-RU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45A5ED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), </a:t>
            </a:r>
            <a:r>
              <a:rPr kumimoji="0" lang="ru-RU" sz="3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[местоимение   ].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482329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267</Words>
  <Application>Microsoft Office PowerPoint</Application>
  <PresentationFormat>Широкоэкранный</PresentationFormat>
  <Paragraphs>66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Century Gothic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тимур замышляев</dc:creator>
  <cp:lastModifiedBy>тимур замышляев</cp:lastModifiedBy>
  <cp:revision>16</cp:revision>
  <dcterms:created xsi:type="dcterms:W3CDTF">2022-11-19T12:32:43Z</dcterms:created>
  <dcterms:modified xsi:type="dcterms:W3CDTF">2022-11-19T13:35:06Z</dcterms:modified>
</cp:coreProperties>
</file>