
<file path=[Content_Types].xml><?xml version="1.0" encoding="utf-8"?>
<Types xmlns="http://schemas.openxmlformats.org/package/2006/content-types">
  <Default Extension="gif" ContentType="image/gi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43"/>
  </p:notesMasterIdLst>
  <p:handoutMasterIdLst>
    <p:handoutMasterId r:id="rId44"/>
  </p:handoutMasterIdLst>
  <p:sldIdLst>
    <p:sldId id="269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97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8" r:id="rId26"/>
    <p:sldId id="295" r:id="rId27"/>
    <p:sldId id="296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274" r:id="rId42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99" autoAdjust="0"/>
  </p:normalViewPr>
  <p:slideViewPr>
    <p:cSldViewPr>
      <p:cViewPr varScale="1">
        <p:scale>
          <a:sx n="72" d="100"/>
          <a:sy n="72" d="100"/>
        </p:scale>
        <p:origin x="660" y="78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01114579-D02A-4B51-B5DF-8EC449F77AC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C6074690-7256-4BB9-AC0F-97AEAE8CDEC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150" y="802299"/>
            <a:ext cx="8634824" cy="2541431"/>
          </a:xfrm>
        </p:spPr>
        <p:txBody>
          <a:bodyPr bIns="0" anchor="b">
            <a:normAutofit/>
          </a:bodyPr>
          <a:lstStyle>
            <a:lvl1pPr algn="l">
              <a:defRPr sz="659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150" y="3531205"/>
            <a:ext cx="8634823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799" b="0" cap="all" baseline="0">
                <a:solidFill>
                  <a:schemeClr val="tx1"/>
                </a:solidFill>
              </a:defRPr>
            </a:lvl1pPr>
            <a:lvl2pPr marL="457063" indent="0" algn="ctr">
              <a:buNone/>
              <a:defRPr sz="17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5871" y="329308"/>
            <a:ext cx="4972620" cy="309201"/>
          </a:xfrm>
        </p:spPr>
        <p:txBody>
          <a:bodyPr/>
          <a:lstStyle/>
          <a:p>
            <a:pPr rt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290" y="798973"/>
            <a:ext cx="810808" cy="503578"/>
          </a:xfrm>
        </p:spPr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150" y="3528542"/>
            <a:ext cx="863482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3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517" y="1847088"/>
            <a:ext cx="960502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48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6653" y="798974"/>
            <a:ext cx="1615321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296" y="798974"/>
            <a:ext cx="7826791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6653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64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517" y="1847088"/>
            <a:ext cx="960502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224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3860" y="1756130"/>
            <a:ext cx="8640903" cy="1887950"/>
          </a:xfrm>
        </p:spPr>
        <p:txBody>
          <a:bodyPr anchor="b">
            <a:normAutofit/>
          </a:bodyPr>
          <a:lstStyle>
            <a:lvl1pPr algn="l">
              <a:defRPr sz="35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3861" y="3806196"/>
            <a:ext cx="8628198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799">
                <a:solidFill>
                  <a:schemeClr val="tx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3861" y="3804985"/>
            <a:ext cx="862819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28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8840" y="804890"/>
            <a:ext cx="9603134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6954" y="2010879"/>
            <a:ext cx="464394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2101" y="2017343"/>
            <a:ext cx="464394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517" y="1847088"/>
            <a:ext cx="960502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9894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815" y="804164"/>
            <a:ext cx="9605159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6814" y="2019550"/>
            <a:ext cx="464394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199" b="0" cap="all" baseline="0">
                <a:solidFill>
                  <a:schemeClr val="accent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814" y="2824270"/>
            <a:ext cx="464394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0692" y="2023004"/>
            <a:ext cx="464394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199" b="0" cap="all" baseline="0">
                <a:solidFill>
                  <a:schemeClr val="accent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0692" y="2821491"/>
            <a:ext cx="464394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517" y="1847088"/>
            <a:ext cx="960502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807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517" y="1847088"/>
            <a:ext cx="960502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71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70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295" y="798973"/>
            <a:ext cx="3272247" cy="2247117"/>
          </a:xfrm>
        </p:spPr>
        <p:txBody>
          <a:bodyPr anchor="b">
            <a:normAutofit/>
          </a:bodyPr>
          <a:lstStyle>
            <a:lvl1pPr algn="l">
              <a:defRPr sz="23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2401" y="798974"/>
            <a:ext cx="6010904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295" y="3205492"/>
            <a:ext cx="3274160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US"/>
              <a:t>01.08.2016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7903" y="3205491"/>
            <a:ext cx="326863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7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5440" y="482171"/>
            <a:ext cx="4073472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0828" y="1129513"/>
            <a:ext cx="5530887" cy="1830584"/>
          </a:xfrm>
        </p:spPr>
        <p:txBody>
          <a:bodyPr anchor="b">
            <a:normAutofit/>
          </a:bodyPr>
          <a:lstStyle>
            <a:lvl1pPr>
              <a:defRPr sz="31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2274" y="1122543"/>
            <a:ext cx="2790444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9951" y="3145992"/>
            <a:ext cx="5522965" cy="2003742"/>
          </a:xfrm>
        </p:spPr>
        <p:txBody>
          <a:bodyPr>
            <a:normAutofit/>
          </a:bodyPr>
          <a:lstStyle>
            <a:lvl1pPr marL="0" indent="0" algn="l">
              <a:buNone/>
              <a:defRPr sz="1799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005" y="5469857"/>
            <a:ext cx="5525912" cy="320123"/>
          </a:xfrm>
        </p:spPr>
        <p:txBody>
          <a:bodyPr/>
          <a:lstStyle>
            <a:lvl1pPr algn="l">
              <a:defRPr/>
            </a:lvl1pPr>
          </a:lstStyle>
          <a:p>
            <a:pPr rtl="0"/>
            <a:r>
              <a:rPr lang="en-US"/>
              <a:t>01.08.2016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005" y="318641"/>
            <a:ext cx="5539561" cy="320931"/>
          </a:xfrm>
        </p:spPr>
        <p:txBody>
          <a:bodyPr/>
          <a:lstStyle/>
          <a:p>
            <a:pPr rtl="0"/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005" y="3143605"/>
            <a:ext cx="552591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86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7"/>
            <a:ext cx="12188825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88825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202" y="804520"/>
            <a:ext cx="9600774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202" y="2015733"/>
            <a:ext cx="9600774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2171" y="330370"/>
            <a:ext cx="3499803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en-US"/>
              <a:t>01.08.2016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201" y="329308"/>
            <a:ext cx="593728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9935" y="798973"/>
            <a:ext cx="810808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799">
                <a:solidFill>
                  <a:schemeClr val="accent1"/>
                </a:solidFill>
              </a:defRPr>
            </a:lvl1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88825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334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3199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999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799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3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10" Type="http://schemas.microsoft.com/office/2007/relationships/hdphoto" Target="../media/hdphoto4.wdp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15755" y="1844824"/>
            <a:ext cx="9435241" cy="1625599"/>
          </a:xfrm>
        </p:spPr>
        <p:txBody>
          <a:bodyPr>
            <a:normAutofit/>
          </a:bodyPr>
          <a:lstStyle/>
          <a:p>
            <a:r>
              <a:rPr lang="ru-RU" sz="8000" b="1" dirty="0"/>
              <a:t>Классная работа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187DE6-8E1A-475C-8302-7F80755C686F}"/>
              </a:ext>
            </a:extLst>
          </p:cNvPr>
          <p:cNvSpPr txBox="1"/>
          <p:nvPr/>
        </p:nvSpPr>
        <p:spPr>
          <a:xfrm>
            <a:off x="7894612" y="4149080"/>
            <a:ext cx="45557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iama Nueva" panose="02000603000000000000" pitchFamily="2" charset="-52"/>
              </a:rPr>
              <a:t>Подготовил учитель математики</a:t>
            </a:r>
          </a:p>
          <a:p>
            <a:r>
              <a:rPr lang="ru-RU" sz="2000" b="1" dirty="0">
                <a:latin typeface="Miama Nueva" panose="02000603000000000000" pitchFamily="2" charset="-52"/>
              </a:rPr>
              <a:t>МОБУ СОШ № 20, г. Таганрог</a:t>
            </a:r>
          </a:p>
          <a:p>
            <a:r>
              <a:rPr lang="ru-RU" sz="2000" b="1" dirty="0">
                <a:latin typeface="Miama Nueva" panose="02000603000000000000" pitchFamily="2" charset="-52"/>
              </a:rPr>
              <a:t>Некрасова Анна Юрьевна</a:t>
            </a:r>
          </a:p>
        </p:txBody>
      </p:sp>
    </p:spTree>
    <p:extLst>
      <p:ext uri="{BB962C8B-B14F-4D97-AF65-F5344CB8AC3E}">
        <p14:creationId xmlns:p14="http://schemas.microsoft.com/office/powerpoint/2010/main" val="54045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0"/>
          <a:stretch/>
        </p:blipFill>
        <p:spPr bwMode="auto">
          <a:xfrm>
            <a:off x="1341884" y="847452"/>
            <a:ext cx="6728542" cy="540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7985" y="848060"/>
            <a:ext cx="5573117" cy="516188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tx2"/>
                </a:solidFill>
              </a:rPr>
              <a:t>Поверхность цилиндра состоит из: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</a:rPr>
              <a:t>Двух оснований;</a:t>
            </a:r>
          </a:p>
          <a:p>
            <a:pPr algn="ctr"/>
            <a:r>
              <a:rPr lang="ru-RU" sz="4000" b="1" dirty="0">
                <a:solidFill>
                  <a:schemeClr val="tx2"/>
                </a:solidFill>
              </a:rPr>
              <a:t>Боковой поверхности.</a:t>
            </a:r>
          </a:p>
          <a:p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 rot="877188">
            <a:off x="4059688" y="1778198"/>
            <a:ext cx="2116796" cy="42420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 rot="19745515">
            <a:off x="4230733" y="4522187"/>
            <a:ext cx="2209270" cy="42420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4942284" y="3234729"/>
            <a:ext cx="2116796" cy="424205"/>
          </a:xfrm>
          <a:prstGeom prst="lef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AutoShape 4" descr="https://fs01.urokimatematiki.ru/e/00114b-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84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1124744"/>
            <a:ext cx="9751060" cy="494585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Что из себя представляет основание цилиндра?</a:t>
            </a:r>
          </a:p>
        </p:txBody>
      </p:sp>
      <p:sp>
        <p:nvSpPr>
          <p:cNvPr id="4" name="Овал 3"/>
          <p:cNvSpPr/>
          <p:nvPr/>
        </p:nvSpPr>
        <p:spPr>
          <a:xfrm>
            <a:off x="4582244" y="3284984"/>
            <a:ext cx="2664296" cy="259228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60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ртинки по запросу развертка цилиндра гифф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948" y="431800"/>
            <a:ext cx="7128792" cy="587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8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980728"/>
            <a:ext cx="9751060" cy="508987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Что из себя представляет боковая поверхность?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66020" y="2996952"/>
            <a:ext cx="6552728" cy="280831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68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72" y="404664"/>
            <a:ext cx="10489282" cy="590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562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980728"/>
            <a:ext cx="9751060" cy="508987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tx2"/>
                </a:solidFill>
              </a:rPr>
              <a:t>Форму каких геометрических фигур имеют сечения цилиндра?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915" b="33487"/>
          <a:stretch/>
        </p:blipFill>
        <p:spPr bwMode="auto">
          <a:xfrm>
            <a:off x="1629916" y="2780928"/>
            <a:ext cx="9144000" cy="305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" t="23815" r="40824" b="10515"/>
          <a:stretch/>
        </p:blipFill>
        <p:spPr bwMode="auto">
          <a:xfrm>
            <a:off x="2638028" y="404664"/>
            <a:ext cx="6905165" cy="591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22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5" b="6127"/>
          <a:stretch/>
        </p:blipFill>
        <p:spPr bwMode="auto">
          <a:xfrm>
            <a:off x="1341884" y="116632"/>
            <a:ext cx="9753600" cy="662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45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69876" y="2420888"/>
            <a:ext cx="9435241" cy="1625599"/>
          </a:xfrm>
        </p:spPr>
        <p:txBody>
          <a:bodyPr>
            <a:noAutofit/>
          </a:bodyPr>
          <a:lstStyle/>
          <a:p>
            <a:r>
              <a:rPr lang="ru-RU" sz="11500" b="1" dirty="0"/>
              <a:t>Конус</a:t>
            </a:r>
          </a:p>
        </p:txBody>
      </p:sp>
    </p:spTree>
    <p:extLst>
      <p:ext uri="{BB962C8B-B14F-4D97-AF65-F5344CB8AC3E}">
        <p14:creationId xmlns:p14="http://schemas.microsoft.com/office/powerpoint/2010/main" val="266834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0237" y="836712"/>
            <a:ext cx="7344816" cy="5233888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«Конус» произошло от греческого слова «</a:t>
            </a:r>
            <a:r>
              <a:rPr lang="ru-RU" sz="4400" b="1" dirty="0" err="1">
                <a:solidFill>
                  <a:schemeClr val="tx2"/>
                </a:solidFill>
              </a:rPr>
              <a:t>конос</a:t>
            </a:r>
            <a:r>
              <a:rPr lang="ru-RU" sz="4400" b="1" dirty="0">
                <a:solidFill>
                  <a:schemeClr val="tx2"/>
                </a:solidFill>
              </a:rPr>
              <a:t>», означающего сосновую шишку.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04" y="620688"/>
            <a:ext cx="3888433" cy="524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308" y="3429000"/>
            <a:ext cx="457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10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269876" y="2276872"/>
            <a:ext cx="9435241" cy="1625599"/>
          </a:xfrm>
        </p:spPr>
        <p:txBody>
          <a:bodyPr>
            <a:normAutofit/>
          </a:bodyPr>
          <a:lstStyle/>
          <a:p>
            <a:r>
              <a:rPr lang="ru-RU" sz="6600" b="1" dirty="0"/>
              <a:t>Цилиндр. Конус. Шар</a:t>
            </a:r>
          </a:p>
        </p:txBody>
      </p:sp>
    </p:spTree>
    <p:extLst>
      <p:ext uri="{BB962C8B-B14F-4D97-AF65-F5344CB8AC3E}">
        <p14:creationId xmlns:p14="http://schemas.microsoft.com/office/powerpoint/2010/main" val="67485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6340" y="1412776"/>
            <a:ext cx="6048671" cy="465782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</a:rPr>
              <a:t>Поверхность конуса состоит из круга, который является </a:t>
            </a:r>
            <a:r>
              <a:rPr lang="ru-RU" sz="4000" b="1" dirty="0">
                <a:solidFill>
                  <a:srgbClr val="FF0000"/>
                </a:solidFill>
              </a:rPr>
              <a:t>основанием</a:t>
            </a:r>
            <a:r>
              <a:rPr lang="ru-RU" sz="4000" b="1" dirty="0"/>
              <a:t> </a:t>
            </a:r>
            <a:r>
              <a:rPr lang="ru-RU" sz="4000" b="1" dirty="0">
                <a:solidFill>
                  <a:schemeClr val="tx2"/>
                </a:solidFill>
              </a:rPr>
              <a:t>конуса, и </a:t>
            </a:r>
            <a:r>
              <a:rPr lang="ru-RU" sz="4000" b="1" dirty="0">
                <a:solidFill>
                  <a:srgbClr val="00B0F0"/>
                </a:solidFill>
              </a:rPr>
              <a:t>боковой поверхности</a:t>
            </a:r>
            <a:r>
              <a:rPr lang="ru-RU" sz="4000" b="1" dirty="0"/>
              <a:t>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550" y="836712"/>
            <a:ext cx="3893635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лево 3"/>
          <p:cNvSpPr/>
          <p:nvPr/>
        </p:nvSpPr>
        <p:spPr>
          <a:xfrm rot="19775152">
            <a:off x="4149306" y="3931513"/>
            <a:ext cx="1795156" cy="22708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 rot="305685" flipV="1">
            <a:off x="3918908" y="3314524"/>
            <a:ext cx="1370633" cy="282791"/>
          </a:xfrm>
          <a:prstGeom prst="lef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33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4012" y="980728"/>
            <a:ext cx="9361041" cy="501786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</a:rPr>
              <a:t>Что из себя представляет боковая поверхность конуса?</a:t>
            </a:r>
          </a:p>
          <a:p>
            <a:pPr marL="0" indent="0" algn="ctr">
              <a:buNone/>
            </a:pPr>
            <a:endParaRPr lang="ru-RU" sz="4000" b="1" dirty="0">
              <a:solidFill>
                <a:schemeClr val="tx2"/>
              </a:solidFill>
            </a:endParaRPr>
          </a:p>
          <a:p>
            <a:pPr algn="ctr"/>
            <a:r>
              <a:rPr lang="ru-RU" sz="4000" b="1" dirty="0">
                <a:solidFill>
                  <a:schemeClr val="tx2"/>
                </a:solidFill>
              </a:rPr>
              <a:t>Что является разверткой боковой поверхности конуса? Частью какой геометрической фигуры является эта фигура?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Трехмерная модель 1" descr="Красный конус">
                <a:extLst>
                  <a:ext uri="{FF2B5EF4-FFF2-40B4-BE49-F238E27FC236}">
                    <a16:creationId xmlns:a16="http://schemas.microsoft.com/office/drawing/2014/main" id="{63690D33-FE3C-4BE7-A2B5-48A73CE35B8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44180825"/>
                  </p:ext>
                </p:extLst>
              </p:nvPr>
            </p:nvGraphicFramePr>
            <p:xfrm>
              <a:off x="354901" y="980728"/>
              <a:ext cx="2481848" cy="366134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481848" cy="3661340"/>
                    </a:xfrm>
                    <a:prstGeom prst="rect">
                      <a:avLst/>
                    </a:prstGeom>
                  </am3d:spPr>
                  <am3d:camera>
                    <am3d:pos x="0" y="0" z="7987706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704480" d="1000000"/>
                    <am3d:preTrans dx="2" dy="-16922770" dz="-2"/>
                    <am3d:scale>
                      <am3d:sx n="1000000" d="1000000"/>
                      <am3d:sy n="1000000" d="1000000"/>
                      <am3d:sz n="1000000" d="1000000"/>
                    </am3d:scale>
                    <am3d:rot ax="1251204" ay="1066489" az="39798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66063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Трехмерная модель 1" descr="Красный конус">
                <a:extLst>
                  <a:ext uri="{FF2B5EF4-FFF2-40B4-BE49-F238E27FC236}">
                    <a16:creationId xmlns:a16="http://schemas.microsoft.com/office/drawing/2014/main" id="{63690D33-FE3C-4BE7-A2B5-48A73CE35B8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4901" y="980728"/>
                <a:ext cx="2481848" cy="36613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40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Картинки по запросу развертка конуса гифф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956" y="548680"/>
            <a:ext cx="8101249" cy="581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91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28" y="158870"/>
            <a:ext cx="6177974" cy="6396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327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fsd.multiurok.ru/html/2018/09/08/s_5b9434bad81f4/img_s947103_1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fsd.multiurok.ru/html/2018/09/08/s_5b9434bad81f4/img_s947103_1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59" y="181540"/>
            <a:ext cx="8514357" cy="6385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526460" y="1357932"/>
            <a:ext cx="3239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вершина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42484" y="2446185"/>
            <a:ext cx="25893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высота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06180" y="3432944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70476" y="4374991"/>
            <a:ext cx="50496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р</a:t>
            </a:r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адиус </a:t>
            </a:r>
          </a:p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основания</a:t>
            </a:r>
          </a:p>
        </p:txBody>
      </p:sp>
    </p:spTree>
    <p:extLst>
      <p:ext uri="{BB962C8B-B14F-4D97-AF65-F5344CB8AC3E}">
        <p14:creationId xmlns:p14="http://schemas.microsoft.com/office/powerpoint/2010/main" val="202634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tx2"/>
                </a:solidFill>
              </a:rPr>
              <a:t>Какие предметы имеют форму конуса?</a:t>
            </a:r>
          </a:p>
        </p:txBody>
      </p:sp>
    </p:spTree>
    <p:extLst>
      <p:ext uri="{BB962C8B-B14F-4D97-AF65-F5344CB8AC3E}">
        <p14:creationId xmlns:p14="http://schemas.microsoft.com/office/powerpoint/2010/main" val="117881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80" b="89766" l="10000" r="90000">
                        <a14:foregroundMark x1="48857" y1="8480" x2="48857" y2="84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5590" y="389509"/>
            <a:ext cx="3110590" cy="3039491"/>
          </a:xfrm>
          <a:prstGeom prst="rect">
            <a:avLst/>
          </a:prstGeom>
        </p:spPr>
      </p:pic>
      <p:pic>
        <p:nvPicPr>
          <p:cNvPr id="4098" name="Picture 2" descr="Картинки по запросу форма конус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80" y="620688"/>
            <a:ext cx="2671839" cy="267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урас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44" y="3717032"/>
            <a:ext cx="4733762" cy="265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Пирамидка Росигрушка Малая 922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6" r="26840" b="7331"/>
          <a:stretch/>
        </p:blipFill>
        <p:spPr bwMode="auto">
          <a:xfrm>
            <a:off x="9766820" y="620688"/>
            <a:ext cx="1886895" cy="377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Картинки по запросу рожок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r="27643"/>
          <a:stretch/>
        </p:blipFill>
        <p:spPr bwMode="auto">
          <a:xfrm>
            <a:off x="7102524" y="1864489"/>
            <a:ext cx="1771707" cy="407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71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812" y="1803400"/>
            <a:ext cx="10657184" cy="42672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tx2"/>
                </a:solidFill>
              </a:rPr>
              <a:t>Форму каких геометрических фигур могут иметь сечения конуса?</a:t>
            </a:r>
          </a:p>
        </p:txBody>
      </p:sp>
    </p:spTree>
    <p:extLst>
      <p:ext uri="{BB962C8B-B14F-4D97-AF65-F5344CB8AC3E}">
        <p14:creationId xmlns:p14="http://schemas.microsoft.com/office/powerpoint/2010/main" val="209762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940" y="620688"/>
            <a:ext cx="7933445" cy="5472608"/>
          </a:xfrm>
        </p:spPr>
      </p:pic>
    </p:spTree>
    <p:extLst>
      <p:ext uri="{BB962C8B-B14F-4D97-AF65-F5344CB8AC3E}">
        <p14:creationId xmlns:p14="http://schemas.microsoft.com/office/powerpoint/2010/main" val="110581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41884" y="2636912"/>
            <a:ext cx="9435241" cy="1625599"/>
          </a:xfrm>
        </p:spPr>
        <p:txBody>
          <a:bodyPr>
            <a:noAutofit/>
          </a:bodyPr>
          <a:lstStyle/>
          <a:p>
            <a:r>
              <a:rPr lang="ru-RU" sz="11500" b="1" dirty="0"/>
              <a:t>Шар </a:t>
            </a:r>
          </a:p>
        </p:txBody>
      </p:sp>
    </p:spTree>
    <p:extLst>
      <p:ext uri="{BB962C8B-B14F-4D97-AF65-F5344CB8AC3E}">
        <p14:creationId xmlns:p14="http://schemas.microsoft.com/office/powerpoint/2010/main" val="416531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Какая из фигур лишняя?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34" y="1711681"/>
            <a:ext cx="3240360" cy="20997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20992" b="23569"/>
          <a:stretch/>
        </p:blipFill>
        <p:spPr>
          <a:xfrm>
            <a:off x="4023356" y="1803400"/>
            <a:ext cx="3239134" cy="17957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6752" t="14206" r="16235" b="14384"/>
          <a:stretch/>
        </p:blipFill>
        <p:spPr>
          <a:xfrm>
            <a:off x="8110636" y="1600200"/>
            <a:ext cx="2322716" cy="23227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032" y="3811434"/>
            <a:ext cx="2632964" cy="26329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2632" y="3937000"/>
            <a:ext cx="2160581" cy="21605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2860" t="21790" b="22065"/>
          <a:stretch/>
        </p:blipFill>
        <p:spPr>
          <a:xfrm>
            <a:off x="7462564" y="4101839"/>
            <a:ext cx="3322982" cy="192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62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2348880"/>
            <a:ext cx="9751060" cy="372172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tx2"/>
                </a:solidFill>
              </a:rPr>
              <a:t>Какие предметы имеют форму шара?</a:t>
            </a:r>
          </a:p>
        </p:txBody>
      </p:sp>
    </p:spTree>
    <p:extLst>
      <p:ext uri="{BB962C8B-B14F-4D97-AF65-F5344CB8AC3E}">
        <p14:creationId xmlns:p14="http://schemas.microsoft.com/office/powerpoint/2010/main" val="401595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96" y="476672"/>
            <a:ext cx="3024336" cy="3024336"/>
          </a:xfrm>
          <a:prstGeom prst="rect">
            <a:avLst/>
          </a:prstGeom>
        </p:spPr>
      </p:pic>
      <p:pic>
        <p:nvPicPr>
          <p:cNvPr id="5122" name="Picture 2" descr="Картинки по запросу форма шар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164" y="707157"/>
            <a:ext cx="2770485" cy="277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арбуз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596" y="98072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артинки по запросу мя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820" y="3747874"/>
            <a:ext cx="295292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и по запросу бусин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332" y="4097864"/>
            <a:ext cx="3432928" cy="228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70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0276" y="1268760"/>
            <a:ext cx="6819747" cy="42672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tx2"/>
                </a:solidFill>
              </a:rPr>
              <a:t>Поверхность шара называют сферой.</a:t>
            </a:r>
          </a:p>
        </p:txBody>
      </p:sp>
      <p:pic>
        <p:nvPicPr>
          <p:cNvPr id="6146" name="Picture 2" descr="Картинки по запросу сфе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1088159"/>
            <a:ext cx="4699266" cy="462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37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«Сфера» произошло от греческого слова «</a:t>
            </a:r>
            <a:r>
              <a:rPr lang="ru-RU" sz="4800" b="1" dirty="0" err="1">
                <a:solidFill>
                  <a:schemeClr val="tx2"/>
                </a:solidFill>
              </a:rPr>
              <a:t>сфайра</a:t>
            </a:r>
            <a:r>
              <a:rPr lang="ru-RU" sz="4800" b="1" dirty="0">
                <a:solidFill>
                  <a:schemeClr val="tx2"/>
                </a:solidFill>
              </a:rPr>
              <a:t>», которое переводится как «мяч».</a:t>
            </a:r>
          </a:p>
        </p:txBody>
      </p:sp>
    </p:spTree>
    <p:extLst>
      <p:ext uri="{BB962C8B-B14F-4D97-AF65-F5344CB8AC3E}">
        <p14:creationId xmlns:p14="http://schemas.microsoft.com/office/powerpoint/2010/main" val="329365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2283" y="404664"/>
            <a:ext cx="6912769" cy="6048671"/>
          </a:xfrm>
        </p:spPr>
        <p:txBody>
          <a:bodyPr>
            <a:noAutofit/>
          </a:bodyPr>
          <a:lstStyle/>
          <a:p>
            <a:r>
              <a:rPr lang="ru-RU" sz="3600" b="1" dirty="0"/>
              <a:t>  </a:t>
            </a:r>
            <a:r>
              <a:rPr lang="ru-RU" sz="3600" b="1" dirty="0">
                <a:solidFill>
                  <a:schemeClr val="tx2"/>
                </a:solidFill>
              </a:rPr>
              <a:t>Все точки сферы одинаково удалены от центра шара.</a:t>
            </a:r>
          </a:p>
          <a:p>
            <a:r>
              <a:rPr lang="ru-RU" sz="3600" b="1" dirty="0">
                <a:solidFill>
                  <a:schemeClr val="tx2"/>
                </a:solidFill>
              </a:rPr>
              <a:t>   Отрезок, соединяющий любую точку сферы с центром шара, называется</a:t>
            </a:r>
            <a:r>
              <a:rPr lang="ru-RU" sz="3600" b="1" dirty="0"/>
              <a:t> </a:t>
            </a:r>
            <a:r>
              <a:rPr lang="ru-RU" sz="3600" b="1" dirty="0">
                <a:solidFill>
                  <a:srgbClr val="FF0000"/>
                </a:solidFill>
              </a:rPr>
              <a:t>радиусом шара</a:t>
            </a:r>
            <a:r>
              <a:rPr lang="ru-RU" sz="3600" b="1" dirty="0"/>
              <a:t>.</a:t>
            </a:r>
          </a:p>
          <a:p>
            <a:r>
              <a:rPr lang="ru-RU" sz="3600" b="1" dirty="0"/>
              <a:t>   </a:t>
            </a:r>
            <a:r>
              <a:rPr lang="ru-RU" sz="3600" b="1" dirty="0">
                <a:solidFill>
                  <a:schemeClr val="tx2"/>
                </a:solidFill>
              </a:rPr>
              <a:t>Отрезок, соединяющий две точки сферы и проходящий через центр шара, называется </a:t>
            </a:r>
            <a:r>
              <a:rPr lang="ru-RU" sz="3600" b="1" dirty="0">
                <a:solidFill>
                  <a:srgbClr val="FF0000"/>
                </a:solidFill>
              </a:rPr>
              <a:t>диаметром шара</a:t>
            </a:r>
            <a:r>
              <a:rPr lang="ru-RU" sz="3600" b="1" dirty="0"/>
              <a:t>.</a:t>
            </a:r>
          </a:p>
        </p:txBody>
      </p:sp>
      <p:pic>
        <p:nvPicPr>
          <p:cNvPr id="4" name="Picture 2" descr="Картинки по запросу сфе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1088159"/>
            <a:ext cx="4699266" cy="462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11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6600" b="1" dirty="0">
                <a:solidFill>
                  <a:srgbClr val="FF0000"/>
                </a:solidFill>
              </a:rPr>
              <a:t>D = 2r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81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2" name="Picture 4" descr="Картинки по запросу сечения шар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01"/>
          <a:stretch/>
        </p:blipFill>
        <p:spPr bwMode="auto">
          <a:xfrm>
            <a:off x="538472" y="836711"/>
            <a:ext cx="11172563" cy="491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артинки по запросу классификация геометрических те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949" y="26064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61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tx2"/>
                </a:solidFill>
              </a:rPr>
              <a:t>Домашнее задание: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2636912"/>
            <a:ext cx="9751060" cy="3433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chemeClr val="tx2"/>
                </a:solidFill>
                <a:latin typeface="Cambria" panose="02040503050406030204" pitchFamily="18" charset="0"/>
              </a:rPr>
              <a:t>§ 26, в. 1-12, № 770,773, 775.</a:t>
            </a:r>
          </a:p>
          <a:p>
            <a:pPr marL="0" indent="0" algn="ctr">
              <a:buNone/>
            </a:pPr>
            <a:endParaRPr lang="ru-RU" sz="4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95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812" y="908720"/>
            <a:ext cx="10276131" cy="4752528"/>
          </a:xfrm>
        </p:spPr>
        <p:txBody>
          <a:bodyPr/>
          <a:lstStyle/>
          <a:p>
            <a:r>
              <a:rPr lang="ru-RU" sz="4000" b="1" dirty="0">
                <a:solidFill>
                  <a:schemeClr val="tx2"/>
                </a:solidFill>
              </a:rPr>
              <a:t>Какие ещё пространственные фигуры мы знаем?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Какие объекты дают представление о прямоугольном параллелепипеде? </a:t>
            </a:r>
          </a:p>
          <a:p>
            <a:r>
              <a:rPr lang="ru-RU" sz="4000" b="1" dirty="0">
                <a:solidFill>
                  <a:schemeClr val="tx2"/>
                </a:solidFill>
              </a:rPr>
              <a:t>Какие объекты дают представление о кубе?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561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tx2"/>
                </a:solidFill>
              </a:rPr>
              <a:t>План: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2" y="2060848"/>
            <a:ext cx="10420145" cy="4009752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4400" b="1" dirty="0">
                <a:solidFill>
                  <a:schemeClr val="tx2"/>
                </a:solidFill>
              </a:rPr>
              <a:t>Происхождение названия фигуры;</a:t>
            </a:r>
          </a:p>
          <a:p>
            <a:pPr marL="457200" indent="-457200">
              <a:buAutoNum type="arabicPeriod"/>
            </a:pPr>
            <a:r>
              <a:rPr lang="ru-RU" sz="4400" b="1" dirty="0">
                <a:solidFill>
                  <a:schemeClr val="tx2"/>
                </a:solidFill>
              </a:rPr>
              <a:t>Примеры;</a:t>
            </a:r>
          </a:p>
          <a:p>
            <a:pPr marL="457200" indent="-457200">
              <a:buAutoNum type="arabicPeriod"/>
            </a:pPr>
            <a:r>
              <a:rPr lang="ru-RU" sz="4400" b="1" dirty="0">
                <a:solidFill>
                  <a:schemeClr val="tx2"/>
                </a:solidFill>
              </a:rPr>
              <a:t>Поверхность;</a:t>
            </a:r>
          </a:p>
          <a:p>
            <a:pPr marL="457200" indent="-457200">
              <a:buAutoNum type="arabicPeriod"/>
            </a:pPr>
            <a:r>
              <a:rPr lang="ru-RU" sz="4400" b="1" dirty="0">
                <a:solidFill>
                  <a:schemeClr val="tx2"/>
                </a:solidFill>
              </a:rPr>
              <a:t>Сечения.</a:t>
            </a:r>
          </a:p>
        </p:txBody>
      </p:sp>
    </p:spTree>
    <p:extLst>
      <p:ext uri="{BB962C8B-B14F-4D97-AF65-F5344CB8AC3E}">
        <p14:creationId xmlns:p14="http://schemas.microsoft.com/office/powerpoint/2010/main" val="17804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41884" y="2420888"/>
            <a:ext cx="9435241" cy="1625599"/>
          </a:xfrm>
        </p:spPr>
        <p:txBody>
          <a:bodyPr>
            <a:noAutofit/>
          </a:bodyPr>
          <a:lstStyle/>
          <a:p>
            <a:r>
              <a:rPr lang="ru-RU" sz="11500" b="1" dirty="0"/>
              <a:t>Цилиндр</a:t>
            </a:r>
          </a:p>
        </p:txBody>
      </p:sp>
    </p:spTree>
    <p:extLst>
      <p:ext uri="{BB962C8B-B14F-4D97-AF65-F5344CB8AC3E}">
        <p14:creationId xmlns:p14="http://schemas.microsoft.com/office/powerpoint/2010/main" val="76813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2084" y="1038793"/>
            <a:ext cx="7573883" cy="42672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«Цилиндр» произошло от греческого слова «</a:t>
            </a:r>
            <a:r>
              <a:rPr lang="ru-RU" sz="3600" b="1" dirty="0" err="1">
                <a:solidFill>
                  <a:schemeClr val="tx2"/>
                </a:solidFill>
              </a:rPr>
              <a:t>кюлиндрос</a:t>
            </a:r>
            <a:r>
              <a:rPr lang="ru-RU" sz="3600" b="1" dirty="0">
                <a:solidFill>
                  <a:schemeClr val="tx2"/>
                </a:solidFill>
              </a:rPr>
              <a:t>», означающее «валик», «каток».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1052736"/>
            <a:ext cx="3062288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7" descr="https://otvet.imgsmail.ru/download/69863715_23762a82219625775f2cc776d64edc87_8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1047" l="3889" r="94222">
                        <a14:foregroundMark x1="8222" y1="71860" x2="8222" y2="71860"/>
                        <a14:foregroundMark x1="7889" y1="73837" x2="7889" y2="73837"/>
                        <a14:foregroundMark x1="3889" y1="73488" x2="3889" y2="73488"/>
                        <a14:foregroundMark x1="94333" y1="75465" x2="94333" y2="75465"/>
                        <a14:foregroundMark x1="59111" y1="11977" x2="59111" y2="11977"/>
                        <a14:foregroundMark x1="61111" y1="14070" x2="61111" y2="14070"/>
                        <a14:foregroundMark x1="49778" y1="91047" x2="49778" y2="91047"/>
                        <a14:foregroundMark x1="45444" y1="14884" x2="45444" y2="148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340" y="2852936"/>
            <a:ext cx="3384376" cy="323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80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2636912"/>
            <a:ext cx="9751060" cy="343368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Какие еще предметы имеют цилиндрическую форму?</a:t>
            </a:r>
          </a:p>
        </p:txBody>
      </p:sp>
    </p:spTree>
    <p:extLst>
      <p:ext uri="{BB962C8B-B14F-4D97-AF65-F5344CB8AC3E}">
        <p14:creationId xmlns:p14="http://schemas.microsoft.com/office/powerpoint/2010/main" val="137718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www.svechi.by/images/stories/virtuemart/product/%D1%84%D0%BE%D1%80%D0%BC%D1%8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404664"/>
            <a:ext cx="3343797" cy="250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star-tools.ru/upload/iblock/a8b/a8be3358cb4415dc7e0de590d4c31f2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196" y="404664"/>
            <a:ext cx="2762673" cy="2762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7" descr="https://www.raduga-msk.ru/components/com_jshopping/files/img_products/full_podarochnye-korobki-nabor-cilindr-d-18-h-16-c-10-4-sht-risunki-v-assortimente-2913i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115" y="404664"/>
            <a:ext cx="4042853" cy="269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219" y="3271514"/>
            <a:ext cx="4263917" cy="315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028" b="96578" l="9658" r="89940">
                        <a14:foregroundMark x1="61771" y1="7731" x2="61771" y2="7731"/>
                        <a14:foregroundMark x1="51509" y1="7224" x2="51509" y2="7224"/>
                        <a14:foregroundMark x1="62575" y1="5703" x2="62575" y2="5703"/>
                        <a14:foregroundMark x1="88732" y1="49303" x2="88732" y2="49303"/>
                        <a14:foregroundMark x1="86318" y1="10520" x2="86318" y2="10520"/>
                        <a14:foregroundMark x1="84909" y1="10139" x2="84909" y2="10139"/>
                        <a14:foregroundMark x1="86318" y1="10139" x2="86318" y2="10139"/>
                        <a14:foregroundMark x1="87525" y1="11660" x2="87525" y2="11660"/>
                        <a14:foregroundMark x1="32394" y1="11660" x2="32394" y2="11660"/>
                        <a14:foregroundMark x1="60563" y1="92522" x2="60563" y2="92522"/>
                        <a14:foregroundMark x1="71429" y1="12167" x2="71429" y2="12167"/>
                        <a14:foregroundMark x1="75252" y1="5196" x2="75252" y2="5196"/>
                        <a14:foregroundMark x1="67606" y1="3676" x2="67606" y2="3676"/>
                        <a14:foregroundMark x1="33602" y1="91635" x2="33602" y2="91635"/>
                        <a14:foregroundMark x1="54125" y1="96578" x2="54125" y2="96578"/>
                        <a14:foregroundMark x1="63179" y1="2028" x2="63179" y2="2028"/>
                        <a14:foregroundMark x1="61167" y1="5196" x2="61167" y2="5196"/>
                        <a14:foregroundMark x1="74044" y1="11280" x2="74044" y2="112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776" y="2821951"/>
            <a:ext cx="2353989" cy="3738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90" b="96779" l="9933" r="89933">
                        <a14:foregroundMark x1="34765" y1="8456" x2="34765" y2="8456"/>
                        <a14:foregroundMark x1="51007" y1="7114" x2="51007" y2="7114"/>
                        <a14:foregroundMark x1="72081" y1="7114" x2="72081" y2="7114"/>
                        <a14:foregroundMark x1="12886" y1="3758" x2="12886" y2="3758"/>
                        <a14:foregroundMark x1="71544" y1="90738" x2="71544" y2="90738"/>
                        <a14:foregroundMark x1="71141" y1="96779" x2="71141" y2="96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115" y="3252255"/>
            <a:ext cx="3306966" cy="330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4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1360476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TP102801058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706496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83ED4759-CFDD-43F0-817C-11D919719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003AC8-209A-4321-A17C-1B7A206433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ED80E12-3BE9-4746-820E-FFB249F467F2}">
  <ds:schemaRefs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terms/"/>
    <ds:schemaRef ds:uri="4873beb7-5857-4685-be1f-d57550cc96cc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258</TotalTime>
  <Words>278</Words>
  <Application>Microsoft Office PowerPoint</Application>
  <PresentationFormat>Произвольный</PresentationFormat>
  <Paragraphs>45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Cambria</vt:lpstr>
      <vt:lpstr>Constantia</vt:lpstr>
      <vt:lpstr>Gill Sans MT</vt:lpstr>
      <vt:lpstr>Miama Nueva</vt:lpstr>
      <vt:lpstr>Галерея</vt:lpstr>
      <vt:lpstr>Классная работа</vt:lpstr>
      <vt:lpstr>Цилиндр. Конус. Шар</vt:lpstr>
      <vt:lpstr>Какая из фигур лишняя?</vt:lpstr>
      <vt:lpstr>Презентация PowerPoint</vt:lpstr>
      <vt:lpstr>План:</vt:lpstr>
      <vt:lpstr>Цилиндр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Конус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Шар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Vasya</dc:creator>
  <cp:lastModifiedBy>Пользователь</cp:lastModifiedBy>
  <cp:revision>28</cp:revision>
  <dcterms:created xsi:type="dcterms:W3CDTF">2020-01-09T19:52:15Z</dcterms:created>
  <dcterms:modified xsi:type="dcterms:W3CDTF">2023-06-13T05:47:16Z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