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58" r:id="rId4"/>
    <p:sldId id="259" r:id="rId5"/>
    <p:sldId id="260" r:id="rId6"/>
    <p:sldId id="261" r:id="rId7"/>
    <p:sldId id="267" r:id="rId8"/>
    <p:sldId id="268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88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29614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Тревожность в младшем школьном возрасте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40151" y="3573017"/>
            <a:ext cx="2448273" cy="2361648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dirty="0"/>
          </a:p>
          <a:p>
            <a:pPr algn="r"/>
            <a:r>
              <a:rPr lang="ru-RU" sz="2000" i="1" dirty="0" smtClean="0">
                <a:solidFill>
                  <a:schemeClr val="tx1"/>
                </a:solidFill>
              </a:rPr>
              <a:t>Подготовила педагог – психолог МОУ «СОШ №36» </a:t>
            </a:r>
            <a:r>
              <a:rPr lang="ru-RU" sz="2000" i="1" dirty="0" err="1" smtClean="0">
                <a:solidFill>
                  <a:schemeClr val="tx1"/>
                </a:solidFill>
              </a:rPr>
              <a:t>Ахмедина</a:t>
            </a:r>
            <a:r>
              <a:rPr lang="ru-RU" sz="2000" i="1" dirty="0" smtClean="0">
                <a:solidFill>
                  <a:schemeClr val="tx1"/>
                </a:solidFill>
              </a:rPr>
              <a:t> З.Р.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s://cf.ppt-online.org/files1/slide/b/BYEdX1NfpWUIPZakQuyxOjrb5e4z7s8oSi0HVDRTF2/slide-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8" t="24179" r="22781" b="10990"/>
          <a:stretch/>
        </p:blipFill>
        <p:spPr bwMode="auto">
          <a:xfrm>
            <a:off x="1331640" y="2636912"/>
            <a:ext cx="3907527" cy="2516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6417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Тревожность! Что это?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065315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Тревожность</a:t>
            </a:r>
            <a:r>
              <a:rPr lang="ru-RU" sz="2800" dirty="0" smtClean="0"/>
              <a:t> – это индивидуальная психологическая особенность, заключающаяся в повышенной склонности испытывать беспокойство в самых различных жизненных ситуациях, в том числе и тогда, когда повода для беспокойства нет.</a:t>
            </a:r>
          </a:p>
        </p:txBody>
      </p:sp>
      <p:pic>
        <p:nvPicPr>
          <p:cNvPr id="6" name="Рисунок 5" descr="https://pediatrinfo.ru/wp-content/uploads/9/c/8/9c855039f16a1169e77a56f9858df1f4.jpe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54" t="35268" r="15881" b="27901"/>
          <a:stretch/>
        </p:blipFill>
        <p:spPr bwMode="auto">
          <a:xfrm>
            <a:off x="4283968" y="4941168"/>
            <a:ext cx="2315210" cy="16395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4493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ru-RU" i="1" dirty="0" smtClean="0">
                <a:solidFill>
                  <a:srgbClr val="00B050"/>
                </a:solidFill>
              </a:rPr>
              <a:t>Открытая тревожность </a:t>
            </a:r>
            <a:r>
              <a:rPr lang="ru-RU" dirty="0" smtClean="0"/>
              <a:t>– сознательно переживаемая  и проявляемая в поведении и деятельности.</a:t>
            </a: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00B050"/>
                </a:solidFill>
              </a:rPr>
              <a:t>Скрытая тревожность</a:t>
            </a:r>
            <a:r>
              <a:rPr lang="ru-RU" i="1" dirty="0"/>
              <a:t> </a:t>
            </a:r>
            <a:r>
              <a:rPr lang="ru-RU" i="1" dirty="0" smtClean="0"/>
              <a:t>(симптомы):</a:t>
            </a:r>
          </a:p>
          <a:p>
            <a:pPr>
              <a:spcBef>
                <a:spcPts val="0"/>
              </a:spcBef>
            </a:pPr>
            <a:r>
              <a:rPr lang="ru-RU" i="1" dirty="0" smtClean="0"/>
              <a:t>- </a:t>
            </a:r>
            <a:r>
              <a:rPr lang="ru-RU" dirty="0" smtClean="0"/>
              <a:t>теребит волосы;</a:t>
            </a:r>
          </a:p>
          <a:p>
            <a:pPr>
              <a:spcBef>
                <a:spcPts val="0"/>
              </a:spcBef>
            </a:pPr>
            <a:r>
              <a:rPr lang="ru-RU" dirty="0"/>
              <a:t>-</a:t>
            </a:r>
            <a:r>
              <a:rPr lang="ru-RU" dirty="0" smtClean="0"/>
              <a:t> грызет ногти; 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- постукивает пальцами по столу;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- неадекватное спокойствие;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- уход от ситуации.</a:t>
            </a:r>
          </a:p>
          <a:p>
            <a:pPr>
              <a:spcBef>
                <a:spcPts val="0"/>
              </a:spcBef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тревожности</a:t>
            </a:r>
            <a:endParaRPr lang="ru-RU" dirty="0"/>
          </a:p>
        </p:txBody>
      </p:sp>
      <p:pic>
        <p:nvPicPr>
          <p:cNvPr id="9" name="Рисунок 8" descr="https://medisn.ru/public/c8ec55e3fc588ba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14934"/>
            <a:ext cx="2682180" cy="13644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478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Проявления школьной тревожности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46449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Пассивность на уроках, скованность при ответах, смущение при малейшем замечании со стороны учителя;</a:t>
            </a:r>
          </a:p>
          <a:p>
            <a:r>
              <a:rPr lang="ru-RU" dirty="0" smtClean="0"/>
              <a:t>На перемене не может найти себе занятие. Любит находится среди детей, не вступая, однако, в тесные контакты с ними.</a:t>
            </a:r>
          </a:p>
          <a:p>
            <a:r>
              <a:rPr lang="ru-RU" dirty="0" smtClean="0"/>
              <a:t>Рассеянность или сниженная концентрация внимания на уроках.</a:t>
            </a:r>
          </a:p>
          <a:p>
            <a:r>
              <a:rPr lang="ru-RU" dirty="0" smtClean="0"/>
              <a:t>Отказы от публичных ответов.</a:t>
            </a:r>
          </a:p>
          <a:p>
            <a:r>
              <a:rPr lang="ru-RU" dirty="0" smtClean="0"/>
              <a:t>Редко проявляет инициативу.</a:t>
            </a:r>
          </a:p>
          <a:p>
            <a:r>
              <a:rPr lang="ru-RU" dirty="0"/>
              <a:t>И</a:t>
            </a:r>
            <a:r>
              <a:rPr lang="ru-RU" dirty="0" smtClean="0"/>
              <a:t>злишняя старательность при выполнении заданий.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91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школьной тревожности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/>
          <a:lstStyle/>
          <a:p>
            <a:pPr algn="just"/>
            <a:r>
              <a:rPr lang="ru-RU" dirty="0" smtClean="0"/>
              <a:t>Неадекватные ожидания со стороны родителей.</a:t>
            </a:r>
          </a:p>
          <a:p>
            <a:pPr algn="just"/>
            <a:r>
              <a:rPr lang="ru-RU" dirty="0" smtClean="0"/>
              <a:t>Неспособность учащегося справится со школьной программой.</a:t>
            </a:r>
          </a:p>
          <a:p>
            <a:pPr algn="just"/>
            <a:r>
              <a:rPr lang="ru-RU" dirty="0" smtClean="0"/>
              <a:t>Учебные перегрузки.</a:t>
            </a:r>
          </a:p>
          <a:p>
            <a:pPr algn="just"/>
            <a:r>
              <a:rPr lang="ru-RU" dirty="0" smtClean="0"/>
              <a:t>Смена школы .</a:t>
            </a:r>
          </a:p>
          <a:p>
            <a:pPr algn="just"/>
            <a:r>
              <a:rPr lang="ru-RU" dirty="0" smtClean="0"/>
              <a:t>Неприятие коллектива.</a:t>
            </a:r>
          </a:p>
          <a:p>
            <a:pPr algn="just"/>
            <a:r>
              <a:rPr lang="ru-RU" dirty="0" smtClean="0"/>
              <a:t>Неадекватная самооценка учащегося.</a:t>
            </a:r>
          </a:p>
          <a:p>
            <a:pPr algn="just"/>
            <a:r>
              <a:rPr lang="ru-RU" dirty="0" smtClean="0"/>
              <a:t>Страх самовыражения.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88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Оказывать тревожным детям поддержку, проявлять искреннюю заботу о них и как можно чаще давать позитивную оценку их действиям 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поступкам, но так чтобы он знал за именно вы его хвалите. Повышение самооценки.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Старайтесь делать как можно меньше замечаний такому ученику (особенно прилюдно)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сравнивать выполнение заданий одних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учеников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другими.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Постараться избежать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заданий, которые выполняются за фиксированное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время.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Постараться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установить визуальный контакт «глаза в глаза», поощрять высказывания о своих затруднениях во время бесед с коллективом.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Использовать телесный контакт с такими детьми.</a:t>
            </a:r>
            <a:endParaRPr lang="ru-RU" sz="20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Рекомендации при работе с тревожными детьми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013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700808"/>
            <a:ext cx="7408333" cy="4137323"/>
          </a:xfrm>
        </p:spPr>
        <p:txBody>
          <a:bodyPr/>
          <a:lstStyle/>
          <a:p>
            <a:r>
              <a:rPr lang="ru-RU" dirty="0" smtClean="0"/>
              <a:t>1. «Я-сообщения</a:t>
            </a:r>
            <a:r>
              <a:rPr lang="ru-RU" dirty="0"/>
              <a:t>»</a:t>
            </a:r>
          </a:p>
          <a:p>
            <a:r>
              <a:rPr lang="ru-RU" dirty="0"/>
              <a:t>2. Просто присутствие рядом. </a:t>
            </a:r>
          </a:p>
          <a:p>
            <a:r>
              <a:rPr lang="ru-RU" dirty="0"/>
              <a:t>3. Поделиться своим похожим опытом. </a:t>
            </a:r>
          </a:p>
          <a:p>
            <a:r>
              <a:rPr lang="ru-RU" dirty="0"/>
              <a:t>4. Рассказать ребенку, как он ценен и важен для Вас</a:t>
            </a:r>
          </a:p>
          <a:p>
            <a:r>
              <a:rPr lang="ru-RU" dirty="0"/>
              <a:t>5. Признать ценность и значимость чувств ребенка</a:t>
            </a:r>
          </a:p>
          <a:p>
            <a:r>
              <a:rPr lang="ru-RU" dirty="0"/>
              <a:t>6. Активное и пассивное слушание.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Как дать поддержку обучающемуся</a:t>
            </a:r>
          </a:p>
        </p:txBody>
      </p:sp>
    </p:spTree>
    <p:extLst>
      <p:ext uri="{BB962C8B-B14F-4D97-AF65-F5344CB8AC3E}">
        <p14:creationId xmlns:p14="http://schemas.microsoft.com/office/powerpoint/2010/main" val="2267360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 fontScale="92500"/>
          </a:bodyPr>
          <a:lstStyle/>
          <a:p>
            <a:r>
              <a:rPr lang="ru-RU" dirty="0"/>
              <a:t>Фильмы Александра </a:t>
            </a:r>
            <a:r>
              <a:rPr lang="ru-RU" dirty="0" err="1"/>
              <a:t>Ковтунца</a:t>
            </a:r>
            <a:r>
              <a:rPr lang="ru-RU" dirty="0"/>
              <a:t>:</a:t>
            </a:r>
          </a:p>
          <a:p>
            <a:r>
              <a:rPr lang="ru-RU" dirty="0"/>
              <a:t> «Детское счастье» https://yandex.ru/video/preview/17911874539250857822;</a:t>
            </a:r>
          </a:p>
          <a:p>
            <a:r>
              <a:rPr lang="ru-RU" dirty="0"/>
              <a:t>«Быть» https://yandex.ru/video/preview/12581559175307580910</a:t>
            </a:r>
          </a:p>
          <a:p>
            <a:r>
              <a:rPr lang="ru-RU" dirty="0"/>
              <a:t>Проект </a:t>
            </a:r>
            <a:r>
              <a:rPr lang="ru-RU" dirty="0" err="1"/>
              <a:t>киноуроки</a:t>
            </a:r>
            <a:r>
              <a:rPr lang="ru-RU" dirty="0"/>
              <a:t> в школах  </a:t>
            </a:r>
            <a:r>
              <a:rPr lang="ru-RU" dirty="0" err="1"/>
              <a:t>России.Кино</a:t>
            </a:r>
            <a:r>
              <a:rPr lang="ru-RU" dirty="0"/>
              <a:t> уроки в школах Мира: https://kinouroki.org/</a:t>
            </a:r>
          </a:p>
          <a:p>
            <a:r>
              <a:rPr lang="ru-RU" dirty="0"/>
              <a:t>Сайт общее дело https://общее-дело.рф/video/short/ </a:t>
            </a:r>
          </a:p>
          <a:p>
            <a:r>
              <a:rPr lang="ru-RU" dirty="0"/>
              <a:t>Сайт для думающих родителей НАРАСПУТЬИ.РУ https://narasputye.ru/</a:t>
            </a:r>
          </a:p>
          <a:p>
            <a:r>
              <a:rPr lang="ru-RU" dirty="0"/>
              <a:t>Научи хорошему https://whatisgood.ru/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Сайты для проведения профилактической работы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63113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512168"/>
          </a:xfrm>
        </p:spPr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C000"/>
                </a:solidFill>
              </a:rPr>
              <a:t>Спасибо за внимание!!!</a:t>
            </a:r>
            <a:endParaRPr lang="ru-RU" sz="4800" i="1" dirty="0">
              <a:solidFill>
                <a:srgbClr val="FFC000"/>
              </a:solidFill>
            </a:endParaRPr>
          </a:p>
        </p:txBody>
      </p:sp>
      <p:pic>
        <p:nvPicPr>
          <p:cNvPr id="8" name="Рисунок 7" descr="https://i2.wp.com/zhdumalisha.ru/wp-content/uploads/2017/06/mama-obnimaet-dochku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2204864"/>
            <a:ext cx="5940425" cy="3198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181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222</TotalTime>
  <Words>407</Words>
  <Application>Microsoft Office PowerPoint</Application>
  <PresentationFormat>Экран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Тревожность в младшем школьном возрасте</vt:lpstr>
      <vt:lpstr>Тревожность! Что это?</vt:lpstr>
      <vt:lpstr>Виды тревожности</vt:lpstr>
      <vt:lpstr>Проявления школьной тревожности</vt:lpstr>
      <vt:lpstr>Причины школьной тревожности</vt:lpstr>
      <vt:lpstr>Рекомендации при работе с тревожными детьми</vt:lpstr>
      <vt:lpstr>Как дать поддержку обучающемуся</vt:lpstr>
      <vt:lpstr>Сайты для проведения профилактической работы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Psi 01</dc:creator>
  <cp:lastModifiedBy>Psi 01</cp:lastModifiedBy>
  <cp:revision>18</cp:revision>
  <dcterms:created xsi:type="dcterms:W3CDTF">2022-10-28T09:20:44Z</dcterms:created>
  <dcterms:modified xsi:type="dcterms:W3CDTF">2023-06-13T06:57:01Z</dcterms:modified>
</cp:coreProperties>
</file>