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6" r:id="rId10"/>
    <p:sldId id="265" r:id="rId11"/>
    <p:sldId id="267" r:id="rId12"/>
    <p:sldId id="25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390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047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96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431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583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882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290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342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487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67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535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4074F-36AD-466F-91C5-15DCFF86F632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0BED4-3C5A-4B9A-8A85-7BB7A89C0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379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artfile.ru/3500x2329_860458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010"/>
            <a:ext cx="12192000" cy="684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41292" y="3513785"/>
            <a:ext cx="471226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Буквы О и А в корне   </a:t>
            </a:r>
          </a:p>
          <a:p>
            <a:r>
              <a:rPr lang="ru-RU" sz="5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54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кас</a:t>
            </a:r>
            <a:r>
              <a:rPr lang="ru-RU" sz="5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  кос-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6390" y="447419"/>
            <a:ext cx="20190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5400" i="1" dirty="0">
                <a:solidFill>
                  <a:schemeClr val="bg2"/>
                </a:solidFill>
                <a:latin typeface="Times New Roman" panose="02020603050405020304" pitchFamily="18" charset="0"/>
              </a:rPr>
              <a:t>1 урок</a:t>
            </a:r>
            <a:endParaRPr lang="ru-RU" sz="7200" i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6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.pinimg.com/originals/74/d7/0d/74d70df93c38859392e86573a0f7ca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5"/>
            <a:ext cx="12192000" cy="682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44772" y="969378"/>
            <a:ext cx="108168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На улице дует сильный ветер. </a:t>
            </a:r>
          </a:p>
          <a:p>
            <a:endParaRPr lang="ru-RU" sz="4400" dirty="0"/>
          </a:p>
          <a:p>
            <a:r>
              <a:rPr lang="ru-RU" sz="4400" dirty="0" smtClean="0"/>
              <a:t>Он быстро разогнал облака на небе. </a:t>
            </a:r>
          </a:p>
          <a:p>
            <a:endParaRPr lang="ru-RU" sz="4400" dirty="0"/>
          </a:p>
          <a:p>
            <a:r>
              <a:rPr lang="ru-RU" sz="4400" dirty="0" smtClean="0"/>
              <a:t>Вскоре засветило яркое солнце.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3859619" y="207699"/>
            <a:ext cx="9971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Синтаксический разбор 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87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.pinimg.com/originals/74/d7/0d/74d70df93c38859392e86573a0f7ca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5"/>
            <a:ext cx="12192000" cy="682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6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981" y="1859442"/>
            <a:ext cx="10515600" cy="435133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63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нутый угол 5"/>
          <p:cNvSpPr/>
          <p:nvPr/>
        </p:nvSpPr>
        <p:spPr>
          <a:xfrm>
            <a:off x="999460" y="1182239"/>
            <a:ext cx="3934047" cy="4815107"/>
          </a:xfrm>
          <a:prstGeom prst="foldedCorner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.pinimg.com/originals/74/d7/0d/74d70df93c38859392e86573a0f7ca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5"/>
            <a:ext cx="12192000" cy="682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1201480" y="1182239"/>
            <a:ext cx="3732028" cy="4994724"/>
          </a:xfrm>
          <a:prstGeom prst="foldedCorne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З или С?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1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бе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…шумный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2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бе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…численный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3 …давать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4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…чертить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5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…ширить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6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…бить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7 …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жимать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7793665" y="1182239"/>
            <a:ext cx="4040372" cy="4994724"/>
          </a:xfrm>
          <a:prstGeom prst="foldedCorner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600" b="1" i="1">
                <a:solidFill>
                  <a:srgbClr val="000000"/>
                </a:solidFill>
                <a:latin typeface="Times New Roman" panose="02020603050405020304" pitchFamily="18" charset="0"/>
              </a:rPr>
              <a:t>Ы или И?</a:t>
            </a:r>
            <a:endParaRPr 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</a:rPr>
              <a:t>1 ц…рк</a:t>
            </a:r>
            <a:endParaRPr 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</a:rPr>
              <a:t>2 ц…нга</a:t>
            </a:r>
            <a:endParaRPr 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</a:rPr>
              <a:t>3 куц…й</a:t>
            </a:r>
            <a:endParaRPr 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</a:rPr>
              <a:t>4 овц…</a:t>
            </a:r>
            <a:endParaRPr 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</a:rPr>
              <a:t>5 акац…я</a:t>
            </a:r>
            <a:endParaRPr 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</a:rPr>
              <a:t>6 ц…плята</a:t>
            </a:r>
            <a:endParaRPr lang="ru-RU" sz="20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3600">
                <a:solidFill>
                  <a:srgbClr val="000000"/>
                </a:solidFill>
                <a:latin typeface="Times New Roman" panose="02020603050405020304" pitchFamily="18" charset="0"/>
              </a:rPr>
              <a:t>7 ц…ркуль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19377" y="147259"/>
            <a:ext cx="6719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Орфографическая работа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242985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3442358"/>
              </p:ext>
            </p:extLst>
          </p:nvPr>
        </p:nvGraphicFramePr>
        <p:xfrm>
          <a:off x="1382233" y="4001294"/>
          <a:ext cx="9824483" cy="2554545"/>
        </p:xfrm>
        <a:graphic>
          <a:graphicData uri="http://schemas.openxmlformats.org/drawingml/2006/table">
            <a:tbl>
              <a:tblPr/>
              <a:tblGrid>
                <a:gridCol w="9824483">
                  <a:extLst>
                    <a:ext uri="{9D8B030D-6E8A-4147-A177-3AD203B41FA5}">
                      <a16:colId xmlns:a16="http://schemas.microsoft.com/office/drawing/2014/main" val="1034483794"/>
                    </a:ext>
                  </a:extLst>
                </a:gridCol>
              </a:tblGrid>
              <a:tr h="25545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9884421"/>
                  </a:ext>
                </a:extLst>
              </a:tr>
            </a:tbl>
          </a:graphicData>
        </a:graphic>
      </p:graphicFrame>
      <p:pic>
        <p:nvPicPr>
          <p:cNvPr id="3074" name="Picture 2" descr="https://i.pinimg.com/originals/74/d7/0d/74d70df93c38859392e86573a0f7ca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528" y="0"/>
            <a:ext cx="12192000" cy="682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1063256" y="265814"/>
            <a:ext cx="2371061" cy="2275367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46845" y="963008"/>
            <a:ext cx="853262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0" i="0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В корне -кос-, -</a:t>
            </a:r>
            <a:r>
              <a:rPr lang="ru-RU" sz="4000" b="0" i="0" dirty="0" err="1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кас</a:t>
            </a:r>
            <a:r>
              <a:rPr lang="ru-RU" sz="4000" b="0" i="0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- в безударном</a:t>
            </a:r>
          </a:p>
          <a:p>
            <a:r>
              <a:rPr lang="ru-RU" sz="4000" b="0" i="0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положении пишется буква а, если</a:t>
            </a:r>
          </a:p>
          <a:p>
            <a:r>
              <a:rPr lang="ru-RU" sz="4000" b="0" i="0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после корня стоит суффикс а. Если суффикса а нет то пишется о!</a:t>
            </a:r>
            <a:endParaRPr lang="ru-RU" sz="40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911256"/>
              </p:ext>
            </p:extLst>
          </p:nvPr>
        </p:nvGraphicFramePr>
        <p:xfrm>
          <a:off x="1199707" y="3721035"/>
          <a:ext cx="10154093" cy="3108960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10154093">
                  <a:extLst>
                    <a:ext uri="{9D8B030D-6E8A-4147-A177-3AD203B41FA5}">
                      <a16:colId xmlns:a16="http://schemas.microsoft.com/office/drawing/2014/main" val="2189008975"/>
                    </a:ext>
                  </a:extLst>
                </a:gridCol>
              </a:tblGrid>
              <a:tr h="2902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Примеры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1.Запрещено </a:t>
                      </a: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прикасаться(есть а) 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к оголённым проводам!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3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2.Прикоснуться(нет а) 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к этому цветку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.</a:t>
                      </a: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719716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67563" y="265814"/>
            <a:ext cx="11111909" cy="64752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Корни с чередованием нельзя проверять ударением!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5549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.pinimg.com/originals/74/d7/0d/74d70df93c38859392e86573a0f7ca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5"/>
            <a:ext cx="12192000" cy="682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H="1">
            <a:off x="6273209" y="30795"/>
            <a:ext cx="10633" cy="68272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68502" y="-188873"/>
            <a:ext cx="16693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А</a:t>
            </a:r>
            <a:endParaRPr lang="ru-RU" sz="6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86667" y="-188873"/>
            <a:ext cx="74571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dirty="0" smtClean="0">
                <a:solidFill>
                  <a:prstClr val="black"/>
                </a:solidFill>
              </a:rPr>
              <a:t>О</a:t>
            </a:r>
            <a:endParaRPr lang="ru-RU" sz="6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41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.pinimg.com/originals/74/d7/0d/74d70df93c38859392e86573a0f7ca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5"/>
            <a:ext cx="12192000" cy="682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31358" y="131209"/>
            <a:ext cx="7506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Упражнение      </a:t>
            </a:r>
            <a:r>
              <a:rPr lang="en-US" sz="4400" dirty="0" smtClean="0"/>
              <a:t>, </a:t>
            </a:r>
            <a:r>
              <a:rPr lang="ru-RU" sz="4400" dirty="0" smtClean="0"/>
              <a:t>стр.</a:t>
            </a:r>
            <a:r>
              <a:rPr lang="ru-RU" dirty="0" smtClean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48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.pinimg.com/originals/74/d7/0d/74d70df93c38859392e86573a0f7ca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5"/>
            <a:ext cx="12192000" cy="682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84520" y="159488"/>
            <a:ext cx="11107479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Задания:</a:t>
            </a:r>
          </a:p>
          <a:p>
            <a:endParaRPr lang="ru-RU" dirty="0"/>
          </a:p>
          <a:p>
            <a:pPr marL="514350" indent="-514350">
              <a:buAutoNum type="arabicParenR"/>
            </a:pPr>
            <a:r>
              <a:rPr lang="ru-RU" sz="3200" dirty="0" smtClean="0"/>
              <a:t>Восстанови текст</a:t>
            </a:r>
            <a:r>
              <a:rPr lang="en-US" sz="3200" dirty="0" smtClean="0"/>
              <a:t>, </a:t>
            </a:r>
            <a:r>
              <a:rPr lang="ru-RU" sz="3200" dirty="0" smtClean="0"/>
              <a:t>расположив предложения по порядку. Предложения записываем в правильном порядке.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Запишите предложения</a:t>
            </a:r>
            <a:r>
              <a:rPr lang="en-US" sz="3200" dirty="0" smtClean="0"/>
              <a:t>, </a:t>
            </a:r>
            <a:r>
              <a:rPr lang="ru-RU" sz="3200" dirty="0" smtClean="0"/>
              <a:t>вставьте орфограммы</a:t>
            </a:r>
            <a:r>
              <a:rPr lang="en-US" sz="3200" dirty="0" smtClean="0"/>
              <a:t>, </a:t>
            </a:r>
            <a:r>
              <a:rPr lang="ru-RU" sz="3200" dirty="0" smtClean="0"/>
              <a:t>подчеркните орфограмму</a:t>
            </a:r>
            <a:r>
              <a:rPr lang="en-US" sz="3200" dirty="0" smtClean="0"/>
              <a:t>, </a:t>
            </a:r>
            <a:r>
              <a:rPr lang="ru-RU" sz="3200" dirty="0" smtClean="0"/>
              <a:t>выделите корень в словах</a:t>
            </a:r>
            <a:r>
              <a:rPr lang="en-US" sz="3200" dirty="0" smtClean="0"/>
              <a:t>, </a:t>
            </a:r>
            <a:r>
              <a:rPr lang="ru-RU" sz="3200" dirty="0" smtClean="0"/>
              <a:t>суффикс</a:t>
            </a:r>
            <a:r>
              <a:rPr lang="en-US" sz="3200" dirty="0" smtClean="0"/>
              <a:t>;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Сделайте синтаксический разбор 3 и 5 предложений</a:t>
            </a:r>
            <a:r>
              <a:rPr lang="en-US" sz="3200" dirty="0" smtClean="0"/>
              <a:t>; 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Сделайте морфемный разбор выделенных слов. Слова выделены зеленым цветом</a:t>
            </a:r>
            <a:r>
              <a:rPr lang="en-US" sz="3200" dirty="0" smtClean="0"/>
              <a:t>; </a:t>
            </a:r>
            <a:endParaRPr lang="ru-RU" sz="3200" dirty="0" smtClean="0"/>
          </a:p>
          <a:p>
            <a:pPr marL="514350" indent="-514350">
              <a:buAutoNum type="arabicParenR"/>
            </a:pPr>
            <a:r>
              <a:rPr lang="ru-RU" sz="3200" dirty="0" smtClean="0"/>
              <a:t>Сделайте фонетическую транскрипцию слов. Слова выделены красным цветом.</a:t>
            </a:r>
            <a:endParaRPr lang="en-US" sz="3200" dirty="0" smtClean="0"/>
          </a:p>
          <a:p>
            <a:pPr marL="514350" indent="-514350">
              <a:buAutoNum type="arabicParenR"/>
            </a:pPr>
            <a:endParaRPr lang="ru-RU" sz="3200" dirty="0" smtClean="0"/>
          </a:p>
          <a:p>
            <a:pPr marL="514350" indent="-514350">
              <a:buAutoNum type="arabicParenR"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0237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.pinimg.com/originals/74/d7/0d/74d70df93c38859392e86573a0f7ca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5"/>
            <a:ext cx="12192000" cy="682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44772" y="274643"/>
            <a:ext cx="96062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1. От твоего </a:t>
            </a:r>
            <a:r>
              <a:rPr lang="ru-RU" sz="2800" b="1" i="0" dirty="0" err="1" smtClean="0">
                <a:solidFill>
                  <a:srgbClr val="FF0000"/>
                </a:solidFill>
                <a:effectLst/>
                <a:latin typeface="Montserrat"/>
              </a:rPr>
              <a:t>прик_сновения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уже </a:t>
            </a:r>
            <a:r>
              <a:rPr lang="ru-RU" sz="2800" b="1" i="0" dirty="0" smtClean="0">
                <a:solidFill>
                  <a:srgbClr val="92D050"/>
                </a:solidFill>
                <a:effectLst/>
                <a:latin typeface="Montserrat"/>
              </a:rPr>
              <a:t>смазалась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ту?(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ш,шь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).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4771" y="1144588"/>
            <a:ext cx="104659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2.Неужели ещё </a:t>
            </a:r>
            <a:r>
              <a:rPr lang="ru-RU" sz="2800" b="1" i="0" dirty="0" smtClean="0">
                <a:solidFill>
                  <a:srgbClr val="92D050"/>
                </a:solidFill>
                <a:effectLst/>
                <a:latin typeface="Montserrat"/>
              </a:rPr>
              <a:t>остались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отпеч_тки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от 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к_савшихся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Montserrat"/>
              </a:rPr>
              <a:t>листка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пальцев?!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4772" y="2490290"/>
            <a:ext cx="97323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3.Лё_ким 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к_санием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к_рандаша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к_снись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бумаги и наметь линию.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23506" y="3444397"/>
            <a:ext cx="106042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4.Затем 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Montserrat"/>
              </a:rPr>
              <a:t>обведи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свой черте?(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ж,жь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) тушью и </a:t>
            </a:r>
            <a:r>
              <a:rPr lang="ru-RU" sz="2800" b="1" i="0" dirty="0" smtClean="0">
                <a:solidFill>
                  <a:srgbClr val="92D050"/>
                </a:solidFill>
                <a:effectLst/>
                <a:latin typeface="Montserrat"/>
              </a:rPr>
              <a:t>держи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его в 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неприк_сновенности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, не 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к_сайся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листка руками сам и никому не 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Montserrat"/>
              </a:rPr>
              <a:t>позволяй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к нему 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прик_саться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.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23506" y="4811902"/>
            <a:ext cx="119066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111111"/>
                </a:solidFill>
                <a:latin typeface="Montserrat"/>
              </a:rPr>
              <a:t>5. О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на называется 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к_сательной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и </a:t>
            </a:r>
            <a:r>
              <a:rPr lang="ru-RU" sz="2800" b="0" i="0" dirty="0" err="1" smtClean="0">
                <a:solidFill>
                  <a:srgbClr val="111111"/>
                </a:solidFill>
                <a:effectLst/>
                <a:latin typeface="Montserrat"/>
              </a:rPr>
              <a:t>соприк_сается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с окружностью.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4772" y="5720134"/>
            <a:ext cx="94457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6.Ты всё же </a:t>
            </a:r>
            <a:r>
              <a:rPr lang="ru-RU" sz="2800" b="1" i="0" dirty="0" err="1" smtClean="0">
                <a:solidFill>
                  <a:srgbClr val="92D050"/>
                </a:solidFill>
                <a:effectLst/>
                <a:latin typeface="Montserrat"/>
              </a:rPr>
              <a:t>к_снулся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Montserrat"/>
              </a:rPr>
              <a:t> проведённой на чертеже линии?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15740" y="1690688"/>
            <a:ext cx="5794744" cy="7996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3</a:t>
            </a:r>
            <a:r>
              <a:rPr lang="ru-RU" sz="2000" dirty="0" smtClean="0"/>
              <a:t> </a:t>
            </a:r>
            <a:r>
              <a:rPr lang="ru-RU" sz="2000" dirty="0" err="1" smtClean="0"/>
              <a:t>пр</a:t>
            </a:r>
            <a:r>
              <a:rPr lang="ru-RU" sz="2000" dirty="0" smtClean="0"/>
              <a:t> – 1                            6 </a:t>
            </a:r>
            <a:r>
              <a:rPr lang="ru-RU" sz="2000" dirty="0" err="1" smtClean="0"/>
              <a:t>пр</a:t>
            </a:r>
            <a:r>
              <a:rPr lang="ru-RU" sz="2000" dirty="0" smtClean="0"/>
              <a:t>- 4</a:t>
            </a:r>
          </a:p>
          <a:p>
            <a:pPr algn="ctr"/>
            <a:r>
              <a:rPr lang="ru-RU" sz="2000" dirty="0" smtClean="0"/>
              <a:t>5 </a:t>
            </a:r>
            <a:r>
              <a:rPr lang="ru-RU" sz="2000" dirty="0" err="1" smtClean="0"/>
              <a:t>пр</a:t>
            </a:r>
            <a:r>
              <a:rPr lang="ru-RU" sz="2000" dirty="0" smtClean="0"/>
              <a:t>- 2              1 </a:t>
            </a:r>
            <a:r>
              <a:rPr lang="ru-RU" sz="2000" dirty="0" err="1" smtClean="0"/>
              <a:t>пр</a:t>
            </a:r>
            <a:r>
              <a:rPr lang="ru-RU" sz="2000" dirty="0" smtClean="0"/>
              <a:t> - 5</a:t>
            </a:r>
          </a:p>
          <a:p>
            <a:pPr algn="ctr"/>
            <a:r>
              <a:rPr lang="ru-RU" sz="2000" dirty="0" smtClean="0"/>
              <a:t>4 </a:t>
            </a:r>
            <a:r>
              <a:rPr lang="ru-RU" sz="2000" dirty="0" err="1" smtClean="0"/>
              <a:t>пр</a:t>
            </a:r>
            <a:r>
              <a:rPr lang="ru-RU" sz="2000" dirty="0" smtClean="0"/>
              <a:t>- 3               2 </a:t>
            </a:r>
            <a:r>
              <a:rPr lang="ru-RU" sz="2000" dirty="0" err="1" smtClean="0"/>
              <a:t>пр</a:t>
            </a:r>
            <a:r>
              <a:rPr lang="ru-RU" sz="2000" dirty="0" smtClean="0"/>
              <a:t> - 6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9985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.pinimg.com/originals/74/d7/0d/74d70df93c38859392e86573a0f7ca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95"/>
            <a:ext cx="12192000" cy="682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52623" y="287079"/>
            <a:ext cx="10696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Домашнее задание</a:t>
            </a:r>
            <a:endParaRPr lang="ru-RU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1541721" y="2025018"/>
            <a:ext cx="100902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Придумать до 15 слов с орфограммой по теме урока. Используя эти слова</a:t>
            </a:r>
            <a:r>
              <a:rPr lang="en-US" sz="3200" dirty="0" smtClean="0"/>
              <a:t>, </a:t>
            </a:r>
            <a:r>
              <a:rPr lang="ru-RU" sz="3200" dirty="0" smtClean="0"/>
              <a:t>составить кроссворд в тетради с вопросами</a:t>
            </a:r>
            <a:r>
              <a:rPr lang="en-US" sz="3200" dirty="0" smtClean="0"/>
              <a:t>, </a:t>
            </a:r>
            <a:r>
              <a:rPr lang="ru-RU" sz="3200" dirty="0" smtClean="0"/>
              <a:t>клетки должны быть пустыми!!!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5966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artfile.ru/3500x2329_860458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010"/>
            <a:ext cx="12192000" cy="684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41292" y="3513785"/>
            <a:ext cx="471226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Буквы О и А в корне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– </a:t>
            </a:r>
            <a:r>
              <a:rPr kumimoji="0" lang="ru-RU" sz="54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кас</a:t>
            </a:r>
            <a:r>
              <a:rPr kumimoji="0" lang="ru-RU" sz="5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-   кос-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6390" y="447419"/>
            <a:ext cx="20190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i="1" dirty="0">
                <a:solidFill>
                  <a:srgbClr val="E7E6E6"/>
                </a:solidFill>
                <a:latin typeface="Times New Roman" panose="02020603050405020304" pitchFamily="18" charset="0"/>
              </a:rPr>
              <a:t>2</a:t>
            </a:r>
            <a:r>
              <a:rPr kumimoji="0" lang="ru-RU" sz="5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урок</a:t>
            </a:r>
            <a:endParaRPr kumimoji="0" lang="ru-RU" sz="7200" b="0" i="1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820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327</Words>
  <Application>Microsoft Office PowerPoint</Application>
  <PresentationFormat>Широкоэкранный</PresentationFormat>
  <Paragraphs>58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Montserrat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тимур замышляев</dc:creator>
  <cp:lastModifiedBy>тимур замышляев</cp:lastModifiedBy>
  <cp:revision>16</cp:revision>
  <dcterms:created xsi:type="dcterms:W3CDTF">2022-10-30T15:18:15Z</dcterms:created>
  <dcterms:modified xsi:type="dcterms:W3CDTF">2022-10-30T16:42:16Z</dcterms:modified>
</cp:coreProperties>
</file>