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sldIdLst>
    <p:sldId id="256" r:id="rId2"/>
    <p:sldId id="277" r:id="rId3"/>
    <p:sldId id="267" r:id="rId4"/>
    <p:sldId id="266" r:id="rId5"/>
    <p:sldId id="268" r:id="rId6"/>
    <p:sldId id="269" r:id="rId7"/>
    <p:sldId id="270" r:id="rId8"/>
    <p:sldId id="278" r:id="rId9"/>
    <p:sldId id="279" r:id="rId10"/>
    <p:sldId id="271" r:id="rId11"/>
    <p:sldId id="259" r:id="rId12"/>
    <p:sldId id="272" r:id="rId13"/>
    <p:sldId id="273" r:id="rId14"/>
    <p:sldId id="261" r:id="rId15"/>
    <p:sldId id="260" r:id="rId16"/>
    <p:sldId id="274" r:id="rId17"/>
    <p:sldId id="275" r:id="rId18"/>
    <p:sldId id="280" r:id="rId19"/>
    <p:sldId id="262" r:id="rId20"/>
    <p:sldId id="276" r:id="rId21"/>
    <p:sldId id="265" r:id="rId22"/>
  </p:sldIdLst>
  <p:sldSz cx="15841663" cy="7921625"/>
  <p:notesSz cx="6888163" cy="10020300"/>
  <p:defaultTextStyle>
    <a:defPPr>
      <a:defRPr lang="ru-RU"/>
    </a:defPPr>
    <a:lvl1pPr marL="0" algn="l" defTabSz="1357884" rtl="0" eaLnBrk="1" latinLnBrk="0" hangingPunct="1">
      <a:defRPr sz="2700" kern="1200">
        <a:solidFill>
          <a:schemeClr val="tx1"/>
        </a:solidFill>
        <a:latin typeface="+mn-lt"/>
        <a:ea typeface="+mn-ea"/>
        <a:cs typeface="+mn-cs"/>
      </a:defRPr>
    </a:lvl1pPr>
    <a:lvl2pPr marL="678942" algn="l" defTabSz="1357884" rtl="0" eaLnBrk="1" latinLnBrk="0" hangingPunct="1">
      <a:defRPr sz="2700" kern="1200">
        <a:solidFill>
          <a:schemeClr val="tx1"/>
        </a:solidFill>
        <a:latin typeface="+mn-lt"/>
        <a:ea typeface="+mn-ea"/>
        <a:cs typeface="+mn-cs"/>
      </a:defRPr>
    </a:lvl2pPr>
    <a:lvl3pPr marL="1357884" algn="l" defTabSz="1357884" rtl="0" eaLnBrk="1" latinLnBrk="0" hangingPunct="1">
      <a:defRPr sz="2700" kern="1200">
        <a:solidFill>
          <a:schemeClr val="tx1"/>
        </a:solidFill>
        <a:latin typeface="+mn-lt"/>
        <a:ea typeface="+mn-ea"/>
        <a:cs typeface="+mn-cs"/>
      </a:defRPr>
    </a:lvl3pPr>
    <a:lvl4pPr marL="2036826" algn="l" defTabSz="1357884" rtl="0" eaLnBrk="1" latinLnBrk="0" hangingPunct="1">
      <a:defRPr sz="2700" kern="1200">
        <a:solidFill>
          <a:schemeClr val="tx1"/>
        </a:solidFill>
        <a:latin typeface="+mn-lt"/>
        <a:ea typeface="+mn-ea"/>
        <a:cs typeface="+mn-cs"/>
      </a:defRPr>
    </a:lvl4pPr>
    <a:lvl5pPr marL="2715768" algn="l" defTabSz="1357884" rtl="0" eaLnBrk="1" latinLnBrk="0" hangingPunct="1">
      <a:defRPr sz="2700" kern="1200">
        <a:solidFill>
          <a:schemeClr val="tx1"/>
        </a:solidFill>
        <a:latin typeface="+mn-lt"/>
        <a:ea typeface="+mn-ea"/>
        <a:cs typeface="+mn-cs"/>
      </a:defRPr>
    </a:lvl5pPr>
    <a:lvl6pPr marL="3394710" algn="l" defTabSz="1357884" rtl="0" eaLnBrk="1" latinLnBrk="0" hangingPunct="1">
      <a:defRPr sz="2700" kern="1200">
        <a:solidFill>
          <a:schemeClr val="tx1"/>
        </a:solidFill>
        <a:latin typeface="+mn-lt"/>
        <a:ea typeface="+mn-ea"/>
        <a:cs typeface="+mn-cs"/>
      </a:defRPr>
    </a:lvl6pPr>
    <a:lvl7pPr marL="4073652" algn="l" defTabSz="1357884" rtl="0" eaLnBrk="1" latinLnBrk="0" hangingPunct="1">
      <a:defRPr sz="2700" kern="1200">
        <a:solidFill>
          <a:schemeClr val="tx1"/>
        </a:solidFill>
        <a:latin typeface="+mn-lt"/>
        <a:ea typeface="+mn-ea"/>
        <a:cs typeface="+mn-cs"/>
      </a:defRPr>
    </a:lvl7pPr>
    <a:lvl8pPr marL="4752594" algn="l" defTabSz="1357884" rtl="0" eaLnBrk="1" latinLnBrk="0" hangingPunct="1">
      <a:defRPr sz="2700" kern="1200">
        <a:solidFill>
          <a:schemeClr val="tx1"/>
        </a:solidFill>
        <a:latin typeface="+mn-lt"/>
        <a:ea typeface="+mn-ea"/>
        <a:cs typeface="+mn-cs"/>
      </a:defRPr>
    </a:lvl8pPr>
    <a:lvl9pPr marL="5431536" algn="l" defTabSz="1357884" rtl="0" eaLnBrk="1" latinLnBrk="0" hangingPunct="1">
      <a:defRPr sz="27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495">
          <p15:clr>
            <a:srgbClr val="A4A3A4"/>
          </p15:clr>
        </p15:guide>
        <p15:guide id="4" pos="499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0" d="100"/>
          <a:sy n="60" d="100"/>
        </p:scale>
        <p:origin x="432" y="78"/>
      </p:cViewPr>
      <p:guideLst>
        <p:guide orient="horz" pos="2160"/>
        <p:guide pos="2880"/>
        <p:guide orient="horz" pos="2495"/>
        <p:guide pos="499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3365169" y="2904597"/>
            <a:ext cx="11435053" cy="2613722"/>
          </a:xfrm>
        </p:spPr>
        <p:txBody>
          <a:bodyPr anchor="b">
            <a:normAutofit/>
          </a:bodyPr>
          <a:lstStyle>
            <a:lvl1pPr>
              <a:defRPr sz="8000"/>
            </a:lvl1pPr>
          </a:lstStyle>
          <a:p>
            <a:r>
              <a:rPr lang="ru-RU" smtClean="0"/>
              <a:t>Образец заголовка</a:t>
            </a:r>
            <a:endParaRPr lang="en-US" dirty="0"/>
          </a:p>
        </p:txBody>
      </p:sp>
      <p:sp>
        <p:nvSpPr>
          <p:cNvPr id="3" name="Subtitle 2"/>
          <p:cNvSpPr>
            <a:spLocks noGrp="1"/>
          </p:cNvSpPr>
          <p:nvPr>
            <p:ph type="subTitle" idx="1"/>
          </p:nvPr>
        </p:nvSpPr>
        <p:spPr>
          <a:xfrm>
            <a:off x="3365169" y="5518317"/>
            <a:ext cx="11435053" cy="1300961"/>
          </a:xfrm>
        </p:spPr>
        <p:txBody>
          <a:bodyPr anchor="t"/>
          <a:lstStyle>
            <a:lvl1pPr marL="0" indent="0" algn="l">
              <a:buNone/>
              <a:defRPr>
                <a:solidFill>
                  <a:schemeClr val="tx1">
                    <a:lumMod val="65000"/>
                    <a:lumOff val="35000"/>
                  </a:schemeClr>
                </a:solidFill>
              </a:defRPr>
            </a:lvl1pPr>
            <a:lvl2pPr marL="678942" indent="0" algn="ctr">
              <a:buNone/>
              <a:defRPr>
                <a:solidFill>
                  <a:schemeClr val="tx1">
                    <a:tint val="75000"/>
                  </a:schemeClr>
                </a:solidFill>
              </a:defRPr>
            </a:lvl2pPr>
            <a:lvl3pPr marL="1357884" indent="0" algn="ctr">
              <a:buNone/>
              <a:defRPr>
                <a:solidFill>
                  <a:schemeClr val="tx1">
                    <a:tint val="75000"/>
                  </a:schemeClr>
                </a:solidFill>
              </a:defRPr>
            </a:lvl3pPr>
            <a:lvl4pPr marL="2036826" indent="0" algn="ctr">
              <a:buNone/>
              <a:defRPr>
                <a:solidFill>
                  <a:schemeClr val="tx1">
                    <a:tint val="75000"/>
                  </a:schemeClr>
                </a:solidFill>
              </a:defRPr>
            </a:lvl4pPr>
            <a:lvl5pPr marL="2715768" indent="0" algn="ctr">
              <a:buNone/>
              <a:defRPr>
                <a:solidFill>
                  <a:schemeClr val="tx1">
                    <a:tint val="75000"/>
                  </a:schemeClr>
                </a:solidFill>
              </a:defRPr>
            </a:lvl5pPr>
            <a:lvl6pPr marL="3394710" indent="0" algn="ctr">
              <a:buNone/>
              <a:defRPr>
                <a:solidFill>
                  <a:schemeClr val="tx1">
                    <a:tint val="75000"/>
                  </a:schemeClr>
                </a:solidFill>
              </a:defRPr>
            </a:lvl6pPr>
            <a:lvl7pPr marL="4073652" indent="0" algn="ctr">
              <a:buNone/>
              <a:defRPr>
                <a:solidFill>
                  <a:schemeClr val="tx1">
                    <a:tint val="75000"/>
                  </a:schemeClr>
                </a:solidFill>
              </a:defRPr>
            </a:lvl7pPr>
            <a:lvl8pPr marL="4752594" indent="0" algn="ctr">
              <a:buNone/>
              <a:defRPr>
                <a:solidFill>
                  <a:schemeClr val="tx1">
                    <a:tint val="75000"/>
                  </a:schemeClr>
                </a:solidFill>
              </a:defRPr>
            </a:lvl8pPr>
            <a:lvl9pPr marL="5431536"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07.01.2021</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8"/>
          <p:cNvSpPr/>
          <p:nvPr/>
        </p:nvSpPr>
        <p:spPr bwMode="auto">
          <a:xfrm>
            <a:off x="-54951" y="4991338"/>
            <a:ext cx="2417609" cy="903029"/>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733412" y="5232040"/>
            <a:ext cx="1013454" cy="421753"/>
          </a:xfrm>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3427559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3365168" y="704144"/>
            <a:ext cx="11420385" cy="3600470"/>
          </a:xfrm>
        </p:spPr>
        <p:txBody>
          <a:bodyPr anchor="ctr">
            <a:normAutofit/>
          </a:bodyPr>
          <a:lstStyle>
            <a:lvl1pPr algn="l">
              <a:defRPr sz="71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3365168" y="5029326"/>
            <a:ext cx="11420385" cy="1797167"/>
          </a:xfrm>
        </p:spPr>
        <p:txBody>
          <a:bodyPr anchor="ctr">
            <a:normAutofit/>
          </a:bodyPr>
          <a:lstStyle>
            <a:lvl1pPr marL="0" indent="0" algn="l">
              <a:buNone/>
              <a:defRPr sz="2700">
                <a:solidFill>
                  <a:schemeClr val="tx1">
                    <a:lumMod val="65000"/>
                    <a:lumOff val="35000"/>
                  </a:schemeClr>
                </a:solidFill>
              </a:defRPr>
            </a:lvl1pPr>
            <a:lvl2pPr marL="678942" indent="0">
              <a:buNone/>
              <a:defRPr sz="2700">
                <a:solidFill>
                  <a:schemeClr val="tx1">
                    <a:tint val="75000"/>
                  </a:schemeClr>
                </a:solidFill>
              </a:defRPr>
            </a:lvl2pPr>
            <a:lvl3pPr marL="1357884" indent="0">
              <a:buNone/>
              <a:defRPr sz="2400">
                <a:solidFill>
                  <a:schemeClr val="tx1">
                    <a:tint val="75000"/>
                  </a:schemeClr>
                </a:solidFill>
              </a:defRPr>
            </a:lvl3pPr>
            <a:lvl4pPr marL="2036826" indent="0">
              <a:buNone/>
              <a:defRPr sz="2100">
                <a:solidFill>
                  <a:schemeClr val="tx1">
                    <a:tint val="75000"/>
                  </a:schemeClr>
                </a:solidFill>
              </a:defRPr>
            </a:lvl4pPr>
            <a:lvl5pPr marL="2715768" indent="0">
              <a:buNone/>
              <a:defRPr sz="2100">
                <a:solidFill>
                  <a:schemeClr val="tx1">
                    <a:tint val="75000"/>
                  </a:schemeClr>
                </a:solidFill>
              </a:defRPr>
            </a:lvl5pPr>
            <a:lvl6pPr marL="3394710" indent="0">
              <a:buNone/>
              <a:defRPr sz="2100">
                <a:solidFill>
                  <a:schemeClr val="tx1">
                    <a:tint val="75000"/>
                  </a:schemeClr>
                </a:solidFill>
              </a:defRPr>
            </a:lvl6pPr>
            <a:lvl7pPr marL="4073652" indent="0">
              <a:buNone/>
              <a:defRPr sz="2100">
                <a:solidFill>
                  <a:schemeClr val="tx1">
                    <a:tint val="75000"/>
                  </a:schemeClr>
                </a:solidFill>
              </a:defRPr>
            </a:lvl7pPr>
            <a:lvl8pPr marL="4752594" indent="0">
              <a:buNone/>
              <a:defRPr sz="2100">
                <a:solidFill>
                  <a:schemeClr val="tx1">
                    <a:tint val="75000"/>
                  </a:schemeClr>
                </a:solidFill>
              </a:defRPr>
            </a:lvl8pPr>
            <a:lvl9pPr marL="5431536" indent="0">
              <a:buNone/>
              <a:defRPr sz="21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07.01.2021</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100" y="3657632"/>
            <a:ext cx="2353305" cy="586793"/>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885685" y="3747283"/>
            <a:ext cx="1013454" cy="421753"/>
          </a:xfrm>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4685785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3790848" y="704145"/>
            <a:ext cx="10584648" cy="3344686"/>
          </a:xfrm>
        </p:spPr>
        <p:txBody>
          <a:bodyPr anchor="ctr">
            <a:normAutofit/>
          </a:bodyPr>
          <a:lstStyle>
            <a:lvl1pPr algn="l">
              <a:defRPr sz="71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4185588" y="4048831"/>
            <a:ext cx="9795165" cy="440090"/>
          </a:xfrm>
        </p:spPr>
        <p:txBody>
          <a:bodyPr anchor="ctr">
            <a:noAutofit/>
          </a:bodyPr>
          <a:lstStyle>
            <a:lvl1pPr marL="0" indent="0">
              <a:buFontTx/>
              <a:buNone/>
              <a:defRPr sz="2400">
                <a:solidFill>
                  <a:schemeClr val="tx1">
                    <a:lumMod val="50000"/>
                    <a:lumOff val="50000"/>
                  </a:schemeClr>
                </a:solidFill>
              </a:defRPr>
            </a:lvl1pPr>
            <a:lvl2pPr marL="678942" indent="0">
              <a:buFontTx/>
              <a:buNone/>
              <a:defRPr/>
            </a:lvl2pPr>
            <a:lvl3pPr marL="1357884" indent="0">
              <a:buFontTx/>
              <a:buNone/>
              <a:defRPr/>
            </a:lvl3pPr>
            <a:lvl4pPr marL="2036826" indent="0">
              <a:buFontTx/>
              <a:buNone/>
              <a:defRPr/>
            </a:lvl4pPr>
            <a:lvl5pPr marL="2715768"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3365168" y="5029326"/>
            <a:ext cx="11420385" cy="1797167"/>
          </a:xfrm>
        </p:spPr>
        <p:txBody>
          <a:bodyPr anchor="ctr">
            <a:normAutofit/>
          </a:bodyPr>
          <a:lstStyle>
            <a:lvl1pPr marL="0" indent="0" algn="l">
              <a:buNone/>
              <a:defRPr sz="2700">
                <a:solidFill>
                  <a:schemeClr val="tx1">
                    <a:lumMod val="65000"/>
                    <a:lumOff val="35000"/>
                  </a:schemeClr>
                </a:solidFill>
              </a:defRPr>
            </a:lvl1pPr>
            <a:lvl2pPr marL="678942" indent="0">
              <a:buNone/>
              <a:defRPr sz="2700">
                <a:solidFill>
                  <a:schemeClr val="tx1">
                    <a:tint val="75000"/>
                  </a:schemeClr>
                </a:solidFill>
              </a:defRPr>
            </a:lvl2pPr>
            <a:lvl3pPr marL="1357884" indent="0">
              <a:buNone/>
              <a:defRPr sz="2400">
                <a:solidFill>
                  <a:schemeClr val="tx1">
                    <a:tint val="75000"/>
                  </a:schemeClr>
                </a:solidFill>
              </a:defRPr>
            </a:lvl3pPr>
            <a:lvl4pPr marL="2036826" indent="0">
              <a:buNone/>
              <a:defRPr sz="2100">
                <a:solidFill>
                  <a:schemeClr val="tx1">
                    <a:tint val="75000"/>
                  </a:schemeClr>
                </a:solidFill>
              </a:defRPr>
            </a:lvl4pPr>
            <a:lvl5pPr marL="2715768" indent="0">
              <a:buNone/>
              <a:defRPr sz="2100">
                <a:solidFill>
                  <a:schemeClr val="tx1">
                    <a:tint val="75000"/>
                  </a:schemeClr>
                </a:solidFill>
              </a:defRPr>
            </a:lvl5pPr>
            <a:lvl6pPr marL="3394710" indent="0">
              <a:buNone/>
              <a:defRPr sz="2100">
                <a:solidFill>
                  <a:schemeClr val="tx1">
                    <a:tint val="75000"/>
                  </a:schemeClr>
                </a:solidFill>
              </a:defRPr>
            </a:lvl6pPr>
            <a:lvl7pPr marL="4073652" indent="0">
              <a:buNone/>
              <a:defRPr sz="2100">
                <a:solidFill>
                  <a:schemeClr val="tx1">
                    <a:tint val="75000"/>
                  </a:schemeClr>
                </a:solidFill>
              </a:defRPr>
            </a:lvl7pPr>
            <a:lvl8pPr marL="4752594" indent="0">
              <a:buNone/>
              <a:defRPr sz="2100">
                <a:solidFill>
                  <a:schemeClr val="tx1">
                    <a:tint val="75000"/>
                  </a:schemeClr>
                </a:solidFill>
              </a:defRPr>
            </a:lvl8pPr>
            <a:lvl9pPr marL="5431536" indent="0">
              <a:buNone/>
              <a:defRPr sz="21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07.01.2021</a:t>
            </a:fld>
            <a:endParaRPr lang="ru-RU"/>
          </a:p>
        </p:txBody>
      </p:sp>
      <p:sp>
        <p:nvSpPr>
          <p:cNvPr id="5" name="Footer Placeholder 4"/>
          <p:cNvSpPr>
            <a:spLocks noGrp="1"/>
          </p:cNvSpPr>
          <p:nvPr>
            <p:ph type="ftr" sz="quarter" idx="11"/>
          </p:nvPr>
        </p:nvSpPr>
        <p:spPr/>
        <p:txBody>
          <a:bodyPr/>
          <a:lstStyle/>
          <a:p>
            <a:endParaRPr lang="ru-RU"/>
          </a:p>
        </p:txBody>
      </p:sp>
      <p:sp>
        <p:nvSpPr>
          <p:cNvPr id="19" name="Freeform 11"/>
          <p:cNvSpPr/>
          <p:nvPr/>
        </p:nvSpPr>
        <p:spPr bwMode="auto">
          <a:xfrm flipV="1">
            <a:off x="100" y="3657632"/>
            <a:ext cx="2353305" cy="586793"/>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885685" y="3747283"/>
            <a:ext cx="1013454" cy="421753"/>
          </a:xfrm>
        </p:spPr>
        <p:txBody>
          <a:bodyPr/>
          <a:lstStyle/>
          <a:p>
            <a:fld id="{B19B0651-EE4F-4900-A07F-96A6BFA9D0F0}" type="slidenum">
              <a:rPr lang="ru-RU" smtClean="0"/>
              <a:pPr/>
              <a:t>‹#›</a:t>
            </a:fld>
            <a:endParaRPr lang="ru-RU"/>
          </a:p>
        </p:txBody>
      </p:sp>
      <p:sp>
        <p:nvSpPr>
          <p:cNvPr id="14" name="TextBox 13"/>
          <p:cNvSpPr txBox="1"/>
          <p:nvPr/>
        </p:nvSpPr>
        <p:spPr>
          <a:xfrm>
            <a:off x="3132846" y="748506"/>
            <a:ext cx="792289" cy="675470"/>
          </a:xfrm>
          <a:prstGeom prst="rect">
            <a:avLst/>
          </a:prstGeom>
        </p:spPr>
        <p:txBody>
          <a:bodyPr vert="horz" lIns="135788" tIns="67894" rIns="135788" bIns="67894" rtlCol="0" anchor="ctr">
            <a:noAutofit/>
          </a:bodyPr>
          <a:lstStyle/>
          <a:p>
            <a:pPr lvl="0"/>
            <a:r>
              <a:rPr lang="en-US" sz="11900" baseline="0" dirty="0">
                <a:ln w="3175" cmpd="sng">
                  <a:noFill/>
                </a:ln>
                <a:solidFill>
                  <a:schemeClr val="accent1"/>
                </a:solidFill>
                <a:effectLst/>
                <a:latin typeface="Arial"/>
              </a:rPr>
              <a:t>“</a:t>
            </a:r>
          </a:p>
        </p:txBody>
      </p:sp>
      <p:sp>
        <p:nvSpPr>
          <p:cNvPr id="15" name="TextBox 14"/>
          <p:cNvSpPr txBox="1"/>
          <p:nvPr/>
        </p:nvSpPr>
        <p:spPr>
          <a:xfrm>
            <a:off x="14153434" y="3355898"/>
            <a:ext cx="792289" cy="675470"/>
          </a:xfrm>
          <a:prstGeom prst="rect">
            <a:avLst/>
          </a:prstGeom>
        </p:spPr>
        <p:txBody>
          <a:bodyPr vert="horz" lIns="135788" tIns="67894" rIns="135788" bIns="67894" rtlCol="0" anchor="ctr">
            <a:noAutofit/>
          </a:bodyPr>
          <a:lstStyle/>
          <a:p>
            <a:pPr lvl="0"/>
            <a:r>
              <a:rPr lang="en-US" sz="119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7001071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3365168" y="2816580"/>
            <a:ext cx="11420385" cy="3147448"/>
          </a:xfrm>
        </p:spPr>
        <p:txBody>
          <a:bodyPr anchor="b">
            <a:normAutofit/>
          </a:bodyPr>
          <a:lstStyle>
            <a:lvl1pPr algn="l">
              <a:defRPr sz="71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3365168" y="5985228"/>
            <a:ext cx="11420385" cy="842781"/>
          </a:xfrm>
        </p:spPr>
        <p:txBody>
          <a:bodyPr vert="horz" lIns="135788" tIns="67894" rIns="135788" bIns="67894"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07.01.2021</a:t>
            </a:fld>
            <a:endParaRPr lang="ru-RU"/>
          </a:p>
        </p:txBody>
      </p:sp>
      <p:sp>
        <p:nvSpPr>
          <p:cNvPr id="6" name="Footer Placeholder 5"/>
          <p:cNvSpPr>
            <a:spLocks noGrp="1"/>
          </p:cNvSpPr>
          <p:nvPr>
            <p:ph type="ftr" sz="quarter" idx="11"/>
          </p:nvPr>
        </p:nvSpPr>
        <p:spPr/>
        <p:txBody>
          <a:bodyPr/>
          <a:lstStyle/>
          <a:p>
            <a:endParaRPr lang="ru-RU"/>
          </a:p>
        </p:txBody>
      </p:sp>
      <p:sp>
        <p:nvSpPr>
          <p:cNvPr id="11" name="Freeform 11"/>
          <p:cNvSpPr/>
          <p:nvPr/>
        </p:nvSpPr>
        <p:spPr bwMode="auto">
          <a:xfrm flipV="1">
            <a:off x="100" y="5672267"/>
            <a:ext cx="2353305" cy="586793"/>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885685" y="5755929"/>
            <a:ext cx="1013454" cy="421753"/>
          </a:xfrm>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39423330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3" name="Title 1"/>
          <p:cNvSpPr>
            <a:spLocks noGrp="1"/>
          </p:cNvSpPr>
          <p:nvPr>
            <p:ph type="title"/>
          </p:nvPr>
        </p:nvSpPr>
        <p:spPr>
          <a:xfrm>
            <a:off x="3790848" y="704145"/>
            <a:ext cx="10584648" cy="3344686"/>
          </a:xfrm>
        </p:spPr>
        <p:txBody>
          <a:bodyPr anchor="ctr">
            <a:normAutofit/>
          </a:bodyPr>
          <a:lstStyle>
            <a:lvl1pPr algn="l">
              <a:defRPr sz="71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3365167" y="5017029"/>
            <a:ext cx="11587234" cy="968199"/>
          </a:xfrm>
        </p:spPr>
        <p:txBody>
          <a:bodyPr anchor="b">
            <a:noAutofit/>
          </a:bodyPr>
          <a:lstStyle>
            <a:lvl1pPr marL="0" indent="0">
              <a:buFontTx/>
              <a:buNone/>
              <a:defRPr sz="3600">
                <a:solidFill>
                  <a:schemeClr val="accent1"/>
                </a:solidFill>
              </a:defRPr>
            </a:lvl1pPr>
            <a:lvl2pPr marL="678942" indent="0">
              <a:buFontTx/>
              <a:buNone/>
              <a:defRPr/>
            </a:lvl2pPr>
            <a:lvl3pPr marL="1357884" indent="0">
              <a:buFontTx/>
              <a:buNone/>
              <a:defRPr/>
            </a:lvl3pPr>
            <a:lvl4pPr marL="2036826" indent="0">
              <a:buFontTx/>
              <a:buNone/>
              <a:defRPr/>
            </a:lvl4pPr>
            <a:lvl5pPr marL="2715768"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3365167" y="5985228"/>
            <a:ext cx="11587234" cy="842781"/>
          </a:xfrm>
        </p:spPr>
        <p:txBody>
          <a:bodyPr vert="horz" lIns="135788" tIns="67894" rIns="135788" bIns="67894"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07.01.2021</a:t>
            </a:fld>
            <a:endParaRPr lang="ru-RU"/>
          </a:p>
        </p:txBody>
      </p:sp>
      <p:sp>
        <p:nvSpPr>
          <p:cNvPr id="6" name="Footer Placeholder 5"/>
          <p:cNvSpPr>
            <a:spLocks noGrp="1"/>
          </p:cNvSpPr>
          <p:nvPr>
            <p:ph type="ftr" sz="quarter" idx="11"/>
          </p:nvPr>
        </p:nvSpPr>
        <p:spPr/>
        <p:txBody>
          <a:bodyPr/>
          <a:lstStyle/>
          <a:p>
            <a:endParaRPr lang="ru-RU"/>
          </a:p>
        </p:txBody>
      </p:sp>
      <p:sp>
        <p:nvSpPr>
          <p:cNvPr id="20" name="Freeform 11"/>
          <p:cNvSpPr/>
          <p:nvPr/>
        </p:nvSpPr>
        <p:spPr bwMode="auto">
          <a:xfrm flipV="1">
            <a:off x="100" y="5672267"/>
            <a:ext cx="2353305" cy="586793"/>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885685" y="5755929"/>
            <a:ext cx="1013454" cy="421753"/>
          </a:xfrm>
        </p:spPr>
        <p:txBody>
          <a:bodyPr/>
          <a:lstStyle/>
          <a:p>
            <a:fld id="{B19B0651-EE4F-4900-A07F-96A6BFA9D0F0}" type="slidenum">
              <a:rPr lang="ru-RU" smtClean="0"/>
              <a:pPr/>
              <a:t>‹#›</a:t>
            </a:fld>
            <a:endParaRPr lang="ru-RU"/>
          </a:p>
        </p:txBody>
      </p:sp>
      <p:sp>
        <p:nvSpPr>
          <p:cNvPr id="11" name="TextBox 10"/>
          <p:cNvSpPr txBox="1"/>
          <p:nvPr/>
        </p:nvSpPr>
        <p:spPr>
          <a:xfrm>
            <a:off x="3132846" y="748506"/>
            <a:ext cx="792289" cy="675470"/>
          </a:xfrm>
          <a:prstGeom prst="rect">
            <a:avLst/>
          </a:prstGeom>
        </p:spPr>
        <p:txBody>
          <a:bodyPr vert="horz" lIns="135788" tIns="67894" rIns="135788" bIns="67894" rtlCol="0" anchor="ctr">
            <a:noAutofit/>
          </a:bodyPr>
          <a:lstStyle/>
          <a:p>
            <a:pPr lvl="0"/>
            <a:r>
              <a:rPr lang="en-US" sz="11900" baseline="0" dirty="0">
                <a:ln w="3175" cmpd="sng">
                  <a:noFill/>
                </a:ln>
                <a:solidFill>
                  <a:schemeClr val="accent1"/>
                </a:solidFill>
                <a:effectLst/>
                <a:latin typeface="Arial"/>
              </a:rPr>
              <a:t>“</a:t>
            </a:r>
          </a:p>
        </p:txBody>
      </p:sp>
      <p:sp>
        <p:nvSpPr>
          <p:cNvPr id="12" name="TextBox 11"/>
          <p:cNvSpPr txBox="1"/>
          <p:nvPr/>
        </p:nvSpPr>
        <p:spPr>
          <a:xfrm>
            <a:off x="14153434" y="3355898"/>
            <a:ext cx="792289" cy="675470"/>
          </a:xfrm>
          <a:prstGeom prst="rect">
            <a:avLst/>
          </a:prstGeom>
        </p:spPr>
        <p:txBody>
          <a:bodyPr vert="horz" lIns="135788" tIns="67894" rIns="135788" bIns="67894" rtlCol="0" anchor="ctr">
            <a:noAutofit/>
          </a:bodyPr>
          <a:lstStyle/>
          <a:p>
            <a:pPr lvl="0"/>
            <a:r>
              <a:rPr lang="en-US" sz="119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6450428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3365168" y="724713"/>
            <a:ext cx="11420384" cy="3326690"/>
          </a:xfrm>
        </p:spPr>
        <p:txBody>
          <a:bodyPr anchor="ctr">
            <a:normAutofit/>
          </a:bodyPr>
          <a:lstStyle>
            <a:lvl1pPr algn="l">
              <a:defRPr sz="71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3365168" y="5017029"/>
            <a:ext cx="11420385" cy="968199"/>
          </a:xfrm>
        </p:spPr>
        <p:txBody>
          <a:bodyPr anchor="b">
            <a:noAutofit/>
          </a:bodyPr>
          <a:lstStyle>
            <a:lvl1pPr marL="0" indent="0">
              <a:buFontTx/>
              <a:buNone/>
              <a:defRPr sz="3600">
                <a:solidFill>
                  <a:schemeClr val="accent1"/>
                </a:solidFill>
              </a:defRPr>
            </a:lvl1pPr>
            <a:lvl2pPr marL="678942" indent="0">
              <a:buFontTx/>
              <a:buNone/>
              <a:defRPr/>
            </a:lvl2pPr>
            <a:lvl3pPr marL="1357884" indent="0">
              <a:buFontTx/>
              <a:buNone/>
              <a:defRPr/>
            </a:lvl3pPr>
            <a:lvl4pPr marL="2036826" indent="0">
              <a:buFontTx/>
              <a:buNone/>
              <a:defRPr/>
            </a:lvl4pPr>
            <a:lvl5pPr marL="2715768"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3365168" y="5985228"/>
            <a:ext cx="11420385" cy="842781"/>
          </a:xfrm>
        </p:spPr>
        <p:txBody>
          <a:bodyPr vert="horz" lIns="135788" tIns="67894" rIns="135788" bIns="67894"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07.01.2021</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100" y="5672267"/>
            <a:ext cx="2353305" cy="586793"/>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885685" y="5755929"/>
            <a:ext cx="1013454" cy="421753"/>
          </a:xfrm>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38651574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07.01.2021</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100" y="821495"/>
            <a:ext cx="2353305" cy="586793"/>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33361663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916824" y="724713"/>
            <a:ext cx="2869191" cy="6103298"/>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3365169" y="724713"/>
            <a:ext cx="8170909" cy="610329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07.01.2021</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100" y="821495"/>
            <a:ext cx="2353305" cy="586793"/>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17356080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3369994" y="720905"/>
            <a:ext cx="11415559" cy="1479547"/>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3365168" y="2464506"/>
            <a:ext cx="11420385" cy="436350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07.01.2021</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100" y="821495"/>
            <a:ext cx="2353305" cy="586793"/>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3127275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3365168" y="2396311"/>
            <a:ext cx="11420385" cy="1696600"/>
          </a:xfrm>
        </p:spPr>
        <p:txBody>
          <a:bodyPr anchor="b"/>
          <a:lstStyle>
            <a:lvl1pPr algn="l">
              <a:defRPr sz="59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3365168" y="4136848"/>
            <a:ext cx="11420385" cy="993842"/>
          </a:xfrm>
        </p:spPr>
        <p:txBody>
          <a:bodyPr anchor="t"/>
          <a:lstStyle>
            <a:lvl1pPr marL="0" indent="0" algn="l">
              <a:buNone/>
              <a:defRPr sz="3000">
                <a:solidFill>
                  <a:schemeClr val="tx1">
                    <a:lumMod val="65000"/>
                    <a:lumOff val="35000"/>
                  </a:schemeClr>
                </a:solidFill>
              </a:defRPr>
            </a:lvl1pPr>
            <a:lvl2pPr marL="678942" indent="0">
              <a:buNone/>
              <a:defRPr sz="2700">
                <a:solidFill>
                  <a:schemeClr val="tx1">
                    <a:tint val="75000"/>
                  </a:schemeClr>
                </a:solidFill>
              </a:defRPr>
            </a:lvl2pPr>
            <a:lvl3pPr marL="1357884" indent="0">
              <a:buNone/>
              <a:defRPr sz="2400">
                <a:solidFill>
                  <a:schemeClr val="tx1">
                    <a:tint val="75000"/>
                  </a:schemeClr>
                </a:solidFill>
              </a:defRPr>
            </a:lvl3pPr>
            <a:lvl4pPr marL="2036826" indent="0">
              <a:buNone/>
              <a:defRPr sz="2100">
                <a:solidFill>
                  <a:schemeClr val="tx1">
                    <a:tint val="75000"/>
                  </a:schemeClr>
                </a:solidFill>
              </a:defRPr>
            </a:lvl4pPr>
            <a:lvl5pPr marL="2715768" indent="0">
              <a:buNone/>
              <a:defRPr sz="2100">
                <a:solidFill>
                  <a:schemeClr val="tx1">
                    <a:tint val="75000"/>
                  </a:schemeClr>
                </a:solidFill>
              </a:defRPr>
            </a:lvl5pPr>
            <a:lvl6pPr marL="3394710" indent="0">
              <a:buNone/>
              <a:defRPr sz="2100">
                <a:solidFill>
                  <a:schemeClr val="tx1">
                    <a:tint val="75000"/>
                  </a:schemeClr>
                </a:solidFill>
              </a:defRPr>
            </a:lvl6pPr>
            <a:lvl7pPr marL="4073652" indent="0">
              <a:buNone/>
              <a:defRPr sz="2100">
                <a:solidFill>
                  <a:schemeClr val="tx1">
                    <a:tint val="75000"/>
                  </a:schemeClr>
                </a:solidFill>
              </a:defRPr>
            </a:lvl7pPr>
            <a:lvl8pPr marL="4752594" indent="0">
              <a:buNone/>
              <a:defRPr sz="2100">
                <a:solidFill>
                  <a:schemeClr val="tx1">
                    <a:tint val="75000"/>
                  </a:schemeClr>
                </a:solidFill>
              </a:defRPr>
            </a:lvl8pPr>
            <a:lvl9pPr marL="5431536" indent="0">
              <a:buNone/>
              <a:defRPr sz="21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07.01.2021</a:t>
            </a:fld>
            <a:endParaRPr lang="ru-RU"/>
          </a:p>
        </p:txBody>
      </p:sp>
      <p:sp>
        <p:nvSpPr>
          <p:cNvPr id="5" name="Footer Placeholder 4"/>
          <p:cNvSpPr>
            <a:spLocks noGrp="1"/>
          </p:cNvSpPr>
          <p:nvPr>
            <p:ph type="ftr" sz="quarter" idx="11"/>
          </p:nvPr>
        </p:nvSpPr>
        <p:spPr/>
        <p:txBody>
          <a:bodyPr/>
          <a:lstStyle/>
          <a:p>
            <a:endParaRPr lang="ru-RU"/>
          </a:p>
        </p:txBody>
      </p:sp>
      <p:sp>
        <p:nvSpPr>
          <p:cNvPr id="11" name="Freeform 11"/>
          <p:cNvSpPr/>
          <p:nvPr/>
        </p:nvSpPr>
        <p:spPr bwMode="auto">
          <a:xfrm flipV="1">
            <a:off x="100" y="3657632"/>
            <a:ext cx="2353305" cy="586793"/>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885685" y="3747283"/>
            <a:ext cx="1013454" cy="421753"/>
          </a:xfrm>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42709510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3365169" y="2468094"/>
            <a:ext cx="5539612" cy="435169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9246700" y="2468094"/>
            <a:ext cx="5538853" cy="435169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pPr/>
              <a:t>07.01.2021</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100" y="821495"/>
            <a:ext cx="2353305" cy="586793"/>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885685" y="909963"/>
            <a:ext cx="1013454" cy="421753"/>
          </a:xfrm>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615063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3924644" y="2571959"/>
            <a:ext cx="4980138" cy="665636"/>
          </a:xfrm>
        </p:spPr>
        <p:txBody>
          <a:bodyPr anchor="b">
            <a:noAutofit/>
          </a:bodyPr>
          <a:lstStyle>
            <a:lvl1pPr marL="0" indent="0">
              <a:buNone/>
              <a:defRPr sz="3600" b="0"/>
            </a:lvl1pPr>
            <a:lvl2pPr marL="678942" indent="0">
              <a:buNone/>
              <a:defRPr sz="3000" b="1"/>
            </a:lvl2pPr>
            <a:lvl3pPr marL="1357884" indent="0">
              <a:buNone/>
              <a:defRPr sz="2700" b="1"/>
            </a:lvl3pPr>
            <a:lvl4pPr marL="2036826" indent="0">
              <a:buNone/>
              <a:defRPr sz="2400" b="1"/>
            </a:lvl4pPr>
            <a:lvl5pPr marL="2715768" indent="0">
              <a:buNone/>
              <a:defRPr sz="2400" b="1"/>
            </a:lvl5pPr>
            <a:lvl6pPr marL="3394710" indent="0">
              <a:buNone/>
              <a:defRPr sz="2400" b="1"/>
            </a:lvl6pPr>
            <a:lvl7pPr marL="4073652" indent="0">
              <a:buNone/>
              <a:defRPr sz="2400" b="1"/>
            </a:lvl7pPr>
            <a:lvl8pPr marL="4752594" indent="0">
              <a:buNone/>
              <a:defRPr sz="2400" b="1"/>
            </a:lvl8pPr>
            <a:lvl9pPr marL="5431536" indent="0">
              <a:buNone/>
              <a:defRPr sz="2400" b="1"/>
            </a:lvl9pPr>
          </a:lstStyle>
          <a:p>
            <a:pPr lvl="0"/>
            <a:r>
              <a:rPr lang="ru-RU" smtClean="0"/>
              <a:t>Образец текста</a:t>
            </a:r>
          </a:p>
        </p:txBody>
      </p:sp>
      <p:sp>
        <p:nvSpPr>
          <p:cNvPr id="4" name="Content Placeholder 3"/>
          <p:cNvSpPr>
            <a:spLocks noGrp="1"/>
          </p:cNvSpPr>
          <p:nvPr>
            <p:ph sz="half" idx="2"/>
          </p:nvPr>
        </p:nvSpPr>
        <p:spPr>
          <a:xfrm>
            <a:off x="3365167" y="3237596"/>
            <a:ext cx="5539613" cy="3587375"/>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9799092" y="2568231"/>
            <a:ext cx="4977787" cy="665636"/>
          </a:xfrm>
        </p:spPr>
        <p:txBody>
          <a:bodyPr anchor="b">
            <a:noAutofit/>
          </a:bodyPr>
          <a:lstStyle>
            <a:lvl1pPr marL="0" indent="0">
              <a:buNone/>
              <a:defRPr sz="3600" b="0"/>
            </a:lvl1pPr>
            <a:lvl2pPr marL="678942" indent="0">
              <a:buNone/>
              <a:defRPr sz="3000" b="1"/>
            </a:lvl2pPr>
            <a:lvl3pPr marL="1357884" indent="0">
              <a:buNone/>
              <a:defRPr sz="2700" b="1"/>
            </a:lvl3pPr>
            <a:lvl4pPr marL="2036826" indent="0">
              <a:buNone/>
              <a:defRPr sz="2400" b="1"/>
            </a:lvl4pPr>
            <a:lvl5pPr marL="2715768" indent="0">
              <a:buNone/>
              <a:defRPr sz="2400" b="1"/>
            </a:lvl5pPr>
            <a:lvl6pPr marL="3394710" indent="0">
              <a:buNone/>
              <a:defRPr sz="2400" b="1"/>
            </a:lvl6pPr>
            <a:lvl7pPr marL="4073652" indent="0">
              <a:buNone/>
              <a:defRPr sz="2400" b="1"/>
            </a:lvl7pPr>
            <a:lvl8pPr marL="4752594" indent="0">
              <a:buNone/>
              <a:defRPr sz="2400" b="1"/>
            </a:lvl8pPr>
            <a:lvl9pPr marL="5431536" indent="0">
              <a:buNone/>
              <a:defRPr sz="2400" b="1"/>
            </a:lvl9pPr>
          </a:lstStyle>
          <a:p>
            <a:pPr lvl="0"/>
            <a:r>
              <a:rPr lang="ru-RU" smtClean="0"/>
              <a:t>Образец текста</a:t>
            </a:r>
          </a:p>
        </p:txBody>
      </p:sp>
      <p:sp>
        <p:nvSpPr>
          <p:cNvPr id="6" name="Content Placeholder 5"/>
          <p:cNvSpPr>
            <a:spLocks noGrp="1"/>
          </p:cNvSpPr>
          <p:nvPr>
            <p:ph sz="quarter" idx="4"/>
          </p:nvPr>
        </p:nvSpPr>
        <p:spPr>
          <a:xfrm>
            <a:off x="9240476" y="3233867"/>
            <a:ext cx="5536405" cy="3587375"/>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pPr/>
              <a:t>07.01.2021</a:t>
            </a:fld>
            <a:endParaRPr lang="ru-RU"/>
          </a:p>
        </p:txBody>
      </p:sp>
      <p:sp>
        <p:nvSpPr>
          <p:cNvPr id="8" name="Footer Placeholder 7"/>
          <p:cNvSpPr>
            <a:spLocks noGrp="1"/>
          </p:cNvSpPr>
          <p:nvPr>
            <p:ph type="ftr" sz="quarter" idx="11"/>
          </p:nvPr>
        </p:nvSpPr>
        <p:spPr/>
        <p:txBody>
          <a:bodyPr/>
          <a:lstStyle/>
          <a:p>
            <a:endParaRPr lang="ru-RU"/>
          </a:p>
        </p:txBody>
      </p:sp>
      <p:sp>
        <p:nvSpPr>
          <p:cNvPr id="11" name="Freeform 11"/>
          <p:cNvSpPr/>
          <p:nvPr/>
        </p:nvSpPr>
        <p:spPr bwMode="auto">
          <a:xfrm flipV="1">
            <a:off x="100" y="821495"/>
            <a:ext cx="2353305" cy="586793"/>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885685" y="909963"/>
            <a:ext cx="1013454" cy="421753"/>
          </a:xfrm>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2104451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3369991" y="720905"/>
            <a:ext cx="11415561" cy="1479547"/>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pPr/>
              <a:t>07.01.2021</a:t>
            </a:fld>
            <a:endParaRPr lang="ru-RU"/>
          </a:p>
        </p:txBody>
      </p:sp>
      <p:sp>
        <p:nvSpPr>
          <p:cNvPr id="4" name="Footer Placeholder 3"/>
          <p:cNvSpPr>
            <a:spLocks noGrp="1"/>
          </p:cNvSpPr>
          <p:nvPr>
            <p:ph type="ftr" sz="quarter" idx="11"/>
          </p:nvPr>
        </p:nvSpPr>
        <p:spPr/>
        <p:txBody>
          <a:bodyPr/>
          <a:lstStyle/>
          <a:p>
            <a:endParaRPr lang="ru-RU"/>
          </a:p>
        </p:txBody>
      </p:sp>
      <p:sp>
        <p:nvSpPr>
          <p:cNvPr id="8" name="Freeform 11"/>
          <p:cNvSpPr/>
          <p:nvPr/>
        </p:nvSpPr>
        <p:spPr bwMode="auto">
          <a:xfrm flipV="1">
            <a:off x="100" y="821495"/>
            <a:ext cx="2353305" cy="586793"/>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22276250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pPr/>
              <a:t>07.01.2021</a:t>
            </a:fld>
            <a:endParaRPr lang="ru-RU"/>
          </a:p>
        </p:txBody>
      </p:sp>
      <p:sp>
        <p:nvSpPr>
          <p:cNvPr id="3" name="Footer Placeholder 2"/>
          <p:cNvSpPr>
            <a:spLocks noGrp="1"/>
          </p:cNvSpPr>
          <p:nvPr>
            <p:ph type="ftr" sz="quarter" idx="11"/>
          </p:nvPr>
        </p:nvSpPr>
        <p:spPr/>
        <p:txBody>
          <a:bodyPr/>
          <a:lstStyle/>
          <a:p>
            <a:endParaRPr lang="ru-RU"/>
          </a:p>
        </p:txBody>
      </p:sp>
      <p:sp>
        <p:nvSpPr>
          <p:cNvPr id="6" name="Freeform 11"/>
          <p:cNvSpPr/>
          <p:nvPr/>
        </p:nvSpPr>
        <p:spPr bwMode="auto">
          <a:xfrm flipV="1">
            <a:off x="100" y="821495"/>
            <a:ext cx="2353305" cy="586793"/>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30061553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3365167" y="515273"/>
            <a:ext cx="4555663" cy="1127731"/>
          </a:xfrm>
        </p:spPr>
        <p:txBody>
          <a:bodyPr anchor="b"/>
          <a:lstStyle>
            <a:lvl1pPr algn="l">
              <a:defRPr sz="3000" b="0"/>
            </a:lvl1pPr>
          </a:lstStyle>
          <a:p>
            <a:r>
              <a:rPr lang="ru-RU" smtClean="0"/>
              <a:t>Образец заголовка</a:t>
            </a:r>
            <a:endParaRPr lang="en-US" dirty="0"/>
          </a:p>
        </p:txBody>
      </p:sp>
      <p:sp>
        <p:nvSpPr>
          <p:cNvPr id="3" name="Content Placeholder 2"/>
          <p:cNvSpPr>
            <a:spLocks noGrp="1"/>
          </p:cNvSpPr>
          <p:nvPr>
            <p:ph idx="1"/>
          </p:nvPr>
        </p:nvSpPr>
        <p:spPr>
          <a:xfrm>
            <a:off x="8217939" y="515275"/>
            <a:ext cx="6567613" cy="6254784"/>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3365167" y="1846546"/>
            <a:ext cx="4555663" cy="4923508"/>
          </a:xfrm>
        </p:spPr>
        <p:txBody>
          <a:bodyPr/>
          <a:lstStyle>
            <a:lvl1pPr marL="0" indent="0">
              <a:buNone/>
              <a:defRPr sz="2100"/>
            </a:lvl1pPr>
            <a:lvl2pPr marL="678942" indent="0">
              <a:buNone/>
              <a:defRPr sz="1800"/>
            </a:lvl2pPr>
            <a:lvl3pPr marL="1357884" indent="0">
              <a:buNone/>
              <a:defRPr sz="1500"/>
            </a:lvl3pPr>
            <a:lvl4pPr marL="2036826" indent="0">
              <a:buNone/>
              <a:defRPr sz="1300"/>
            </a:lvl4pPr>
            <a:lvl5pPr marL="2715768" indent="0">
              <a:buNone/>
              <a:defRPr sz="1300"/>
            </a:lvl5pPr>
            <a:lvl6pPr marL="3394710" indent="0">
              <a:buNone/>
              <a:defRPr sz="1300"/>
            </a:lvl6pPr>
            <a:lvl7pPr marL="4073652" indent="0">
              <a:buNone/>
              <a:defRPr sz="1300"/>
            </a:lvl7pPr>
            <a:lvl8pPr marL="4752594" indent="0">
              <a:buNone/>
              <a:defRPr sz="1300"/>
            </a:lvl8pPr>
            <a:lvl9pPr marL="5431536" indent="0">
              <a:buNone/>
              <a:defRPr sz="13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07.01.2021</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100" y="821495"/>
            <a:ext cx="2353305" cy="586793"/>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1903090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3365168" y="5545137"/>
            <a:ext cx="11420385" cy="654635"/>
          </a:xfrm>
        </p:spPr>
        <p:txBody>
          <a:bodyPr anchor="b">
            <a:normAutofit/>
          </a:bodyPr>
          <a:lstStyle>
            <a:lvl1pPr algn="l">
              <a:defRPr sz="36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3365168" y="733444"/>
            <a:ext cx="11420385" cy="4452847"/>
          </a:xfrm>
        </p:spPr>
        <p:txBody>
          <a:bodyPr anchor="t">
            <a:normAutofit/>
          </a:bodyPr>
          <a:lstStyle>
            <a:lvl1pPr marL="0" indent="0" algn="ctr">
              <a:buNone/>
              <a:defRPr sz="2400"/>
            </a:lvl1pPr>
            <a:lvl2pPr marL="678942" indent="0">
              <a:buNone/>
              <a:defRPr sz="2400"/>
            </a:lvl2pPr>
            <a:lvl3pPr marL="1357884" indent="0">
              <a:buNone/>
              <a:defRPr sz="2400"/>
            </a:lvl3pPr>
            <a:lvl4pPr marL="2036826" indent="0">
              <a:buNone/>
              <a:defRPr sz="2400"/>
            </a:lvl4pPr>
            <a:lvl5pPr marL="2715768" indent="0">
              <a:buNone/>
              <a:defRPr sz="2400"/>
            </a:lvl5pPr>
            <a:lvl6pPr marL="3394710" indent="0">
              <a:buNone/>
              <a:defRPr sz="2400"/>
            </a:lvl6pPr>
            <a:lvl7pPr marL="4073652" indent="0">
              <a:buNone/>
              <a:defRPr sz="2400"/>
            </a:lvl7pPr>
            <a:lvl8pPr marL="4752594" indent="0">
              <a:buNone/>
              <a:defRPr sz="2400"/>
            </a:lvl8pPr>
            <a:lvl9pPr marL="5431536" indent="0">
              <a:buNone/>
              <a:defRPr sz="2400"/>
            </a:lvl9pPr>
          </a:lstStyle>
          <a:p>
            <a:r>
              <a:rPr lang="ru-RU" smtClean="0"/>
              <a:t>Вставка рисунка</a:t>
            </a:r>
            <a:endParaRPr lang="en-US" dirty="0"/>
          </a:p>
        </p:txBody>
      </p:sp>
      <p:sp>
        <p:nvSpPr>
          <p:cNvPr id="4" name="Text Placeholder 3"/>
          <p:cNvSpPr>
            <a:spLocks noGrp="1"/>
          </p:cNvSpPr>
          <p:nvPr>
            <p:ph type="body" sz="half" idx="2"/>
          </p:nvPr>
        </p:nvSpPr>
        <p:spPr>
          <a:xfrm>
            <a:off x="3365168" y="6199772"/>
            <a:ext cx="11420385" cy="570283"/>
          </a:xfrm>
        </p:spPr>
        <p:txBody>
          <a:bodyPr>
            <a:normAutofit/>
          </a:bodyPr>
          <a:lstStyle>
            <a:lvl1pPr marL="0" indent="0">
              <a:buNone/>
              <a:defRPr sz="1800"/>
            </a:lvl1pPr>
            <a:lvl2pPr marL="678942" indent="0">
              <a:buNone/>
              <a:defRPr sz="1800"/>
            </a:lvl2pPr>
            <a:lvl3pPr marL="1357884" indent="0">
              <a:buNone/>
              <a:defRPr sz="1500"/>
            </a:lvl3pPr>
            <a:lvl4pPr marL="2036826" indent="0">
              <a:buNone/>
              <a:defRPr sz="1300"/>
            </a:lvl4pPr>
            <a:lvl5pPr marL="2715768" indent="0">
              <a:buNone/>
              <a:defRPr sz="1300"/>
            </a:lvl5pPr>
            <a:lvl6pPr marL="3394710" indent="0">
              <a:buNone/>
              <a:defRPr sz="1300"/>
            </a:lvl6pPr>
            <a:lvl7pPr marL="4073652" indent="0">
              <a:buNone/>
              <a:defRPr sz="1300"/>
            </a:lvl7pPr>
            <a:lvl8pPr marL="4752594" indent="0">
              <a:buNone/>
              <a:defRPr sz="1300"/>
            </a:lvl8pPr>
            <a:lvl9pPr marL="5431536" indent="0">
              <a:buNone/>
              <a:defRPr sz="13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07.01.2021</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100" y="5672267"/>
            <a:ext cx="2353305" cy="586793"/>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885685" y="5755929"/>
            <a:ext cx="1013454" cy="421753"/>
          </a:xfrm>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7775727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36" name="Group 35"/>
          <p:cNvGrpSpPr/>
          <p:nvPr/>
        </p:nvGrpSpPr>
        <p:grpSpPr>
          <a:xfrm>
            <a:off x="2" y="264054"/>
            <a:ext cx="3432360" cy="7668230"/>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35378" y="865"/>
            <a:ext cx="3382244" cy="7915277"/>
            <a:chOff x="6627813" y="196102"/>
            <a:chExt cx="1952625" cy="5677649"/>
          </a:xfrm>
        </p:grpSpPr>
        <p:sp>
          <p:nvSpPr>
            <p:cNvPr id="50" name="Freeform 27"/>
            <p:cNvSpPr/>
            <p:nvPr/>
          </p:nvSpPr>
          <p:spPr bwMode="auto">
            <a:xfrm>
              <a:off x="6627813" y="196102"/>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316833" cy="792162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3369991" y="720905"/>
            <a:ext cx="11415561" cy="1479547"/>
          </a:xfrm>
          <a:prstGeom prst="rect">
            <a:avLst/>
          </a:prstGeom>
        </p:spPr>
        <p:txBody>
          <a:bodyPr vert="horz" lIns="135788" tIns="67894" rIns="135788" bIns="67894"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3365168" y="2464505"/>
            <a:ext cx="11420385" cy="4488921"/>
          </a:xfrm>
          <a:prstGeom prst="rect">
            <a:avLst/>
          </a:prstGeom>
        </p:spPr>
        <p:txBody>
          <a:bodyPr vert="horz" lIns="135788" tIns="67894" rIns="135788" bIns="67894"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3465413" y="7086596"/>
            <a:ext cx="1327727" cy="427582"/>
          </a:xfrm>
          <a:prstGeom prst="rect">
            <a:avLst/>
          </a:prstGeom>
        </p:spPr>
        <p:txBody>
          <a:bodyPr vert="horz" lIns="135788" tIns="67894" rIns="135788" bIns="67894" rtlCol="0" anchor="ctr"/>
          <a:lstStyle>
            <a:lvl1pPr algn="r">
              <a:defRPr sz="1300">
                <a:solidFill>
                  <a:schemeClr val="tx1">
                    <a:tint val="75000"/>
                  </a:schemeClr>
                </a:solidFill>
              </a:defRPr>
            </a:lvl1pPr>
          </a:lstStyle>
          <a:p>
            <a:fld id="{B4C71EC6-210F-42DE-9C53-41977AD35B3D}" type="datetimeFigureOut">
              <a:rPr lang="ru-RU" smtClean="0"/>
              <a:pPr/>
              <a:t>07.01.2021</a:t>
            </a:fld>
            <a:endParaRPr lang="ru-RU"/>
          </a:p>
        </p:txBody>
      </p:sp>
      <p:sp>
        <p:nvSpPr>
          <p:cNvPr id="5" name="Footer Placeholder 4"/>
          <p:cNvSpPr>
            <a:spLocks noGrp="1"/>
          </p:cNvSpPr>
          <p:nvPr>
            <p:ph type="ftr" sz="quarter" idx="3"/>
          </p:nvPr>
        </p:nvSpPr>
        <p:spPr>
          <a:xfrm>
            <a:off x="3365167" y="7087428"/>
            <a:ext cx="9903617" cy="421753"/>
          </a:xfrm>
          <a:prstGeom prst="rect">
            <a:avLst/>
          </a:prstGeom>
        </p:spPr>
        <p:txBody>
          <a:bodyPr vert="horz" lIns="135788" tIns="67894" rIns="135788" bIns="67894" rtlCol="0" anchor="ctr"/>
          <a:lstStyle>
            <a:lvl1pPr algn="l">
              <a:defRPr sz="1300">
                <a:solidFill>
                  <a:schemeClr val="tx1">
                    <a:tint val="75000"/>
                  </a:schemeClr>
                </a:solidFill>
              </a:defRPr>
            </a:lvl1pPr>
          </a:lstStyle>
          <a:p>
            <a:endParaRPr lang="ru-RU"/>
          </a:p>
        </p:txBody>
      </p:sp>
      <p:sp>
        <p:nvSpPr>
          <p:cNvPr id="6" name="Slide Number Placeholder 5"/>
          <p:cNvSpPr>
            <a:spLocks noGrp="1"/>
          </p:cNvSpPr>
          <p:nvPr>
            <p:ph type="sldNum" sz="quarter" idx="4"/>
          </p:nvPr>
        </p:nvSpPr>
        <p:spPr bwMode="gray">
          <a:xfrm>
            <a:off x="885685" y="909963"/>
            <a:ext cx="1013454" cy="421753"/>
          </a:xfrm>
          <a:prstGeom prst="rect">
            <a:avLst/>
          </a:prstGeom>
        </p:spPr>
        <p:txBody>
          <a:bodyPr vert="horz" lIns="135788" tIns="67894" rIns="135788" bIns="67894" rtlCol="0" anchor="ctr"/>
          <a:lstStyle>
            <a:lvl1pPr algn="r">
              <a:defRPr sz="3000">
                <a:solidFill>
                  <a:srgbClr val="FEFFFF"/>
                </a:solidFill>
              </a:defRPr>
            </a:lvl1pPr>
          </a:lstStyle>
          <a:p>
            <a:fld id="{B19B0651-EE4F-4900-A07F-96A6BFA9D0F0}" type="slidenum">
              <a:rPr lang="ru-RU" smtClean="0"/>
              <a:pPr/>
              <a:t>‹#›</a:t>
            </a:fld>
            <a:endParaRPr lang="ru-RU"/>
          </a:p>
        </p:txBody>
      </p:sp>
    </p:spTree>
    <p:extLst>
      <p:ext uri="{BB962C8B-B14F-4D97-AF65-F5344CB8AC3E}">
        <p14:creationId xmlns:p14="http://schemas.microsoft.com/office/powerpoint/2010/main" val="218954962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xStyles>
    <p:titleStyle>
      <a:lvl1pPr algn="l" defTabSz="678942" rtl="0" eaLnBrk="1" latinLnBrk="0" hangingPunct="1">
        <a:spcBef>
          <a:spcPct val="0"/>
        </a:spcBef>
        <a:buNone/>
        <a:defRPr sz="53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509207" indent="-509207" algn="l" defTabSz="678942" rtl="0" eaLnBrk="1" latinLnBrk="0" hangingPunct="1">
        <a:spcBef>
          <a:spcPts val="1485"/>
        </a:spcBef>
        <a:spcAft>
          <a:spcPts val="0"/>
        </a:spcAft>
        <a:buClr>
          <a:schemeClr val="accent1"/>
        </a:buClr>
        <a:buFont typeface="Wingdings 3" charset="2"/>
        <a:buChar char=""/>
        <a:defRPr sz="2700" kern="1200">
          <a:solidFill>
            <a:schemeClr val="tx1">
              <a:lumMod val="75000"/>
              <a:lumOff val="25000"/>
            </a:schemeClr>
          </a:solidFill>
          <a:latin typeface="+mn-lt"/>
          <a:ea typeface="+mn-ea"/>
          <a:cs typeface="+mn-cs"/>
        </a:defRPr>
      </a:lvl1pPr>
      <a:lvl2pPr marL="1103281" indent="-424339" algn="l" defTabSz="678942" rtl="0" eaLnBrk="1" latinLnBrk="0" hangingPunct="1">
        <a:spcBef>
          <a:spcPts val="1485"/>
        </a:spcBef>
        <a:spcAft>
          <a:spcPts val="0"/>
        </a:spcAft>
        <a:buClr>
          <a:schemeClr val="accent1"/>
        </a:buClr>
        <a:buFont typeface="Wingdings 3" charset="2"/>
        <a:buChar char=""/>
        <a:defRPr sz="2400" kern="1200">
          <a:solidFill>
            <a:schemeClr val="tx1">
              <a:lumMod val="75000"/>
              <a:lumOff val="25000"/>
            </a:schemeClr>
          </a:solidFill>
          <a:latin typeface="+mn-lt"/>
          <a:ea typeface="+mn-ea"/>
          <a:cs typeface="+mn-cs"/>
        </a:defRPr>
      </a:lvl2pPr>
      <a:lvl3pPr marL="1697355" indent="-339471" algn="l" defTabSz="678942" rtl="0" eaLnBrk="1" latinLnBrk="0" hangingPunct="1">
        <a:spcBef>
          <a:spcPts val="1485"/>
        </a:spcBef>
        <a:spcAft>
          <a:spcPts val="0"/>
        </a:spcAft>
        <a:buClr>
          <a:schemeClr val="accent1"/>
        </a:buClr>
        <a:buFont typeface="Wingdings 3" charset="2"/>
        <a:buChar char=""/>
        <a:defRPr sz="2100" kern="1200">
          <a:solidFill>
            <a:schemeClr val="tx1">
              <a:lumMod val="75000"/>
              <a:lumOff val="25000"/>
            </a:schemeClr>
          </a:solidFill>
          <a:latin typeface="+mn-lt"/>
          <a:ea typeface="+mn-ea"/>
          <a:cs typeface="+mn-cs"/>
        </a:defRPr>
      </a:lvl3pPr>
      <a:lvl4pPr marL="2376297" indent="-339471" algn="l" defTabSz="678942" rtl="0" eaLnBrk="1" latinLnBrk="0" hangingPunct="1">
        <a:spcBef>
          <a:spcPts val="1485"/>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4pPr>
      <a:lvl5pPr marL="3055239" indent="-339471" algn="l" defTabSz="678942" rtl="0" eaLnBrk="1" latinLnBrk="0" hangingPunct="1">
        <a:spcBef>
          <a:spcPts val="1485"/>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5pPr>
      <a:lvl6pPr marL="3734181" indent="-339471" algn="l" defTabSz="678942" rtl="0" eaLnBrk="1" latinLnBrk="0" hangingPunct="1">
        <a:spcBef>
          <a:spcPts val="1485"/>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6pPr>
      <a:lvl7pPr marL="4413123" indent="-339471" algn="l" defTabSz="678942" rtl="0" eaLnBrk="1" latinLnBrk="0" hangingPunct="1">
        <a:spcBef>
          <a:spcPts val="1485"/>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7pPr>
      <a:lvl8pPr marL="5092065" indent="-339471" algn="l" defTabSz="678942" rtl="0" eaLnBrk="1" latinLnBrk="0" hangingPunct="1">
        <a:spcBef>
          <a:spcPts val="1485"/>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8pPr>
      <a:lvl9pPr marL="5771007" indent="-339471" algn="l" defTabSz="678942" rtl="0" eaLnBrk="1" latinLnBrk="0" hangingPunct="1">
        <a:spcBef>
          <a:spcPts val="1485"/>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9pPr>
    </p:bodyStyle>
    <p:otherStyle>
      <a:defPPr>
        <a:defRPr lang="en-US"/>
      </a:defPPr>
      <a:lvl1pPr marL="0" algn="l" defTabSz="678942" rtl="0" eaLnBrk="1" latinLnBrk="0" hangingPunct="1">
        <a:defRPr sz="2700" kern="1200">
          <a:solidFill>
            <a:schemeClr val="tx1"/>
          </a:solidFill>
          <a:latin typeface="+mn-lt"/>
          <a:ea typeface="+mn-ea"/>
          <a:cs typeface="+mn-cs"/>
        </a:defRPr>
      </a:lvl1pPr>
      <a:lvl2pPr marL="678942" algn="l" defTabSz="678942" rtl="0" eaLnBrk="1" latinLnBrk="0" hangingPunct="1">
        <a:defRPr sz="2700" kern="1200">
          <a:solidFill>
            <a:schemeClr val="tx1"/>
          </a:solidFill>
          <a:latin typeface="+mn-lt"/>
          <a:ea typeface="+mn-ea"/>
          <a:cs typeface="+mn-cs"/>
        </a:defRPr>
      </a:lvl2pPr>
      <a:lvl3pPr marL="1357884" algn="l" defTabSz="678942" rtl="0" eaLnBrk="1" latinLnBrk="0" hangingPunct="1">
        <a:defRPr sz="2700" kern="1200">
          <a:solidFill>
            <a:schemeClr val="tx1"/>
          </a:solidFill>
          <a:latin typeface="+mn-lt"/>
          <a:ea typeface="+mn-ea"/>
          <a:cs typeface="+mn-cs"/>
        </a:defRPr>
      </a:lvl3pPr>
      <a:lvl4pPr marL="2036826" algn="l" defTabSz="678942" rtl="0" eaLnBrk="1" latinLnBrk="0" hangingPunct="1">
        <a:defRPr sz="2700" kern="1200">
          <a:solidFill>
            <a:schemeClr val="tx1"/>
          </a:solidFill>
          <a:latin typeface="+mn-lt"/>
          <a:ea typeface="+mn-ea"/>
          <a:cs typeface="+mn-cs"/>
        </a:defRPr>
      </a:lvl4pPr>
      <a:lvl5pPr marL="2715768" algn="l" defTabSz="678942" rtl="0" eaLnBrk="1" latinLnBrk="0" hangingPunct="1">
        <a:defRPr sz="2700" kern="1200">
          <a:solidFill>
            <a:schemeClr val="tx1"/>
          </a:solidFill>
          <a:latin typeface="+mn-lt"/>
          <a:ea typeface="+mn-ea"/>
          <a:cs typeface="+mn-cs"/>
        </a:defRPr>
      </a:lvl5pPr>
      <a:lvl6pPr marL="3394710" algn="l" defTabSz="678942" rtl="0" eaLnBrk="1" latinLnBrk="0" hangingPunct="1">
        <a:defRPr sz="2700" kern="1200">
          <a:solidFill>
            <a:schemeClr val="tx1"/>
          </a:solidFill>
          <a:latin typeface="+mn-lt"/>
          <a:ea typeface="+mn-ea"/>
          <a:cs typeface="+mn-cs"/>
        </a:defRPr>
      </a:lvl6pPr>
      <a:lvl7pPr marL="4073652" algn="l" defTabSz="678942" rtl="0" eaLnBrk="1" latinLnBrk="0" hangingPunct="1">
        <a:defRPr sz="2700" kern="1200">
          <a:solidFill>
            <a:schemeClr val="tx1"/>
          </a:solidFill>
          <a:latin typeface="+mn-lt"/>
          <a:ea typeface="+mn-ea"/>
          <a:cs typeface="+mn-cs"/>
        </a:defRPr>
      </a:lvl7pPr>
      <a:lvl8pPr marL="4752594" algn="l" defTabSz="678942" rtl="0" eaLnBrk="1" latinLnBrk="0" hangingPunct="1">
        <a:defRPr sz="2700" kern="1200">
          <a:solidFill>
            <a:schemeClr val="tx1"/>
          </a:solidFill>
          <a:latin typeface="+mn-lt"/>
          <a:ea typeface="+mn-ea"/>
          <a:cs typeface="+mn-cs"/>
        </a:defRPr>
      </a:lvl8pPr>
      <a:lvl9pPr marL="5431536" algn="l" defTabSz="678942"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58512" y="1548712"/>
            <a:ext cx="13722650" cy="4468664"/>
          </a:xfrm>
        </p:spPr>
        <p:txBody>
          <a:bodyPr>
            <a:noAutofit/>
          </a:bodyPr>
          <a:lstStyle/>
          <a:p>
            <a:pPr algn="ctr"/>
            <a:r>
              <a:rPr lang="en-US" sz="6600" dirty="0" smtClean="0">
                <a:solidFill>
                  <a:schemeClr val="bg2">
                    <a:lumMod val="50000"/>
                  </a:schemeClr>
                </a:solidFill>
                <a:latin typeface="Algerian" panose="04020705040A02060702" pitchFamily="82" charset="0"/>
              </a:rPr>
              <a:t>MAVZU:</a:t>
            </a:r>
            <a:r>
              <a:rPr lang="en-US" sz="6600" dirty="0" smtClean="0">
                <a:latin typeface="Algerian" panose="04020705040A02060702" pitchFamily="82" charset="0"/>
              </a:rPr>
              <a:t> </a:t>
            </a:r>
            <a:r>
              <a:rPr lang="uz-Cyrl-UZ" sz="6600" b="1" dirty="0"/>
              <a:t> </a:t>
            </a:r>
            <a:r>
              <a:rPr lang="ru-RU" sz="6600" dirty="0"/>
              <a:t/>
            </a:r>
            <a:br>
              <a:rPr lang="ru-RU" sz="6600" dirty="0"/>
            </a:br>
            <a:r>
              <a:rPr lang="en-US" sz="6600" dirty="0">
                <a:solidFill>
                  <a:schemeClr val="bg2">
                    <a:lumMod val="25000"/>
                  </a:schemeClr>
                </a:solidFill>
                <a:latin typeface="Algerian" panose="04020705040A02060702" pitchFamily="82" charset="0"/>
              </a:rPr>
              <a:t>TASVIRIY SAN’AT DARSLARIDA O’QUVCHILAR </a:t>
            </a:r>
            <a:r>
              <a:rPr lang="en-US" sz="6600" dirty="0" smtClean="0">
                <a:solidFill>
                  <a:schemeClr val="bg2">
                    <a:lumMod val="25000"/>
                  </a:schemeClr>
                </a:solidFill>
                <a:latin typeface="Algerian" panose="04020705040A02060702" pitchFamily="82" charset="0"/>
              </a:rPr>
              <a:t>IJODIY QOBILYATLARINI </a:t>
            </a:r>
            <a:r>
              <a:rPr lang="en-US" sz="6600" dirty="0">
                <a:solidFill>
                  <a:schemeClr val="bg2">
                    <a:lumMod val="25000"/>
                  </a:schemeClr>
                </a:solidFill>
                <a:latin typeface="Algerian" panose="04020705040A02060702" pitchFamily="82" charset="0"/>
              </a:rPr>
              <a:t>RIVOJLANTIRISH VA YUKSALTIRISH</a:t>
            </a:r>
            <a:endParaRPr lang="ru-RU" sz="6600" dirty="0">
              <a:solidFill>
                <a:schemeClr val="bg2">
                  <a:lumMod val="25000"/>
                </a:schemeClr>
              </a:solidFill>
            </a:endParaRPr>
          </a:p>
        </p:txBody>
      </p:sp>
    </p:spTree>
    <p:extLst>
      <p:ext uri="{BB962C8B-B14F-4D97-AF65-F5344CB8AC3E}">
        <p14:creationId xmlns:p14="http://schemas.microsoft.com/office/powerpoint/2010/main" val="1820867630"/>
      </p:ext>
    </p:extLst>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376215" y="576436"/>
            <a:ext cx="11420385" cy="6264696"/>
          </a:xfrm>
        </p:spPr>
        <p:txBody>
          <a:bodyPr>
            <a:normAutofit/>
          </a:bodyPr>
          <a:lstStyle/>
          <a:p>
            <a:r>
              <a:rPr lang="uz-Cyrl-UZ" dirty="0"/>
              <a:t>Tasviriy san’atdagi manzara janriga oid asarlari insonda tabiatga va go‘zallik fazilatlarini shakllantiradi. Rassomlar tarixiy va maishiy mavzudagi asarlarda bеvosita manzaraga  ham murojat qiladilar etyud, eskizlar yozadilar. Bu holda  manzara  kartinada qo‘shimcha fon vazifasini o‘taydi.</a:t>
            </a:r>
            <a:endParaRPr lang="ru-RU" dirty="0"/>
          </a:p>
          <a:p>
            <a:endParaRPr lang="ru-RU" dirty="0"/>
          </a:p>
        </p:txBody>
      </p:sp>
      <p:pic>
        <p:nvPicPr>
          <p:cNvPr id="4" name="Рисунок 3" descr="Изображение 038"/>
          <p:cNvPicPr/>
          <p:nvPr/>
        </p:nvPicPr>
        <p:blipFill>
          <a:blip r:embed="rId2">
            <a:extLst>
              <a:ext uri="{28A0092B-C50C-407E-A947-70E740481C1C}">
                <a14:useLocalDpi xmlns:a14="http://schemas.microsoft.com/office/drawing/2010/main" val="0"/>
              </a:ext>
            </a:extLst>
          </a:blip>
          <a:srcRect/>
          <a:stretch>
            <a:fillRect/>
          </a:stretch>
        </p:blipFill>
        <p:spPr bwMode="auto">
          <a:xfrm>
            <a:off x="3142456" y="2880692"/>
            <a:ext cx="4778375" cy="4726940"/>
          </a:xfrm>
          <a:prstGeom prst="rect">
            <a:avLst/>
          </a:prstGeom>
          <a:noFill/>
          <a:ln>
            <a:noFill/>
          </a:ln>
        </p:spPr>
      </p:pic>
      <p:sp>
        <p:nvSpPr>
          <p:cNvPr id="2" name="Прямоугольник 1"/>
          <p:cNvSpPr/>
          <p:nvPr/>
        </p:nvSpPr>
        <p:spPr>
          <a:xfrm>
            <a:off x="8352879" y="6913140"/>
            <a:ext cx="5707012" cy="507831"/>
          </a:xfrm>
          <a:prstGeom prst="rect">
            <a:avLst/>
          </a:prstGeom>
        </p:spPr>
        <p:txBody>
          <a:bodyPr wrap="none">
            <a:spAutoFit/>
          </a:bodyPr>
          <a:lstStyle/>
          <a:p>
            <a:r>
              <a:rPr lang="en-US" i="1" dirty="0"/>
              <a:t>O‘.</a:t>
            </a:r>
            <a:r>
              <a:rPr lang="en-US" i="1" dirty="0" err="1"/>
              <a:t>Tansiqboyev</a:t>
            </a:r>
            <a:r>
              <a:rPr lang="en-US" i="1" dirty="0"/>
              <a:t>  “</a:t>
            </a:r>
            <a:r>
              <a:rPr lang="en-US" i="1" dirty="0" err="1"/>
              <a:t>Jonajon</a:t>
            </a:r>
            <a:r>
              <a:rPr lang="en-US" i="1" dirty="0"/>
              <a:t> </a:t>
            </a:r>
            <a:r>
              <a:rPr lang="en-US" i="1" dirty="0" err="1"/>
              <a:t>o‘lka</a:t>
            </a:r>
            <a:r>
              <a:rPr lang="en-US" i="1" dirty="0"/>
              <a:t>”.</a:t>
            </a:r>
            <a:endParaRPr lang="ru-RU" dirty="0"/>
          </a:p>
        </p:txBody>
      </p:sp>
    </p:spTree>
    <p:extLst>
      <p:ext uri="{BB962C8B-B14F-4D97-AF65-F5344CB8AC3E}">
        <p14:creationId xmlns:p14="http://schemas.microsoft.com/office/powerpoint/2010/main" val="7531716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088183" y="576436"/>
            <a:ext cx="13537504" cy="7200800"/>
          </a:xfrm>
        </p:spPr>
        <p:txBody>
          <a:bodyPr>
            <a:normAutofit fontScale="47500" lnSpcReduction="20000"/>
          </a:bodyPr>
          <a:lstStyle/>
          <a:p>
            <a:r>
              <a:rPr lang="en-US" sz="12600" b="1" dirty="0" err="1">
                <a:effectLst>
                  <a:outerShdw blurRad="69850" dist="43180" dir="5400000" sx="0" sy="0">
                    <a:srgbClr val="000000">
                      <a:alpha val="65000"/>
                    </a:srgbClr>
                  </a:outerShdw>
                </a:effectLst>
              </a:rPr>
              <a:t>Tushunchalar</a:t>
            </a:r>
            <a:r>
              <a:rPr lang="en-US" sz="12600" b="1" dirty="0">
                <a:effectLst>
                  <a:outerShdw blurRad="69850" dist="43180" dir="5400000" sx="0" sy="0">
                    <a:srgbClr val="000000">
                      <a:alpha val="65000"/>
                    </a:srgbClr>
                  </a:outerShdw>
                </a:effectLst>
              </a:rPr>
              <a:t> </a:t>
            </a:r>
            <a:r>
              <a:rPr lang="en-US" sz="12600" b="1" dirty="0" err="1">
                <a:effectLst>
                  <a:outerShdw blurRad="69850" dist="43180" dir="5400000" sx="0" sy="0">
                    <a:srgbClr val="000000">
                      <a:alpha val="65000"/>
                    </a:srgbClr>
                  </a:outerShdw>
                </a:effectLst>
              </a:rPr>
              <a:t>taxlili</a:t>
            </a:r>
            <a:r>
              <a:rPr lang="en-US" sz="12600" b="1" dirty="0">
                <a:effectLst>
                  <a:outerShdw blurRad="69850" dist="43180" dir="5400000" sx="0" sy="0">
                    <a:srgbClr val="000000">
                      <a:alpha val="65000"/>
                    </a:srgbClr>
                  </a:outerShdw>
                </a:effectLst>
              </a:rPr>
              <a:t>:</a:t>
            </a:r>
            <a:endParaRPr lang="ru-RU" sz="12600" dirty="0"/>
          </a:p>
          <a:p>
            <a:r>
              <a:rPr lang="uz-Cyrl-UZ" sz="5100" b="1" dirty="0"/>
              <a:t>Mag’ulotning maqsadi:</a:t>
            </a:r>
            <a:endParaRPr lang="ru-RU" sz="5100" dirty="0"/>
          </a:p>
          <a:p>
            <a:r>
              <a:rPr lang="uz-Cyrl-UZ" sz="5100" dirty="0"/>
              <a:t>Ushbu metod o’tilgan mavzularni </a:t>
            </a:r>
            <a:r>
              <a:rPr lang="en-US" sz="5100" dirty="0" err="1"/>
              <a:t>o’quvchilar</a:t>
            </a:r>
            <a:r>
              <a:rPr lang="uz-Cyrl-UZ" sz="5100" dirty="0"/>
              <a:t> tomonidan yodga olish, biron-bir mavzu bo’yicha </a:t>
            </a:r>
            <a:r>
              <a:rPr lang="en-US" sz="5100" dirty="0" err="1"/>
              <a:t>o’quvchilar</a:t>
            </a:r>
            <a:r>
              <a:rPr lang="uz-Cyrl-UZ" sz="5100" dirty="0"/>
              <a:t> tomonidan berilgan tushunchalarga mustaqil ravishda o’z izohlarini berish, shu orqali o’z bilimlarini baholashga imkoniyat yaratish va o’qituvchi tomonidan qisqa vaqt ichida barcha </a:t>
            </a:r>
            <a:r>
              <a:rPr lang="en-US" sz="5100" dirty="0" err="1"/>
              <a:t>o’quvchilar</a:t>
            </a:r>
            <a:r>
              <a:rPr lang="uz-Cyrl-UZ" sz="5100" dirty="0"/>
              <a:t>ni baholab chiqishga yo’naltirilgan.</a:t>
            </a:r>
            <a:endParaRPr lang="ru-RU" sz="5100" dirty="0"/>
          </a:p>
          <a:p>
            <a:r>
              <a:rPr lang="uz-Cyrl-UZ" sz="5100" dirty="0"/>
              <a:t>O’quvchilarni mashg’ulotlarda berilgan ma’lumotni egallaganlik va ma’lumot bo’yicha tayanch tushunchalarni o’zlashtirib olganlik darajalarini aniqlash, o’z bilimlarini mustaqil ravishda erkin bayon eta olish, o’zlarining bilim darajalarini baholay olish, yakka va guruhlarda ishlay olish, guruhdoshlarining fikriga hurmat bilan qarash, shuningdek, o’z bilimlarini bir tizimga keltira olishga o’rgatish.</a:t>
            </a:r>
            <a:endParaRPr lang="ru-RU" sz="5100" dirty="0"/>
          </a:p>
          <a:p>
            <a:r>
              <a:rPr lang="uz-Cyrl-UZ" sz="5100" dirty="0"/>
              <a:t> </a:t>
            </a:r>
            <a:r>
              <a:rPr lang="uz-Cyrl-UZ" sz="5100" b="1" dirty="0"/>
              <a:t>Metodning qo’llanishi:</a:t>
            </a:r>
            <a:endParaRPr lang="ru-RU" sz="5100" dirty="0"/>
          </a:p>
          <a:p>
            <a:r>
              <a:rPr lang="uz-Cyrl-UZ" sz="5100" dirty="0"/>
              <a:t>O’quv mashg’ulotlarining barcha turida o’tilgan mavzuni o’zlashtirganlik darajasini baholash, takrorlash, mustaxkamlash yoki oraliq va yakuniy nazorat o’tkazish uchun, shuningdek, yangi ma’lumot berishdan oldin </a:t>
            </a:r>
            <a:r>
              <a:rPr lang="en-US" sz="5100" dirty="0" err="1"/>
              <a:t>talaba</a:t>
            </a:r>
            <a:r>
              <a:rPr lang="uz-Cyrl-UZ" sz="5100" dirty="0"/>
              <a:t>larning bilimlarini tekshirib olish uchun mo’ljallangan. Ushbu metodni dars jarayonida yoki mashg’ulotning bir qismida yakka yoki kichik guruh hamda jamoa shaklida olib borish mumkin</a:t>
            </a:r>
            <a:r>
              <a:rPr lang="uz-Cyrl-UZ" sz="5100" dirty="0" smtClean="0"/>
              <a:t>.</a:t>
            </a:r>
            <a:r>
              <a:rPr lang="uz-Cyrl-UZ" sz="5100" dirty="0"/>
              <a:t> </a:t>
            </a:r>
            <a:r>
              <a:rPr lang="ru-RU" sz="5100" dirty="0"/>
              <a:t> </a:t>
            </a:r>
            <a:r>
              <a:rPr lang="uz-Cyrl-UZ" sz="5100" dirty="0"/>
              <a:t> </a:t>
            </a:r>
            <a:endParaRPr lang="ru-RU" sz="5100" dirty="0"/>
          </a:p>
        </p:txBody>
      </p:sp>
    </p:spTree>
    <p:extLst>
      <p:ext uri="{BB962C8B-B14F-4D97-AF65-F5344CB8AC3E}">
        <p14:creationId xmlns:p14="http://schemas.microsoft.com/office/powerpoint/2010/main" val="277979355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Объект 1"/>
          <p:cNvGraphicFramePr>
            <a:graphicFrameLocks noGrp="1"/>
          </p:cNvGraphicFramePr>
          <p:nvPr>
            <p:ph idx="1"/>
            <p:extLst>
              <p:ext uri="{D42A27DB-BD31-4B8C-83A1-F6EECF244321}">
                <p14:modId xmlns:p14="http://schemas.microsoft.com/office/powerpoint/2010/main" val="2533144381"/>
              </p:ext>
            </p:extLst>
          </p:nvPr>
        </p:nvGraphicFramePr>
        <p:xfrm>
          <a:off x="2088183" y="648445"/>
          <a:ext cx="13177464" cy="6552726"/>
        </p:xfrm>
        <a:graphic>
          <a:graphicData uri="http://schemas.openxmlformats.org/drawingml/2006/table">
            <a:tbl>
              <a:tblPr firstRow="1" firstCol="1" lastRow="1" lastCol="1" bandRow="1" bandCol="1">
                <a:tableStyleId>{5C22544A-7EE6-4342-B048-85BDC9FD1C3A}</a:tableStyleId>
              </a:tblPr>
              <a:tblGrid>
                <a:gridCol w="3866490">
                  <a:extLst>
                    <a:ext uri="{9D8B030D-6E8A-4147-A177-3AD203B41FA5}">
                      <a16:colId xmlns:a16="http://schemas.microsoft.com/office/drawing/2014/main" val="20000"/>
                    </a:ext>
                  </a:extLst>
                </a:gridCol>
                <a:gridCol w="9310974">
                  <a:extLst>
                    <a:ext uri="{9D8B030D-6E8A-4147-A177-3AD203B41FA5}">
                      <a16:colId xmlns:a16="http://schemas.microsoft.com/office/drawing/2014/main" val="20001"/>
                    </a:ext>
                  </a:extLst>
                </a:gridCol>
              </a:tblGrid>
              <a:tr h="1092121">
                <a:tc>
                  <a:txBody>
                    <a:bodyPr/>
                    <a:lstStyle/>
                    <a:p>
                      <a:pPr algn="ctr">
                        <a:lnSpc>
                          <a:spcPts val="1775"/>
                        </a:lnSpc>
                        <a:spcAft>
                          <a:spcPts val="0"/>
                        </a:spcAft>
                        <a:tabLst>
                          <a:tab pos="800100" algn="l"/>
                          <a:tab pos="1028700" algn="l"/>
                        </a:tabLst>
                      </a:pPr>
                      <a:r>
                        <a:rPr lang="uz-Cyrl-UZ" sz="3600" dirty="0">
                          <a:effectLst/>
                        </a:rPr>
                        <a:t>Tushunchalar</a:t>
                      </a:r>
                      <a:endParaRPr lang="ru-RU" sz="3600" dirty="0">
                        <a:effectLst/>
                        <a:latin typeface="Times New Roman"/>
                        <a:ea typeface="Times New Roman"/>
                        <a:cs typeface="Times New Roman"/>
                      </a:endParaRPr>
                    </a:p>
                  </a:txBody>
                  <a:tcPr marL="68580" marR="68580" marT="0" marB="0" anchor="ctr"/>
                </a:tc>
                <a:tc>
                  <a:txBody>
                    <a:bodyPr/>
                    <a:lstStyle/>
                    <a:p>
                      <a:pPr algn="ctr">
                        <a:lnSpc>
                          <a:spcPts val="1775"/>
                        </a:lnSpc>
                        <a:spcAft>
                          <a:spcPts val="0"/>
                        </a:spcAft>
                        <a:tabLst>
                          <a:tab pos="800100" algn="l"/>
                          <a:tab pos="1028700" algn="l"/>
                        </a:tabLst>
                      </a:pPr>
                      <a:r>
                        <a:rPr lang="uz-Cyrl-UZ" sz="3600" dirty="0">
                          <a:effectLst/>
                        </a:rPr>
                        <a:t>Mazmuni</a:t>
                      </a:r>
                      <a:endParaRPr lang="ru-RU" sz="3600" dirty="0">
                        <a:effectLst/>
                        <a:latin typeface="Times New Roman"/>
                        <a:ea typeface="Times New Roman"/>
                        <a:cs typeface="Times New Roman"/>
                      </a:endParaRPr>
                    </a:p>
                  </a:txBody>
                  <a:tcPr marL="68580" marR="68580" marT="0" marB="0" anchor="ctr"/>
                </a:tc>
                <a:extLst>
                  <a:ext uri="{0D108BD9-81ED-4DB2-BD59-A6C34878D82A}">
                    <a16:rowId xmlns:a16="http://schemas.microsoft.com/office/drawing/2014/main" val="10000"/>
                  </a:ext>
                </a:extLst>
              </a:tr>
              <a:tr h="1092121">
                <a:tc>
                  <a:txBody>
                    <a:bodyPr/>
                    <a:lstStyle/>
                    <a:p>
                      <a:pPr algn="ctr">
                        <a:lnSpc>
                          <a:spcPts val="1775"/>
                        </a:lnSpc>
                        <a:spcAft>
                          <a:spcPts val="0"/>
                        </a:spcAft>
                        <a:tabLst>
                          <a:tab pos="800100" algn="l"/>
                          <a:tab pos="1028700" algn="l"/>
                        </a:tabLst>
                      </a:pPr>
                      <a:r>
                        <a:rPr lang="uz-Cyrl-UZ" sz="3600">
                          <a:effectLst/>
                        </a:rPr>
                        <a:t>Refleks</a:t>
                      </a:r>
                      <a:endParaRPr lang="ru-RU" sz="3600">
                        <a:effectLst/>
                        <a:latin typeface="Times New Roman"/>
                        <a:ea typeface="Times New Roman"/>
                        <a:cs typeface="Times New Roman"/>
                      </a:endParaRPr>
                    </a:p>
                  </a:txBody>
                  <a:tcPr marL="68580" marR="68580" marT="0" marB="0" anchor="ctr"/>
                </a:tc>
                <a:tc>
                  <a:txBody>
                    <a:bodyPr/>
                    <a:lstStyle/>
                    <a:p>
                      <a:pPr algn="just">
                        <a:lnSpc>
                          <a:spcPct val="107000"/>
                        </a:lnSpc>
                        <a:spcAft>
                          <a:spcPts val="0"/>
                        </a:spcAft>
                        <a:tabLst>
                          <a:tab pos="800100" algn="l"/>
                          <a:tab pos="1028700" algn="l"/>
                        </a:tabLst>
                      </a:pPr>
                      <a:r>
                        <a:rPr lang="uz-Cyrl-UZ" sz="3600" dirty="0">
                          <a:effectLst/>
                        </a:rPr>
                        <a:t> </a:t>
                      </a:r>
                      <a:endParaRPr lang="ru-RU" sz="3600" b="1" dirty="0">
                        <a:effectLst/>
                        <a:latin typeface="Times New Roman"/>
                        <a:ea typeface="Times New Roman"/>
                        <a:cs typeface="Times New Roman"/>
                      </a:endParaRPr>
                    </a:p>
                  </a:txBody>
                  <a:tcPr marL="68580" marR="68580" marT="0" marB="0"/>
                </a:tc>
                <a:extLst>
                  <a:ext uri="{0D108BD9-81ED-4DB2-BD59-A6C34878D82A}">
                    <a16:rowId xmlns:a16="http://schemas.microsoft.com/office/drawing/2014/main" val="10001"/>
                  </a:ext>
                </a:extLst>
              </a:tr>
              <a:tr h="1092121">
                <a:tc>
                  <a:txBody>
                    <a:bodyPr/>
                    <a:lstStyle/>
                    <a:p>
                      <a:pPr algn="ctr">
                        <a:lnSpc>
                          <a:spcPts val="1775"/>
                        </a:lnSpc>
                        <a:spcAft>
                          <a:spcPts val="0"/>
                        </a:spcAft>
                        <a:tabLst>
                          <a:tab pos="800100" algn="l"/>
                          <a:tab pos="1028700" algn="l"/>
                        </a:tabLst>
                      </a:pPr>
                      <a:r>
                        <a:rPr lang="uz-Cyrl-UZ" sz="3600">
                          <a:effectLst/>
                        </a:rPr>
                        <a:t>Yarim soya</a:t>
                      </a:r>
                      <a:endParaRPr lang="ru-RU" sz="3600">
                        <a:effectLst/>
                        <a:latin typeface="Times New Roman"/>
                        <a:ea typeface="Times New Roman"/>
                        <a:cs typeface="Times New Roman"/>
                      </a:endParaRPr>
                    </a:p>
                  </a:txBody>
                  <a:tcPr marL="68580" marR="68580" marT="0" marB="0" anchor="ctr"/>
                </a:tc>
                <a:tc>
                  <a:txBody>
                    <a:bodyPr/>
                    <a:lstStyle/>
                    <a:p>
                      <a:pPr algn="just">
                        <a:lnSpc>
                          <a:spcPct val="107000"/>
                        </a:lnSpc>
                        <a:spcAft>
                          <a:spcPts val="0"/>
                        </a:spcAft>
                        <a:tabLst>
                          <a:tab pos="800100" algn="l"/>
                          <a:tab pos="1028700" algn="l"/>
                        </a:tabLst>
                      </a:pPr>
                      <a:r>
                        <a:rPr lang="uz-Cyrl-UZ" sz="3600" dirty="0">
                          <a:effectLst/>
                        </a:rPr>
                        <a:t> </a:t>
                      </a:r>
                      <a:endParaRPr lang="ru-RU" sz="3600" b="1" dirty="0">
                        <a:effectLst/>
                        <a:latin typeface="Times New Roman"/>
                        <a:ea typeface="Times New Roman"/>
                        <a:cs typeface="Times New Roman"/>
                      </a:endParaRPr>
                    </a:p>
                  </a:txBody>
                  <a:tcPr marL="68580" marR="68580" marT="0" marB="0"/>
                </a:tc>
                <a:extLst>
                  <a:ext uri="{0D108BD9-81ED-4DB2-BD59-A6C34878D82A}">
                    <a16:rowId xmlns:a16="http://schemas.microsoft.com/office/drawing/2014/main" val="10002"/>
                  </a:ext>
                </a:extLst>
              </a:tr>
              <a:tr h="1092121">
                <a:tc>
                  <a:txBody>
                    <a:bodyPr/>
                    <a:lstStyle/>
                    <a:p>
                      <a:pPr algn="ctr">
                        <a:lnSpc>
                          <a:spcPts val="1775"/>
                        </a:lnSpc>
                        <a:spcAft>
                          <a:spcPts val="0"/>
                        </a:spcAft>
                        <a:tabLst>
                          <a:tab pos="800100" algn="l"/>
                          <a:tab pos="1028700" algn="l"/>
                        </a:tabLst>
                      </a:pPr>
                      <a:r>
                        <a:rPr lang="en-US" sz="3600">
                          <a:effectLst/>
                        </a:rPr>
                        <a:t>Shaxsiy soya</a:t>
                      </a:r>
                      <a:endParaRPr lang="ru-RU" sz="3600">
                        <a:effectLst/>
                        <a:latin typeface="Times New Roman"/>
                        <a:ea typeface="Times New Roman"/>
                        <a:cs typeface="Times New Roman"/>
                      </a:endParaRPr>
                    </a:p>
                  </a:txBody>
                  <a:tcPr marL="68580" marR="68580" marT="0" marB="0" anchor="ctr"/>
                </a:tc>
                <a:tc>
                  <a:txBody>
                    <a:bodyPr/>
                    <a:lstStyle/>
                    <a:p>
                      <a:pPr algn="just">
                        <a:lnSpc>
                          <a:spcPct val="107000"/>
                        </a:lnSpc>
                        <a:spcAft>
                          <a:spcPts val="0"/>
                        </a:spcAft>
                        <a:tabLst>
                          <a:tab pos="800100" algn="l"/>
                          <a:tab pos="1028700" algn="l"/>
                        </a:tabLst>
                      </a:pPr>
                      <a:r>
                        <a:rPr lang="uz-Cyrl-UZ" sz="3600" dirty="0">
                          <a:effectLst/>
                        </a:rPr>
                        <a:t> </a:t>
                      </a:r>
                      <a:endParaRPr lang="ru-RU" sz="3600" b="1" dirty="0">
                        <a:effectLst/>
                        <a:latin typeface="Times New Roman"/>
                        <a:ea typeface="Times New Roman"/>
                        <a:cs typeface="Times New Roman"/>
                      </a:endParaRPr>
                    </a:p>
                  </a:txBody>
                  <a:tcPr marL="68580" marR="68580" marT="0" marB="0"/>
                </a:tc>
                <a:extLst>
                  <a:ext uri="{0D108BD9-81ED-4DB2-BD59-A6C34878D82A}">
                    <a16:rowId xmlns:a16="http://schemas.microsoft.com/office/drawing/2014/main" val="10003"/>
                  </a:ext>
                </a:extLst>
              </a:tr>
              <a:tr h="1092121">
                <a:tc>
                  <a:txBody>
                    <a:bodyPr/>
                    <a:lstStyle/>
                    <a:p>
                      <a:pPr algn="ctr">
                        <a:lnSpc>
                          <a:spcPts val="1775"/>
                        </a:lnSpc>
                        <a:spcAft>
                          <a:spcPts val="0"/>
                        </a:spcAft>
                        <a:tabLst>
                          <a:tab pos="800100" algn="l"/>
                          <a:tab pos="1028700" algn="l"/>
                        </a:tabLst>
                      </a:pPr>
                      <a:r>
                        <a:rPr lang="en-US" sz="3600">
                          <a:effectLst/>
                        </a:rPr>
                        <a:t>Tushuvchi soya</a:t>
                      </a:r>
                      <a:endParaRPr lang="ru-RU" sz="3600">
                        <a:effectLst/>
                        <a:latin typeface="Times New Roman"/>
                        <a:ea typeface="Times New Roman"/>
                        <a:cs typeface="Times New Roman"/>
                      </a:endParaRPr>
                    </a:p>
                  </a:txBody>
                  <a:tcPr marL="68580" marR="68580" marT="0" marB="0" anchor="ctr"/>
                </a:tc>
                <a:tc>
                  <a:txBody>
                    <a:bodyPr/>
                    <a:lstStyle/>
                    <a:p>
                      <a:pPr algn="just">
                        <a:lnSpc>
                          <a:spcPct val="107000"/>
                        </a:lnSpc>
                        <a:spcAft>
                          <a:spcPts val="0"/>
                        </a:spcAft>
                        <a:tabLst>
                          <a:tab pos="800100" algn="l"/>
                          <a:tab pos="1028700" algn="l"/>
                        </a:tabLst>
                      </a:pPr>
                      <a:r>
                        <a:rPr lang="uz-Cyrl-UZ" sz="3600" dirty="0">
                          <a:effectLst/>
                        </a:rPr>
                        <a:t> </a:t>
                      </a:r>
                      <a:endParaRPr lang="ru-RU" sz="3600" b="1" dirty="0">
                        <a:effectLst/>
                        <a:latin typeface="Times New Roman"/>
                        <a:ea typeface="Times New Roman"/>
                        <a:cs typeface="Times New Roman"/>
                      </a:endParaRPr>
                    </a:p>
                  </a:txBody>
                  <a:tcPr marL="68580" marR="68580" marT="0" marB="0"/>
                </a:tc>
                <a:extLst>
                  <a:ext uri="{0D108BD9-81ED-4DB2-BD59-A6C34878D82A}">
                    <a16:rowId xmlns:a16="http://schemas.microsoft.com/office/drawing/2014/main" val="10004"/>
                  </a:ext>
                </a:extLst>
              </a:tr>
              <a:tr h="1092121">
                <a:tc>
                  <a:txBody>
                    <a:bodyPr/>
                    <a:lstStyle/>
                    <a:p>
                      <a:pPr algn="ctr">
                        <a:lnSpc>
                          <a:spcPts val="1775"/>
                        </a:lnSpc>
                        <a:spcAft>
                          <a:spcPts val="0"/>
                        </a:spcAft>
                        <a:tabLst>
                          <a:tab pos="800100" algn="l"/>
                          <a:tab pos="1028700" algn="l"/>
                        </a:tabLst>
                      </a:pPr>
                      <a:r>
                        <a:rPr lang="uz-Cyrl-UZ" sz="3600">
                          <a:effectLst/>
                        </a:rPr>
                        <a:t>Yorug‘lik</a:t>
                      </a:r>
                      <a:endParaRPr lang="ru-RU" sz="3600">
                        <a:effectLst/>
                        <a:latin typeface="Times New Roman"/>
                        <a:ea typeface="Times New Roman"/>
                        <a:cs typeface="Times New Roman"/>
                      </a:endParaRPr>
                    </a:p>
                  </a:txBody>
                  <a:tcPr marL="68580" marR="68580" marT="0" marB="0" anchor="ctr"/>
                </a:tc>
                <a:tc>
                  <a:txBody>
                    <a:bodyPr/>
                    <a:lstStyle/>
                    <a:p>
                      <a:pPr algn="just">
                        <a:lnSpc>
                          <a:spcPct val="107000"/>
                        </a:lnSpc>
                        <a:spcAft>
                          <a:spcPts val="0"/>
                        </a:spcAft>
                        <a:tabLst>
                          <a:tab pos="800100" algn="l"/>
                          <a:tab pos="1028700" algn="l"/>
                        </a:tabLst>
                      </a:pPr>
                      <a:r>
                        <a:rPr lang="uz-Cyrl-UZ" sz="3600" dirty="0">
                          <a:effectLst/>
                        </a:rPr>
                        <a:t> </a:t>
                      </a:r>
                      <a:endParaRPr lang="ru-RU" sz="3600" b="1" dirty="0">
                        <a:effectLst/>
                        <a:latin typeface="Times New Roman"/>
                        <a:ea typeface="Times New Roman"/>
                        <a:cs typeface="Times New Roman"/>
                      </a:endParaRPr>
                    </a:p>
                  </a:txBody>
                  <a:tcPr marL="68580" marR="68580" marT="0" marB="0"/>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7567753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28143" y="288404"/>
            <a:ext cx="12313368" cy="7345189"/>
          </a:xfrm>
        </p:spPr>
        <p:txBody>
          <a:bodyPr>
            <a:normAutofit/>
          </a:bodyPr>
          <a:lstStyle/>
          <a:p>
            <a:endParaRPr lang="ru-RU" dirty="0" smtClean="0"/>
          </a:p>
          <a:p>
            <a:endParaRPr lang="en-US" sz="2900" b="1" dirty="0" smtClean="0"/>
          </a:p>
          <a:p>
            <a:r>
              <a:rPr lang="uz-Cyrl-UZ" sz="2900" b="1" dirty="0" smtClean="0"/>
              <a:t>Texnologiyaning maqsadi:</a:t>
            </a:r>
            <a:endParaRPr lang="ru-RU" sz="2900" dirty="0"/>
          </a:p>
          <a:p>
            <a:r>
              <a:rPr lang="uz-Cyrl-UZ" sz="2900" b="1" dirty="0"/>
              <a:t>Mashg'ulot jarayonida mantiqan fikr-mulohaza yuritish, o'z fikrini erkin bayon eta olish, berilgan fikrlardan eng muhimlarini tanlab olish,boshqalar fikrini hurmat qilish va diqqat bilan tinglash, o'z-o'zini baholash.</a:t>
            </a:r>
            <a:endParaRPr lang="ru-RU" sz="2900" b="1" dirty="0"/>
          </a:p>
          <a:p>
            <a:pPr>
              <a:lnSpc>
                <a:spcPct val="160000"/>
              </a:lnSpc>
            </a:pPr>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231" y="504428"/>
            <a:ext cx="11310057" cy="576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Рисунок 3" descr="Как нарисовать пейзаж гуашью для детей от 5 лет поэтапно с фото ..."/>
          <p:cNvPicPr/>
          <p:nvPr/>
        </p:nvPicPr>
        <p:blipFill>
          <a:blip r:embed="rId3">
            <a:extLst>
              <a:ext uri="{28A0092B-C50C-407E-A947-70E740481C1C}">
                <a14:useLocalDpi xmlns:a14="http://schemas.microsoft.com/office/drawing/2010/main" val="0"/>
              </a:ext>
            </a:extLst>
          </a:blip>
          <a:srcRect/>
          <a:stretch>
            <a:fillRect/>
          </a:stretch>
        </p:blipFill>
        <p:spPr bwMode="auto">
          <a:xfrm>
            <a:off x="5256535" y="3686799"/>
            <a:ext cx="8573753" cy="4243070"/>
          </a:xfrm>
          <a:prstGeom prst="rect">
            <a:avLst/>
          </a:prstGeom>
          <a:noFill/>
          <a:ln>
            <a:noFill/>
          </a:ln>
        </p:spPr>
      </p:pic>
    </p:spTree>
    <p:extLst>
      <p:ext uri="{BB962C8B-B14F-4D97-AF65-F5344CB8AC3E}">
        <p14:creationId xmlns:p14="http://schemas.microsoft.com/office/powerpoint/2010/main" val="26876688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Свет в рисовании. Как рисовать рассвет, полдень, закат, сумерки ..."/>
          <p:cNvPicPr/>
          <p:nvPr/>
        </p:nvPicPr>
        <p:blipFill>
          <a:blip r:embed="rId2">
            <a:extLst>
              <a:ext uri="{28A0092B-C50C-407E-A947-70E740481C1C}">
                <a14:useLocalDpi xmlns:a14="http://schemas.microsoft.com/office/drawing/2010/main" val="0"/>
              </a:ext>
            </a:extLst>
          </a:blip>
          <a:srcRect/>
          <a:stretch>
            <a:fillRect/>
          </a:stretch>
        </p:blipFill>
        <p:spPr bwMode="auto">
          <a:xfrm>
            <a:off x="2736255" y="576436"/>
            <a:ext cx="12241360" cy="7200800"/>
          </a:xfrm>
          <a:prstGeom prst="rect">
            <a:avLst/>
          </a:prstGeom>
          <a:noFill/>
          <a:ln>
            <a:noFill/>
          </a:ln>
        </p:spPr>
      </p:pic>
    </p:spTree>
    <p:extLst>
      <p:ext uri="{BB962C8B-B14F-4D97-AF65-F5344CB8AC3E}">
        <p14:creationId xmlns:p14="http://schemas.microsoft.com/office/powerpoint/2010/main" val="4151139632"/>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016175" y="720452"/>
            <a:ext cx="12728036" cy="6912768"/>
          </a:xfrm>
        </p:spPr>
        <p:txBody>
          <a:bodyPr>
            <a:noAutofit/>
          </a:bodyPr>
          <a:lstStyle/>
          <a:p>
            <a:r>
              <a:rPr lang="uz-Cyrl-UZ" sz="2000" b="1" dirty="0"/>
              <a:t>Mashg'ulotni o'tkazish ketma ketligi. </a:t>
            </a:r>
            <a:endParaRPr lang="ru-RU" sz="2000" b="1" dirty="0"/>
          </a:p>
          <a:p>
            <a:pPr lvl="0"/>
            <a:r>
              <a:rPr lang="uz-Cyrl-UZ" sz="2000" b="1" dirty="0"/>
              <a:t>O'quvchi yoki talabalarni mashg'ulotni o'tkazish tartibi bilan tanishtirish.</a:t>
            </a:r>
            <a:endParaRPr lang="ru-RU" sz="2000" b="1" dirty="0"/>
          </a:p>
          <a:p>
            <a:pPr lvl="0"/>
            <a:r>
              <a:rPr lang="uz-Cyrl-UZ" sz="2000" b="1" dirty="0"/>
              <a:t>Guruhlarga ajratish.</a:t>
            </a:r>
            <a:endParaRPr lang="ru-RU" sz="2000" b="1" dirty="0"/>
          </a:p>
          <a:p>
            <a:pPr lvl="0"/>
            <a:r>
              <a:rPr lang="uz-Cyrl-UZ" sz="2000" b="1" dirty="0"/>
              <a:t>Oldindan tayyorlangan tarqatma materiallarni guruh a'zolariga tarqatish.</a:t>
            </a:r>
            <a:endParaRPr lang="ru-RU" sz="2000" b="1" dirty="0"/>
          </a:p>
          <a:p>
            <a:pPr lvl="0"/>
            <a:r>
              <a:rPr lang="uz-Cyrl-UZ" sz="2000" b="1" dirty="0"/>
              <a:t>Berilgan topshiriq avval yakka tartibda bajariladi.</a:t>
            </a:r>
            <a:endParaRPr lang="ru-RU" sz="2000" b="1" dirty="0"/>
          </a:p>
          <a:p>
            <a:pPr lvl="0"/>
            <a:r>
              <a:rPr lang="uz-Cyrl-UZ" sz="2000" b="1" dirty="0"/>
              <a:t>Har bir guruh a'zosiga tarqatma materialning bir burchagiga biron-bir belgi qo'yish taklif etiladi.</a:t>
            </a:r>
            <a:endParaRPr lang="ru-RU" sz="2000" b="1" dirty="0"/>
          </a:p>
          <a:p>
            <a:pPr lvl="0"/>
            <a:r>
              <a:rPr lang="uz-Cyrl-UZ" sz="2000" b="1" dirty="0"/>
              <a:t>Tarqatma materialdagi topshiriqlarnihoyasiga yetgach boshqa guruhlarga “qarxpalak aylanmasi” yo'nalishi bo'yicha almashtiriladi.</a:t>
            </a:r>
            <a:endParaRPr lang="ru-RU" sz="2000" b="1" dirty="0"/>
          </a:p>
          <a:p>
            <a:pPr lvl="0"/>
            <a:r>
              <a:rPr lang="uz-Cyrl-UZ" sz="2000" b="1" dirty="0"/>
              <a:t>Yaangi guruh a'zolari tomonidan materiallar o'rganiladi va unga o'zgartirishla</a:t>
            </a:r>
            <a:r>
              <a:rPr lang="en-US" sz="2000" b="1" dirty="0"/>
              <a:t>r</a:t>
            </a:r>
            <a:r>
              <a:rPr lang="uz-Cyrl-UZ" sz="2000" b="1" dirty="0"/>
              <a:t> kiritiladi.</a:t>
            </a:r>
            <a:endParaRPr lang="ru-RU" sz="2000" b="1" dirty="0"/>
          </a:p>
          <a:p>
            <a:pPr lvl="0"/>
            <a:r>
              <a:rPr lang="uz-Cyrl-UZ" sz="2000" b="1" dirty="0"/>
              <a:t>Bu holat guruh a'zolarining soniga qarab amalga oshiriladi.</a:t>
            </a:r>
            <a:endParaRPr lang="ru-RU" sz="2000" b="1" dirty="0"/>
          </a:p>
          <a:p>
            <a:pPr lvl="0"/>
            <a:r>
              <a:rPr lang="uz-Cyrl-UZ" sz="2000" b="1" dirty="0"/>
              <a:t>Tarqatma materiallarni oxirgi almashishidan so'ng har bir guruh a'zosi qo'ygan belgisi asosida o'z materialini tanlab oladilar.</a:t>
            </a:r>
            <a:endParaRPr lang="ru-RU" sz="2000" b="1" dirty="0"/>
          </a:p>
          <a:p>
            <a:pPr lvl="0"/>
            <a:r>
              <a:rPr lang="uz-Cyrl-UZ" sz="2000" b="1" dirty="0"/>
              <a:t>Qo'yilgan belgilarni tahlil qilish lozim bo'lsa, kerakli o'zgartirishni kiritishlari mumkin bo'ladi.</a:t>
            </a:r>
            <a:endParaRPr lang="ru-RU" sz="2000" b="1" dirty="0"/>
          </a:p>
          <a:p>
            <a:pPr lvl="0"/>
            <a:r>
              <a:rPr lang="uz-Cyrl-UZ" sz="2000" b="1" dirty="0"/>
              <a:t>O'qituvchi tarqatma materiallarni yig'ib oladiva baholarni guruh jurnaligi ko'chirib qo'yadi.</a:t>
            </a:r>
            <a:endParaRPr lang="ru-RU" sz="2000" b="1" dirty="0"/>
          </a:p>
          <a:p>
            <a:endParaRPr lang="ru-RU" sz="2000" dirty="0">
              <a:solidFill>
                <a:schemeClr val="bg2">
                  <a:lumMod val="50000"/>
                </a:schemeClr>
              </a:solidFill>
            </a:endParaRPr>
          </a:p>
        </p:txBody>
      </p:sp>
    </p:spTree>
    <p:extLst>
      <p:ext uri="{BB962C8B-B14F-4D97-AF65-F5344CB8AC3E}">
        <p14:creationId xmlns:p14="http://schemas.microsoft.com/office/powerpoint/2010/main" val="2947854296"/>
      </p:ext>
    </p:extLst>
  </p:cSld>
  <p:clrMapOvr>
    <a:masterClrMapping/>
  </p:clrMapOvr>
  <p:transition spd="slow">
    <p:wheel spokes="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92239" y="504428"/>
            <a:ext cx="11420385" cy="6840760"/>
          </a:xfrm>
        </p:spPr>
        <p:txBody>
          <a:bodyPr>
            <a:normAutofit/>
          </a:bodyPr>
          <a:lstStyle/>
          <a:p>
            <a:r>
              <a:rPr lang="en-US" sz="2800" b="1" dirty="0" smtClean="0"/>
              <a:t>“</a:t>
            </a:r>
            <a:r>
              <a:rPr lang="uz-Cyrl-UZ" sz="2800" b="1" dirty="0" smtClean="0"/>
              <a:t>Charxpalak</a:t>
            </a:r>
            <a:r>
              <a:rPr lang="uz-Cyrl-UZ" sz="2800" b="1" dirty="0"/>
              <a:t>” texnologiyasidan foydalangan holda </a:t>
            </a:r>
            <a:r>
              <a:rPr lang="en-US" sz="2800" b="1" dirty="0" err="1" smtClean="0"/>
              <a:t>o’quvchilarda</a:t>
            </a:r>
            <a:r>
              <a:rPr lang="uz-Cyrl-UZ" sz="2800" b="1" dirty="0" smtClean="0"/>
              <a:t> </a:t>
            </a:r>
            <a:r>
              <a:rPr lang="en-US" sz="2800" b="1" dirty="0" err="1" smtClean="0"/>
              <a:t>manzara</a:t>
            </a:r>
            <a:r>
              <a:rPr lang="uz-Cyrl-UZ" sz="2800" b="1" dirty="0" smtClean="0"/>
              <a:t> </a:t>
            </a:r>
            <a:r>
              <a:rPr lang="uz-Cyrl-UZ" sz="2800" b="1" dirty="0"/>
              <a:t>turlari </a:t>
            </a:r>
            <a:r>
              <a:rPr lang="en-US" sz="2800" b="1" dirty="0" smtClean="0"/>
              <a:t> </a:t>
            </a:r>
            <a:r>
              <a:rPr lang="en-US" sz="2800" b="1" dirty="0" err="1" smtClean="0"/>
              <a:t>va</a:t>
            </a:r>
            <a:r>
              <a:rPr lang="en-US" sz="2800" b="1" dirty="0" smtClean="0"/>
              <a:t> </a:t>
            </a:r>
            <a:r>
              <a:rPr lang="en-US" sz="2800" b="1" dirty="0" err="1" smtClean="0"/>
              <a:t>ularni</a:t>
            </a:r>
            <a:r>
              <a:rPr lang="en-US" sz="2800" b="1" dirty="0" smtClean="0"/>
              <a:t> </a:t>
            </a:r>
            <a:r>
              <a:rPr lang="en-US" sz="2800" b="1" dirty="0" err="1" smtClean="0"/>
              <a:t>chizish</a:t>
            </a:r>
            <a:r>
              <a:rPr lang="en-US" sz="2800" b="1" dirty="0" smtClean="0"/>
              <a:t> </a:t>
            </a:r>
            <a:r>
              <a:rPr lang="en-US" sz="2800" b="1" dirty="0" err="1" smtClean="0"/>
              <a:t>usullari</a:t>
            </a:r>
            <a:r>
              <a:rPr lang="en-US" sz="2800" b="1" dirty="0" smtClean="0"/>
              <a:t> </a:t>
            </a:r>
            <a:r>
              <a:rPr lang="uz-Cyrl-UZ" sz="2800" b="1" dirty="0" smtClean="0"/>
              <a:t>haqidagi </a:t>
            </a:r>
            <a:r>
              <a:rPr lang="uz-Cyrl-UZ" sz="2800" b="1" dirty="0"/>
              <a:t>bilimlarini takomillashtirish uchun quyidagicha vazifa berish mumkin.</a:t>
            </a:r>
            <a:endParaRPr lang="ru-RU" sz="2800" b="1" dirty="0"/>
          </a:p>
          <a:p>
            <a:endParaRPr lang="ru-RU" sz="2800" dirty="0"/>
          </a:p>
          <a:p>
            <a:pPr>
              <a:lnSpc>
                <a:spcPct val="200000"/>
              </a:lnSpc>
            </a:pPr>
            <a:endParaRPr lang="ru-RU" sz="2800" dirty="0">
              <a:solidFill>
                <a:schemeClr val="bg2">
                  <a:lumMod val="50000"/>
                </a:schemeClr>
              </a:solidFill>
            </a:endParaRPr>
          </a:p>
          <a:p>
            <a:pPr>
              <a:lnSpc>
                <a:spcPct val="170000"/>
              </a:lnSpc>
            </a:pPr>
            <a:endParaRPr lang="ru-RU" dirty="0"/>
          </a:p>
        </p:txBody>
      </p:sp>
      <p:pic>
        <p:nvPicPr>
          <p:cNvPr id="4" name="Рисунок 3" descr="Как нарисовать весну карандашом легко и просто — для детей"/>
          <p:cNvPicPr/>
          <p:nvPr/>
        </p:nvPicPr>
        <p:blipFill>
          <a:blip r:embed="rId2">
            <a:extLst>
              <a:ext uri="{28A0092B-C50C-407E-A947-70E740481C1C}">
                <a14:useLocalDpi xmlns:a14="http://schemas.microsoft.com/office/drawing/2010/main" val="0"/>
              </a:ext>
            </a:extLst>
          </a:blip>
          <a:srcRect/>
          <a:stretch>
            <a:fillRect/>
          </a:stretch>
        </p:blipFill>
        <p:spPr bwMode="auto">
          <a:xfrm>
            <a:off x="2520231" y="2448644"/>
            <a:ext cx="11017224" cy="5184576"/>
          </a:xfrm>
          <a:prstGeom prst="rect">
            <a:avLst/>
          </a:prstGeom>
          <a:noFill/>
          <a:ln>
            <a:noFill/>
          </a:ln>
        </p:spPr>
      </p:pic>
    </p:spTree>
    <p:extLst>
      <p:ext uri="{BB962C8B-B14F-4D97-AF65-F5344CB8AC3E}">
        <p14:creationId xmlns:p14="http://schemas.microsoft.com/office/powerpoint/2010/main" val="41543829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descr="уроки рисования пастелью для начинающих поэтапно&quot; — card of the ..."/>
          <p:cNvPicPr>
            <a:picLocks noGrp="1"/>
          </p:cNvPicPr>
          <p:nvPr>
            <p:ph idx="1"/>
          </p:nvPr>
        </p:nvPicPr>
        <p:blipFill rotWithShape="1">
          <a:blip r:embed="rId2">
            <a:extLst>
              <a:ext uri="{28A0092B-C50C-407E-A947-70E740481C1C}">
                <a14:useLocalDpi xmlns:a14="http://schemas.microsoft.com/office/drawing/2010/main" val="0"/>
              </a:ext>
            </a:extLst>
          </a:blip>
          <a:srcRect b="2809"/>
          <a:stretch/>
        </p:blipFill>
        <p:spPr bwMode="auto">
          <a:xfrm>
            <a:off x="2592239" y="144389"/>
            <a:ext cx="12097344" cy="763284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859323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descr="Пейзаж 'Африка' - масло — Онлайн школа рисования. | рукоделие ..."/>
          <p:cNvPicPr>
            <a:picLocks noGrp="1"/>
          </p:cNvPicPr>
          <p:nvPr>
            <p:ph idx="1"/>
          </p:nvPr>
        </p:nvPicPr>
        <p:blipFill rotWithShape="1">
          <a:blip r:embed="rId2">
            <a:extLst>
              <a:ext uri="{28A0092B-C50C-407E-A947-70E740481C1C}">
                <a14:useLocalDpi xmlns:a14="http://schemas.microsoft.com/office/drawing/2010/main" val="0"/>
              </a:ext>
            </a:extLst>
          </a:blip>
          <a:srcRect b="9091"/>
          <a:stretch/>
        </p:blipFill>
        <p:spPr bwMode="auto">
          <a:xfrm>
            <a:off x="7416775" y="432420"/>
            <a:ext cx="5722665" cy="4151630"/>
          </a:xfrm>
          <a:prstGeom prst="rect">
            <a:avLst/>
          </a:prstGeom>
          <a:noFill/>
          <a:ln>
            <a:noFill/>
          </a:ln>
          <a:extLst>
            <a:ext uri="{53640926-AAD7-44D8-BBD7-CCE9431645EC}">
              <a14:shadowObscured xmlns:a14="http://schemas.microsoft.com/office/drawing/2010/main"/>
            </a:ext>
          </a:extLst>
        </p:spPr>
      </p:pic>
      <p:pic>
        <p:nvPicPr>
          <p:cNvPr id="6" name="Рисунок 5" descr="Конспект НОД по рисованию «Африканские пейзажи» в подготовительной ..."/>
          <p:cNvPicPr/>
          <p:nvPr/>
        </p:nvPicPr>
        <p:blipFill rotWithShape="1">
          <a:blip r:embed="rId3">
            <a:extLst>
              <a:ext uri="{28A0092B-C50C-407E-A947-70E740481C1C}">
                <a14:useLocalDpi xmlns:a14="http://schemas.microsoft.com/office/drawing/2010/main" val="0"/>
              </a:ext>
            </a:extLst>
          </a:blip>
          <a:srcRect b="4816"/>
          <a:stretch/>
        </p:blipFill>
        <p:spPr bwMode="auto">
          <a:xfrm>
            <a:off x="648023" y="467530"/>
            <a:ext cx="5937250" cy="4151630"/>
          </a:xfrm>
          <a:prstGeom prst="rect">
            <a:avLst/>
          </a:prstGeom>
          <a:noFill/>
          <a:ln>
            <a:noFill/>
          </a:ln>
          <a:extLst>
            <a:ext uri="{53640926-AAD7-44D8-BBD7-CCE9431645EC}">
              <a14:shadowObscured xmlns:a14="http://schemas.microsoft.com/office/drawing/2010/main"/>
            </a:ext>
          </a:extLst>
        </p:spPr>
      </p:pic>
      <p:pic>
        <p:nvPicPr>
          <p:cNvPr id="7" name="Рисунок 6" descr="ИЗО. Изобразительная деятельность в детском саду - Фотоотчёты ..."/>
          <p:cNvPicPr/>
          <p:nvPr/>
        </p:nvPicPr>
        <p:blipFill rotWithShape="1">
          <a:blip r:embed="rId4">
            <a:extLst>
              <a:ext uri="{28A0092B-C50C-407E-A947-70E740481C1C}">
                <a14:useLocalDpi xmlns:a14="http://schemas.microsoft.com/office/drawing/2010/main" val="0"/>
              </a:ext>
            </a:extLst>
          </a:blip>
          <a:srcRect b="4533"/>
          <a:stretch/>
        </p:blipFill>
        <p:spPr bwMode="auto">
          <a:xfrm>
            <a:off x="9934000" y="3783533"/>
            <a:ext cx="5937250" cy="4163695"/>
          </a:xfrm>
          <a:prstGeom prst="rect">
            <a:avLst/>
          </a:prstGeom>
          <a:noFill/>
          <a:ln>
            <a:noFill/>
          </a:ln>
          <a:extLst>
            <a:ext uri="{53640926-AAD7-44D8-BBD7-CCE9431645EC}">
              <a14:shadowObscured xmlns:a14="http://schemas.microsoft.com/office/drawing/2010/main"/>
            </a:ext>
          </a:extLst>
        </p:spPr>
      </p:pic>
      <p:pic>
        <p:nvPicPr>
          <p:cNvPr id="8" name="Рисунок 7" descr="Уроки гуашью для начинающих поэтапно: рисуем цветы и пейзаж + 100 ..."/>
          <p:cNvPicPr/>
          <p:nvPr/>
        </p:nvPicPr>
        <p:blipFill>
          <a:blip r:embed="rId5">
            <a:extLst>
              <a:ext uri="{28A0092B-C50C-407E-A947-70E740481C1C}">
                <a14:useLocalDpi xmlns:a14="http://schemas.microsoft.com/office/drawing/2010/main" val="0"/>
              </a:ext>
            </a:extLst>
          </a:blip>
          <a:srcRect/>
          <a:stretch>
            <a:fillRect/>
          </a:stretch>
        </p:blipFill>
        <p:spPr bwMode="auto">
          <a:xfrm>
            <a:off x="2736255" y="3865163"/>
            <a:ext cx="5915660" cy="4077335"/>
          </a:xfrm>
          <a:prstGeom prst="rect">
            <a:avLst/>
          </a:prstGeom>
          <a:noFill/>
          <a:ln>
            <a:noFill/>
          </a:ln>
        </p:spPr>
      </p:pic>
    </p:spTree>
    <p:extLst>
      <p:ext uri="{BB962C8B-B14F-4D97-AF65-F5344CB8AC3E}">
        <p14:creationId xmlns:p14="http://schemas.microsoft.com/office/powerpoint/2010/main" val="14363194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descr="Почемучки из 1 - &quot;Б&quot;: Вести с урока ИЗО &quot;Ранняя весна&quot;"/>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 y="288403"/>
            <a:ext cx="8496895" cy="7633221"/>
          </a:xfrm>
          <a:prstGeom prst="rect">
            <a:avLst/>
          </a:prstGeom>
          <a:noFill/>
          <a:ln>
            <a:noFill/>
          </a:ln>
        </p:spPr>
      </p:pic>
      <p:pic>
        <p:nvPicPr>
          <p:cNvPr id="9" name="Рисунок 8" descr="Урок ИЗО в 4-м классе &quot;Движение – течение жизни&quot;"/>
          <p:cNvPicPr/>
          <p:nvPr/>
        </p:nvPicPr>
        <p:blipFill>
          <a:blip r:embed="rId3">
            <a:extLst>
              <a:ext uri="{28A0092B-C50C-407E-A947-70E740481C1C}">
                <a14:useLocalDpi xmlns:a14="http://schemas.microsoft.com/office/drawing/2010/main" val="0"/>
              </a:ext>
            </a:extLst>
          </a:blip>
          <a:srcRect/>
          <a:stretch>
            <a:fillRect/>
          </a:stretch>
        </p:blipFill>
        <p:spPr bwMode="auto">
          <a:xfrm>
            <a:off x="8496896" y="406842"/>
            <a:ext cx="7344768" cy="7514783"/>
          </a:xfrm>
          <a:prstGeom prst="rect">
            <a:avLst/>
          </a:prstGeom>
          <a:noFill/>
          <a:ln>
            <a:noFill/>
          </a:ln>
        </p:spPr>
      </p:pic>
    </p:spTree>
    <p:extLst>
      <p:ext uri="{BB962C8B-B14F-4D97-AF65-F5344CB8AC3E}">
        <p14:creationId xmlns:p14="http://schemas.microsoft.com/office/powerpoint/2010/main" val="1290861328"/>
      </p:ext>
    </p:extLst>
  </p:cSld>
  <p:clrMapOvr>
    <a:masterClrMapping/>
  </p:clrMapOvr>
  <p:transition spd="slow">
    <p:comb/>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60191" y="504428"/>
            <a:ext cx="13321480" cy="6494085"/>
          </a:xfrm>
          <a:prstGeom prst="rect">
            <a:avLst/>
          </a:prstGeom>
        </p:spPr>
        <p:txBody>
          <a:bodyPr wrap="square">
            <a:spAutoFit/>
          </a:bodyPr>
          <a:lstStyle/>
          <a:p>
            <a:r>
              <a:rPr lang="en-US" sz="3200" dirty="0" err="1" smtClean="0">
                <a:latin typeface="Arial" panose="020B0604020202020204" pitchFamily="34" charset="0"/>
                <a:cs typeface="Arial" panose="020B0604020202020204" pitchFamily="34" charset="0"/>
              </a:rPr>
              <a:t>Bugungi</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kunda</a:t>
            </a:r>
            <a:r>
              <a:rPr lang="en-US" sz="3200" dirty="0" smtClean="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mamlakatimiz</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maktablari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uchun</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yangi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pedagogik</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texnologiya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asosida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tayyorlanadigan</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dastur</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darslik</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va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o‘quv-metodik</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qo‘llanmalariga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qo‘yiladigan</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talablar</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va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ularning</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ilmiy-pedagogik</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asoslari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xususida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qator</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pedagogik</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qo‘llanmalar</a:t>
            </a:r>
            <a:r>
              <a:rPr lang="en-US" sz="3200" dirty="0">
                <a:latin typeface="Arial" panose="020B0604020202020204" pitchFamily="34" charset="0"/>
                <a:cs typeface="Arial" panose="020B0604020202020204" pitchFamily="34" charset="0"/>
              </a:rPr>
              <a:t> yaratildi1. Bu </a:t>
            </a:r>
            <a:r>
              <a:rPr lang="en-US" sz="3200" dirty="0" err="1">
                <a:latin typeface="Arial" panose="020B0604020202020204" pitchFamily="34" charset="0"/>
                <a:cs typeface="Arial" panose="020B0604020202020204" pitchFamily="34" charset="0"/>
              </a:rPr>
              <a:t>qo‘llanmalarda</a:t>
            </a:r>
            <a:r>
              <a:rPr lang="en-US" sz="3200" dirty="0">
                <a:latin typeface="Arial" panose="020B0604020202020204" pitchFamily="34" charset="0"/>
                <a:cs typeface="Arial" panose="020B0604020202020204" pitchFamily="34" charset="0"/>
              </a:rPr>
              <a:t> </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zamonaviy</a:t>
            </a:r>
            <a:r>
              <a:rPr lang="en-US" sz="3200" dirty="0" smtClean="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o‘qitish</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va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ta’limning</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yangi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tizimi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modeli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yangi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pedagogik</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texnologiya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didaktika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metodika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Davlat</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ta’lim</a:t>
            </a:r>
            <a:r>
              <a:rPr lang="en-US" sz="3200" dirty="0">
                <a:latin typeface="Arial" panose="020B0604020202020204" pitchFamily="34" charset="0"/>
                <a:cs typeface="Arial" panose="020B0604020202020204" pitchFamily="34" charset="0"/>
              </a:rPr>
              <a:t> standard </a:t>
            </a:r>
            <a:r>
              <a:rPr lang="en-US" sz="3200" dirty="0" err="1">
                <a:latin typeface="Arial" panose="020B0604020202020204" pitchFamily="34" charset="0"/>
                <a:cs typeface="Arial" panose="020B0604020202020204" pitchFamily="34" charset="0"/>
              </a:rPr>
              <a:t>va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o‘quv</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dasturlari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bo‘yicha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talqin</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etilishi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ko‘rsatilib</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asoslab</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berilgan</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Shunga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ko‘ra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har</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bir</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o‘quv</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predmeti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bo‘yicha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dastur</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darslik</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o‘quv-metodik</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qo‘llanmalarni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yaratish</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bilan</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birga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ulami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o‘qitish</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texnologiyasi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didaktikasi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va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metodikasi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ishlab</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chiqiladi</a:t>
            </a:r>
            <a:r>
              <a:rPr lang="en-US" sz="3200" dirty="0">
                <a:latin typeface="Arial" panose="020B0604020202020204" pitchFamily="34" charset="0"/>
                <a:cs typeface="Arial" panose="020B0604020202020204" pitchFamily="34" charset="0"/>
              </a:rPr>
              <a:t>. </a:t>
            </a:r>
            <a:endParaRPr lang="ru-RU" sz="3200" dirty="0">
              <a:latin typeface="Arial" panose="020B0604020202020204" pitchFamily="34" charset="0"/>
              <a:cs typeface="Arial" panose="020B0604020202020204" pitchFamily="34" charset="0"/>
            </a:endParaRPr>
          </a:p>
          <a:p>
            <a:r>
              <a:rPr lang="en-US" sz="3200" dirty="0" err="1">
                <a:latin typeface="Arial" panose="020B0604020202020204" pitchFamily="34" charset="0"/>
                <a:cs typeface="Arial" panose="020B0604020202020204" pitchFamily="34" charset="0"/>
              </a:rPr>
              <a:t>Shu</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jumladan</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Tasviriy</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san’at</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o‘quv</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fanining</a:t>
            </a:r>
            <a:r>
              <a:rPr lang="en-US" sz="3200" dirty="0">
                <a:latin typeface="Arial" panose="020B0604020202020204" pitchFamily="34" charset="0"/>
                <a:cs typeface="Arial" panose="020B0604020202020204" pitchFamily="34" charset="0"/>
              </a:rPr>
              <a:t> ham </a:t>
            </a:r>
            <a:r>
              <a:rPr lang="en-US" sz="3200" dirty="0" err="1">
                <a:latin typeface="Arial" panose="020B0604020202020204" pitchFamily="34" charset="0"/>
                <a:cs typeface="Arial" panose="020B0604020202020204" pitchFamily="34" charset="0"/>
              </a:rPr>
              <a:t>o‘qitish</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texnologiyasi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didaktikasi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va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metodikasini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qayta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ko‘rib</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chiqish</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zarurati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tug‘ildi</a:t>
            </a:r>
            <a:r>
              <a:rPr lang="en-US" sz="3200" dirty="0" smtClean="0">
                <a:latin typeface="Arial" panose="020B0604020202020204" pitchFamily="34" charset="0"/>
                <a:cs typeface="Arial" panose="020B0604020202020204" pitchFamily="34" charset="0"/>
              </a:rPr>
              <a:t>.</a:t>
            </a:r>
            <a:endParaRPr lang="ru-RU"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33159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016175" y="432420"/>
            <a:ext cx="12601400" cy="6768752"/>
          </a:xfrm>
        </p:spPr>
        <p:txBody>
          <a:bodyPr>
            <a:normAutofit/>
          </a:bodyPr>
          <a:lstStyle/>
          <a:p>
            <a:r>
              <a:rPr lang="en-US" b="1" dirty="0"/>
              <a:t>XULOSA</a:t>
            </a:r>
            <a:endParaRPr lang="ru-RU" b="1" dirty="0"/>
          </a:p>
          <a:p>
            <a:endParaRPr lang="ru-RU" dirty="0"/>
          </a:p>
        </p:txBody>
      </p:sp>
      <p:sp>
        <p:nvSpPr>
          <p:cNvPr id="2" name="Прямоугольник 1"/>
          <p:cNvSpPr/>
          <p:nvPr/>
        </p:nvSpPr>
        <p:spPr>
          <a:xfrm>
            <a:off x="2736255" y="1181318"/>
            <a:ext cx="12817424" cy="5493812"/>
          </a:xfrm>
          <a:prstGeom prst="rect">
            <a:avLst/>
          </a:prstGeom>
        </p:spPr>
        <p:txBody>
          <a:bodyPr wrap="square">
            <a:spAutoFit/>
          </a:bodyPr>
          <a:lstStyle/>
          <a:p>
            <a:r>
              <a:rPr lang="en-US" dirty="0" err="1">
                <a:latin typeface="Arial" panose="020B0604020202020204" pitchFamily="34" charset="0"/>
                <a:cs typeface="Arial" panose="020B0604020202020204" pitchFamily="34" charset="0"/>
              </a:rPr>
              <a:t>Nazariy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qismni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o'rgangach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talabalarning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vazifasi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amaliy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ishi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kuzatiladi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Darsning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ushbu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qismida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variantlar</a:t>
            </a:r>
            <a:r>
              <a:rPr lang="en-US" dirty="0">
                <a:latin typeface="Arial" panose="020B0604020202020204" pitchFamily="34" charset="0"/>
                <a:cs typeface="Arial" panose="020B0604020202020204" pitchFamily="34" charset="0"/>
              </a:rPr>
              <a:t> ham </a:t>
            </a:r>
            <a:r>
              <a:rPr lang="en-US" dirty="0" err="1">
                <a:latin typeface="Arial" panose="020B0604020202020204" pitchFamily="34" charset="0"/>
                <a:cs typeface="Arial" panose="020B0604020202020204" pitchFamily="34" charset="0"/>
              </a:rPr>
              <a:t>mumkin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Misol</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uchun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taxtada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rasm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ustida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ishlashning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ketma-ketligini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ko'rsatish</a:t>
            </a:r>
            <a:r>
              <a:rPr lang="en-US" dirty="0">
                <a:latin typeface="Arial" panose="020B0604020202020204" pitchFamily="34" charset="0"/>
                <a:cs typeface="Arial" panose="020B0604020202020204" pitchFamily="34" charset="0"/>
              </a:rPr>
              <a:t>. Men </a:t>
            </a:r>
            <a:r>
              <a:rPr lang="en-US" dirty="0" err="1">
                <a:latin typeface="Arial" panose="020B0604020202020204" pitchFamily="34" charset="0"/>
                <a:cs typeface="Arial" panose="020B0604020202020204" pitchFamily="34" charset="0"/>
              </a:rPr>
              <a:t>chizilganga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yonboshlab</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turaman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qisman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o'zimni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to'sib</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qo'yaman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butun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rasm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tushuntirish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jarayoni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talabaning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imkoniyatlarini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o'z-o'zini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hurmat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qilishiga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salbiy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ta'sir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qiladi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ko'plab</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savollar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tug'iladi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Ranglar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bilan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ishlaganda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qog'ozga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bir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qog'oz</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qo'shiladi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bo'yoq</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cho'tka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yordamida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rasm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chizish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usullarini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ko'rsataman</a:t>
            </a:r>
            <a:r>
              <a:rPr lang="en-US" dirty="0">
                <a:latin typeface="Arial" panose="020B0604020202020204" pitchFamily="34" charset="0"/>
                <a:cs typeface="Arial" panose="020B0604020202020204" pitchFamily="34" charset="0"/>
              </a:rPr>
              <a:t>. Bu ham </a:t>
            </a:r>
            <a:r>
              <a:rPr lang="en-US" dirty="0" err="1">
                <a:latin typeface="Arial" panose="020B0604020202020204" pitchFamily="34" charset="0"/>
                <a:cs typeface="Arial" panose="020B0604020202020204" pitchFamily="34" charset="0"/>
              </a:rPr>
              <a:t>noqulay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chunki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bo'yoq</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vertikal</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sirtdan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oqishi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mumkin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Xulosa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qilib</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aytganda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usul</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samarali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emas</a:t>
            </a:r>
            <a:r>
              <a:rPr lang="en-US" dirty="0">
                <a:latin typeface="Arial" panose="020B0604020202020204" pitchFamily="34" charset="0"/>
                <a:cs typeface="Arial" panose="020B0604020202020204" pitchFamily="34" charset="0"/>
              </a:rPr>
              <a:t>, past </a:t>
            </a:r>
            <a:r>
              <a:rPr lang="en-US" dirty="0" err="1">
                <a:latin typeface="Arial" panose="020B0604020202020204" pitchFamily="34" charset="0"/>
                <a:cs typeface="Arial" panose="020B0604020202020204" pitchFamily="34" charset="0"/>
              </a:rPr>
              <a:t>natija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chiqadi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Yoki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kompyuter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texnologiyasidan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foydalanganda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siz</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katta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ekranda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tasvir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texnikasini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aniq</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izchil</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ravishda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ko'rsatishingiz</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mumkin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Hamma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uchun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ochiq</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tushunarli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Shu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bilan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birga</a:t>
            </a:r>
            <a:r>
              <a:rPr lang="en-US" dirty="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o’quvchilar</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rangtasvir</a:t>
            </a:r>
            <a:r>
              <a:rPr lang="en-US" dirty="0" smtClean="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texnikasi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bo'yicha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ko'nikmalarga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ega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bo'lib</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chiziqlarni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ishonchli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tarzda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takrorlaydilar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tasavvurlarini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yaratadilar</a:t>
            </a:r>
            <a:r>
              <a:rPr lang="en-US" dirty="0">
                <a:latin typeface="Arial" panose="020B0604020202020204" pitchFamily="34" charset="0"/>
                <a:cs typeface="Arial" panose="020B0604020202020204" pitchFamily="34" charset="0"/>
              </a:rPr>
              <a:t>.</a:t>
            </a:r>
            <a:endParaRPr lang="ru-R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928549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57518" y="1964591"/>
            <a:ext cx="11415559" cy="3826092"/>
          </a:xfrm>
        </p:spPr>
        <p:txBody>
          <a:bodyPr>
            <a:noAutofit/>
          </a:bodyPr>
          <a:lstStyle/>
          <a:p>
            <a:pPr algn="ctr"/>
            <a:r>
              <a:rPr lang="en-US" sz="9800" dirty="0">
                <a:latin typeface="Algerian" panose="04020705040A02060702" pitchFamily="82" charset="0"/>
              </a:rPr>
              <a:t>E’TIBORINGIZ </a:t>
            </a:r>
            <a:br>
              <a:rPr lang="en-US" sz="9800" dirty="0">
                <a:latin typeface="Algerian" panose="04020705040A02060702" pitchFamily="82" charset="0"/>
              </a:rPr>
            </a:br>
            <a:r>
              <a:rPr lang="en-US" sz="9800" dirty="0">
                <a:latin typeface="Algerian" panose="04020705040A02060702" pitchFamily="82" charset="0"/>
              </a:rPr>
              <a:t>UCHUN </a:t>
            </a:r>
            <a:br>
              <a:rPr lang="en-US" sz="9800" dirty="0">
                <a:latin typeface="Algerian" panose="04020705040A02060702" pitchFamily="82" charset="0"/>
              </a:rPr>
            </a:br>
            <a:r>
              <a:rPr lang="en-US" sz="9800" dirty="0">
                <a:latin typeface="Algerian" panose="04020705040A02060702" pitchFamily="82" charset="0"/>
              </a:rPr>
              <a:t>RAHMAT</a:t>
            </a:r>
            <a:r>
              <a:rPr lang="en-US" sz="9800" dirty="0"/>
              <a:t/>
            </a:r>
            <a:br>
              <a:rPr lang="en-US" sz="9800" dirty="0"/>
            </a:br>
            <a:endParaRPr lang="ru-RU" sz="9800" dirty="0"/>
          </a:p>
        </p:txBody>
      </p:sp>
    </p:spTree>
    <p:extLst>
      <p:ext uri="{BB962C8B-B14F-4D97-AF65-F5344CB8AC3E}">
        <p14:creationId xmlns:p14="http://schemas.microsoft.com/office/powerpoint/2010/main" val="189825684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160191" y="864841"/>
            <a:ext cx="12961440" cy="7056784"/>
          </a:xfrm>
        </p:spPr>
        <p:txBody>
          <a:bodyPr>
            <a:normAutofit/>
          </a:bodyPr>
          <a:lstStyle/>
          <a:p>
            <a:r>
              <a:rPr lang="en-US" sz="3200" dirty="0" err="1">
                <a:latin typeface="Arial" panose="020B0604020202020204" pitchFamily="34" charset="0"/>
                <a:cs typeface="Arial" panose="020B0604020202020204" pitchFamily="34" charset="0"/>
              </a:rPr>
              <a:t>Zamonaviy</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jamiyatda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ro'y</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berayotgan</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innovatsion</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jarayonlar</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ta'lim</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va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tarbiya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tizimiga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o'zgarishlar</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kiritishga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xizmat</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qilmoqda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Bolaning</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shaxsiyatining</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ichki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dunyosini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shakllantirish</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masalalari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ustuvor</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yo'nalish</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hisoblanadi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Shu</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munosabat</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bilan</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pedagogik</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jamoa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yosh</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o'quvchining</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hissiy</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jihatdan</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kuchli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irodali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sohasini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rivojlantirishga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yosh</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avlodning</a:t>
            </a:r>
            <a:r>
              <a:rPr lang="en-US" sz="3200" dirty="0">
                <a:latin typeface="Arial" panose="020B0604020202020204" pitchFamily="34" charset="0"/>
                <a:cs typeface="Arial" panose="020B0604020202020204" pitchFamily="34" charset="0"/>
              </a:rPr>
              <a:t> his-</a:t>
            </a:r>
            <a:r>
              <a:rPr lang="en-US" sz="3200" dirty="0" err="1">
                <a:latin typeface="Arial" panose="020B0604020202020204" pitchFamily="34" charset="0"/>
                <a:cs typeface="Arial" panose="020B0604020202020204" pitchFamily="34" charset="0"/>
              </a:rPr>
              <a:t>tuyg'ulari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va</a:t>
            </a:r>
            <a:r>
              <a:rPr lang="en-US" sz="3200" dirty="0">
                <a:latin typeface="Arial" panose="020B0604020202020204" pitchFamily="34" charset="0"/>
                <a:cs typeface="Arial" panose="020B0604020202020204" pitchFamily="34" charset="0"/>
              </a:rPr>
              <a:t> his-</a:t>
            </a:r>
            <a:r>
              <a:rPr lang="en-US" sz="3200" dirty="0" err="1">
                <a:latin typeface="Arial" panose="020B0604020202020204" pitchFamily="34" charset="0"/>
                <a:cs typeface="Arial" panose="020B0604020202020204" pitchFamily="34" charset="0"/>
              </a:rPr>
              <a:t>tuyg'ularini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shakllantirishga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yordam</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beradigan</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yangi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shakl</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va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usullarni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faol</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ravishda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izlaydi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Ushbu</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ta'lim</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qidiruvida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estetik</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ta'limga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alohida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e'tibor</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qaratiladi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bu</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ta'limning</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ushbu</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yo'nalishi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orqali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boshlang'ich</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maktab</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yoshidagi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bolalarning</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ma'naviy</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rivojlanishiga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bevosita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ta'sir</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ko'rsatishi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mumkin</a:t>
            </a:r>
            <a:endParaRPr lang="ru-R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529580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idx="1"/>
          </p:nvPr>
        </p:nvSpPr>
        <p:spPr>
          <a:xfrm>
            <a:off x="2431772" y="716952"/>
            <a:ext cx="12724639" cy="6404545"/>
          </a:xfrm>
        </p:spPr>
        <p:txBody>
          <a:bodyPr>
            <a:normAutofit/>
          </a:bodyPr>
          <a:lstStyle/>
          <a:p>
            <a:pPr>
              <a:lnSpc>
                <a:spcPct val="120000"/>
              </a:lnSpc>
            </a:pPr>
            <a:endParaRPr lang="en-US" sz="3000" dirty="0">
              <a:solidFill>
                <a:schemeClr val="bg2">
                  <a:lumMod val="50000"/>
                </a:schemeClr>
              </a:solidFill>
              <a:latin typeface="Algerian" panose="04020705040A02060702" pitchFamily="82" charset="0"/>
            </a:endParaRPr>
          </a:p>
          <a:p>
            <a:pPr marL="0" indent="0">
              <a:lnSpc>
                <a:spcPct val="120000"/>
              </a:lnSpc>
              <a:buNone/>
            </a:pPr>
            <a:endParaRPr lang="ru-RU" dirty="0">
              <a:solidFill>
                <a:schemeClr val="bg2">
                  <a:lumMod val="50000"/>
                </a:schemeClr>
              </a:solidFill>
            </a:endParaRPr>
          </a:p>
        </p:txBody>
      </p:sp>
      <p:sp>
        <p:nvSpPr>
          <p:cNvPr id="2" name="Прямоугольник 1"/>
          <p:cNvSpPr/>
          <p:nvPr/>
        </p:nvSpPr>
        <p:spPr>
          <a:xfrm>
            <a:off x="2592239" y="648444"/>
            <a:ext cx="11017224" cy="1338828"/>
          </a:xfrm>
          <a:prstGeom prst="rect">
            <a:avLst/>
          </a:prstGeom>
        </p:spPr>
        <p:txBody>
          <a:bodyPr wrap="square">
            <a:spAutoFit/>
          </a:bodyPr>
          <a:lstStyle/>
          <a:p>
            <a:pPr algn="ctr"/>
            <a:r>
              <a:rPr lang="en-US" dirty="0" err="1">
                <a:latin typeface="Arial" panose="020B0604020202020204" pitchFamily="34" charset="0"/>
                <a:cs typeface="Arial" panose="020B0604020202020204" pitchFamily="34" charset="0"/>
              </a:rPr>
              <a:t>Ijodiy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shaxsni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shakllantirish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hozirgi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bosqichda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pedagogik</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nazariya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amaliyotning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eng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muhim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vazifalaridan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biridir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Buning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eng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samarali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vositasi-bolaning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tasviriy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faoliyati</a:t>
            </a:r>
            <a:endParaRPr lang="ru-RU" dirty="0">
              <a:latin typeface="Arial" panose="020B0604020202020204" pitchFamily="34" charset="0"/>
              <a:cs typeface="Arial" panose="020B0604020202020204" pitchFamily="34" charset="0"/>
            </a:endParaRPr>
          </a:p>
        </p:txBody>
      </p:sp>
      <p:pic>
        <p:nvPicPr>
          <p:cNvPr id="4" name="Рисунок 3" descr="images (16).jpg"/>
          <p:cNvPicPr>
            <a:picLocks noChangeAspect="1"/>
          </p:cNvPicPr>
          <p:nvPr/>
        </p:nvPicPr>
        <p:blipFill>
          <a:blip r:embed="rId2" cstate="print"/>
          <a:stretch>
            <a:fillRect/>
          </a:stretch>
        </p:blipFill>
        <p:spPr>
          <a:xfrm>
            <a:off x="3096295" y="2952700"/>
            <a:ext cx="8136904" cy="3672408"/>
          </a:xfrm>
          <a:prstGeom prst="rect">
            <a:avLst/>
          </a:prstGeom>
        </p:spPr>
      </p:pic>
    </p:spTree>
    <p:extLst>
      <p:ext uri="{BB962C8B-B14F-4D97-AF65-F5344CB8AC3E}">
        <p14:creationId xmlns:p14="http://schemas.microsoft.com/office/powerpoint/2010/main" val="346254892"/>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872159" y="504428"/>
            <a:ext cx="12385376" cy="6984776"/>
          </a:xfrm>
        </p:spPr>
        <p:txBody>
          <a:bodyPr>
            <a:noAutofit/>
          </a:bodyPr>
          <a:lstStyle/>
          <a:p>
            <a:pPr algn="ctr"/>
            <a:endParaRPr lang="en-US" sz="3600" dirty="0" smtClean="0">
              <a:latin typeface="Arial" panose="020B0604020202020204" pitchFamily="34" charset="0"/>
              <a:cs typeface="Arial" panose="020B0604020202020204" pitchFamily="34" charset="0"/>
            </a:endParaRPr>
          </a:p>
          <a:p>
            <a:pPr algn="ctr"/>
            <a:r>
              <a:rPr lang="en-US" sz="3600" dirty="0" err="1" smtClean="0">
                <a:latin typeface="Arial" panose="020B0604020202020204" pitchFamily="34" charset="0"/>
                <a:cs typeface="Arial" panose="020B0604020202020204" pitchFamily="34" charset="0"/>
              </a:rPr>
              <a:t>Maktabda</a:t>
            </a:r>
            <a:r>
              <a:rPr lang="en-US" sz="3600" dirty="0" smtClean="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tasviriy</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san'at</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bolalar</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tomonidan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ijodiy</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faoliyat</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chizmachilik</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modellashtirish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badiiy</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modellashtirish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aplikatsiya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va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h.k</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orqali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o'zlashtiriladi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bu</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esa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o'quv</a:t>
            </a:r>
            <a:r>
              <a:rPr lang="en-US" sz="3600" dirty="0">
                <a:latin typeface="Arial" panose="020B0604020202020204" pitchFamily="34" charset="0"/>
                <a:cs typeface="Arial" panose="020B0604020202020204" pitchFamily="34" charset="0"/>
              </a:rPr>
              <a:t> - </a:t>
            </a:r>
            <a:r>
              <a:rPr lang="en-US" sz="3600" dirty="0" err="1">
                <a:latin typeface="Arial" panose="020B0604020202020204" pitchFamily="34" charset="0"/>
                <a:cs typeface="Arial" panose="020B0604020202020204" pitchFamily="34" charset="0"/>
              </a:rPr>
              <a:t>tarbiya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motivatsiyasini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oshirish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o'quvchilarning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badiiy-ijodiy</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qobiliyatlarini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va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manfaatlarini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ro'yobga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chiqarish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imkonini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beradi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Tasviriy</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san'at</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ko'p</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qirrali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va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juda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qiziqarli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mavzudir</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shuning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uchun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ishda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iloji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boricha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turli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xil</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texnikalar</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texnikani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qo'llash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juda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muhim</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shuning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uchun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har</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bir</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bolani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qiziqtirishi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va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ijodiy</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qobiliyatlarini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rivojlantirishga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hissa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qo'shishi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mumkin</a:t>
            </a:r>
            <a:endParaRPr lang="ru-RU"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854064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56135" y="432420"/>
            <a:ext cx="13249472" cy="6984776"/>
          </a:xfrm>
        </p:spPr>
        <p:txBody>
          <a:bodyPr>
            <a:normAutofit lnSpcReduction="10000"/>
          </a:bodyPr>
          <a:lstStyle/>
          <a:p>
            <a:r>
              <a:rPr lang="en-US" sz="3600" dirty="0" err="1">
                <a:latin typeface="Arial" panose="020B0604020202020204" pitchFamily="34" charset="0"/>
                <a:cs typeface="Arial" panose="020B0604020202020204" pitchFamily="34" charset="0"/>
              </a:rPr>
              <a:t>Bolaning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ko'p</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qirrali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ijodiy</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shaxsini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shakllantirish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menga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ta'lim</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jarayoniga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yangi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pedtexnologiyalarni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joriy</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etishni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ijodiy</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qobiliyatlarni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yanada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muvaffaqiyatli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rivojlantirishga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yordam</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beradigan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dars</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shakllari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va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usullarini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tanlashni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o'quvchilarning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aqliy</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va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amaliy</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faoliyatini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tasviriy</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san'atni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o'qitishning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maqsad</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va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vazifalariga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muvofiq</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faollashtirishni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ta'minlashni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talab</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qildi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Innovatsion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pedagogik</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texnologiyalarni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joriy</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etishning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dolzarbligi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ta'lim</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jarayoniga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yangilangan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yondashuv</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intellektual-ijodiy</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mustaqil</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faoliyatga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qodir</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shaxsni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shakllantirish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zarurati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bilan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bog'liq</a:t>
            </a:r>
            <a:r>
              <a:rPr lang="en-US" sz="3600" dirty="0">
                <a:latin typeface="Arial" panose="020B0604020202020204" pitchFamily="34" charset="0"/>
                <a:cs typeface="Arial" panose="020B0604020202020204" pitchFamily="34" charset="0"/>
              </a:rPr>
              <a:t>.</a:t>
            </a:r>
            <a:endParaRPr lang="ru-RU" sz="3600" dirty="0">
              <a:latin typeface="Arial" panose="020B0604020202020204" pitchFamily="34" charset="0"/>
              <a:cs typeface="Arial" panose="020B0604020202020204" pitchFamily="34" charset="0"/>
            </a:endParaRPr>
          </a:p>
          <a:p>
            <a:r>
              <a:rPr lang="en-US" sz="3600" dirty="0" err="1">
                <a:latin typeface="Arial" panose="020B0604020202020204" pitchFamily="34" charset="0"/>
                <a:cs typeface="Arial" panose="020B0604020202020204" pitchFamily="34" charset="0"/>
              </a:rPr>
              <a:t>Tasviriy</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san'at</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darslarida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talabalarning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ijodiy</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qobiliyatlarini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rivojlantirish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uchun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quyidagi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ta'lim</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usullaridan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foydalanish</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mumkin</a:t>
            </a:r>
            <a:r>
              <a:rPr lang="en-US" sz="3600" dirty="0">
                <a:latin typeface="Arial" panose="020B0604020202020204" pitchFamily="34" charset="0"/>
                <a:cs typeface="Arial" panose="020B0604020202020204" pitchFamily="34" charset="0"/>
              </a:rPr>
              <a:t>:</a:t>
            </a:r>
            <a:endParaRPr lang="ru-RU" sz="3600" dirty="0">
              <a:latin typeface="Arial" panose="020B0604020202020204" pitchFamily="34" charset="0"/>
              <a:cs typeface="Arial" panose="020B0604020202020204" pitchFamily="34" charset="0"/>
            </a:endParaRPr>
          </a:p>
          <a:p>
            <a:endParaRPr lang="ru-RU" dirty="0"/>
          </a:p>
        </p:txBody>
      </p:sp>
    </p:spTree>
    <p:extLst>
      <p:ext uri="{BB962C8B-B14F-4D97-AF65-F5344CB8AC3E}">
        <p14:creationId xmlns:p14="http://schemas.microsoft.com/office/powerpoint/2010/main" val="28744926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304207" y="288404"/>
            <a:ext cx="11420385" cy="6840760"/>
          </a:xfrm>
        </p:spPr>
        <p:txBody>
          <a:bodyPr>
            <a:normAutofit fontScale="92500" lnSpcReduction="20000"/>
          </a:bodyPr>
          <a:lstStyle/>
          <a:p>
            <a:r>
              <a:rPr lang="en-US" b="1" dirty="0"/>
              <a:t>"</a:t>
            </a:r>
            <a:r>
              <a:rPr lang="en-US" b="1" dirty="0" err="1"/>
              <a:t>Kashfiyotlar</a:t>
            </a:r>
            <a:r>
              <a:rPr lang="en-US" b="1" dirty="0"/>
              <a:t>" </a:t>
            </a:r>
            <a:r>
              <a:rPr lang="en-US" b="1" dirty="0" err="1"/>
              <a:t>usuli</a:t>
            </a:r>
            <a:r>
              <a:rPr lang="en-US" b="1" dirty="0"/>
              <a:t>. </a:t>
            </a:r>
            <a:r>
              <a:rPr lang="en-US" dirty="0" err="1"/>
              <a:t>Ijodiy</a:t>
            </a:r>
            <a:r>
              <a:rPr lang="en-US" dirty="0"/>
              <a:t> </a:t>
            </a:r>
            <a:r>
              <a:rPr lang="en-US" dirty="0" err="1"/>
              <a:t>faoliyat</a:t>
            </a:r>
            <a:r>
              <a:rPr lang="en-US" dirty="0"/>
              <a:t> </a:t>
            </a:r>
            <a:r>
              <a:rPr lang="en-US" dirty="0" err="1"/>
              <a:t>yangi</a:t>
            </a:r>
            <a:r>
              <a:rPr lang="en-US" dirty="0"/>
              <a:t> </a:t>
            </a:r>
            <a:r>
              <a:rPr lang="en-US" dirty="0" err="1"/>
              <a:t>g'oya</a:t>
            </a:r>
            <a:r>
              <a:rPr lang="en-US" dirty="0"/>
              <a:t> – </a:t>
            </a:r>
            <a:r>
              <a:rPr lang="en-US" dirty="0" err="1"/>
              <a:t>kashfiyot</a:t>
            </a:r>
            <a:r>
              <a:rPr lang="en-US" dirty="0"/>
              <a:t> </a:t>
            </a:r>
            <a:r>
              <a:rPr lang="en-US" dirty="0" err="1"/>
              <a:t>yaratadi</a:t>
            </a:r>
            <a:r>
              <a:rPr lang="en-US" dirty="0"/>
              <a:t>.</a:t>
            </a:r>
            <a:endParaRPr lang="ru-RU" dirty="0"/>
          </a:p>
          <a:p>
            <a:r>
              <a:rPr lang="en-US" b="1" dirty="0" err="1"/>
              <a:t>Shaxsiy</a:t>
            </a:r>
            <a:r>
              <a:rPr lang="en-US" b="1" dirty="0"/>
              <a:t> </a:t>
            </a:r>
            <a:r>
              <a:rPr lang="en-US" b="1" dirty="0" err="1"/>
              <a:t>va</a:t>
            </a:r>
            <a:r>
              <a:rPr lang="en-US" b="1" dirty="0"/>
              <a:t> </a:t>
            </a:r>
            <a:r>
              <a:rPr lang="en-US" b="1" dirty="0" err="1"/>
              <a:t>jamoaviy</a:t>
            </a:r>
            <a:r>
              <a:rPr lang="en-US" b="1" dirty="0"/>
              <a:t> </a:t>
            </a:r>
            <a:r>
              <a:rPr lang="en-US" b="1" dirty="0" err="1"/>
              <a:t>qidiruv</a:t>
            </a:r>
            <a:r>
              <a:rPr lang="en-US" b="1" dirty="0"/>
              <a:t> </a:t>
            </a:r>
            <a:r>
              <a:rPr lang="en-US" b="1" dirty="0" err="1"/>
              <a:t>faoliyati</a:t>
            </a:r>
            <a:r>
              <a:rPr lang="en-US" b="1" dirty="0"/>
              <a:t> </a:t>
            </a:r>
            <a:r>
              <a:rPr lang="en-US" b="1" dirty="0" err="1"/>
              <a:t>usuli</a:t>
            </a:r>
            <a:r>
              <a:rPr lang="en-US" b="1" dirty="0"/>
              <a:t>. </a:t>
            </a:r>
            <a:r>
              <a:rPr lang="en-US" dirty="0" err="1"/>
              <a:t>Qidiruv</a:t>
            </a:r>
            <a:r>
              <a:rPr lang="en-US" dirty="0"/>
              <a:t> </a:t>
            </a:r>
            <a:r>
              <a:rPr lang="en-US" dirty="0" err="1"/>
              <a:t>faoliyati</a:t>
            </a:r>
            <a:r>
              <a:rPr lang="en-US" dirty="0"/>
              <a:t> </a:t>
            </a:r>
            <a:r>
              <a:rPr lang="en-US" dirty="0" err="1"/>
              <a:t>o'quvchilarning</a:t>
            </a:r>
            <a:r>
              <a:rPr lang="en-US" dirty="0"/>
              <a:t> </a:t>
            </a:r>
            <a:r>
              <a:rPr lang="en-US" dirty="0" err="1"/>
              <a:t>ijodiy</a:t>
            </a:r>
            <a:r>
              <a:rPr lang="en-US" dirty="0"/>
              <a:t> </a:t>
            </a:r>
            <a:r>
              <a:rPr lang="en-US" dirty="0" err="1"/>
              <a:t>faoliyatini</a:t>
            </a:r>
            <a:r>
              <a:rPr lang="en-US" dirty="0"/>
              <a:t> </a:t>
            </a:r>
            <a:r>
              <a:rPr lang="en-US" dirty="0" err="1"/>
              <a:t>rag'batlantiradi</a:t>
            </a:r>
            <a:r>
              <a:rPr lang="en-US" dirty="0"/>
              <a:t>, </a:t>
            </a:r>
            <a:r>
              <a:rPr lang="en-US" dirty="0" err="1"/>
              <a:t>barcha</a:t>
            </a:r>
            <a:r>
              <a:rPr lang="en-US" dirty="0"/>
              <a:t> </a:t>
            </a:r>
            <a:r>
              <a:rPr lang="en-US" dirty="0" err="1"/>
              <a:t>mumkin</a:t>
            </a:r>
            <a:r>
              <a:rPr lang="en-US" dirty="0"/>
              <a:t> </a:t>
            </a:r>
            <a:r>
              <a:rPr lang="en-US" dirty="0" err="1"/>
              <a:t>bo'lgan</a:t>
            </a:r>
            <a:r>
              <a:rPr lang="en-US" dirty="0"/>
              <a:t> </a:t>
            </a:r>
            <a:r>
              <a:rPr lang="en-US" dirty="0" err="1"/>
              <a:t>to'g'ri</a:t>
            </a:r>
            <a:r>
              <a:rPr lang="en-US" dirty="0"/>
              <a:t> </a:t>
            </a:r>
            <a:r>
              <a:rPr lang="en-US" dirty="0" err="1"/>
              <a:t>echimni</a:t>
            </a:r>
            <a:r>
              <a:rPr lang="en-US" dirty="0"/>
              <a:t> </a:t>
            </a:r>
            <a:r>
              <a:rPr lang="en-US" dirty="0" err="1"/>
              <a:t>topishga</a:t>
            </a:r>
            <a:r>
              <a:rPr lang="en-US" dirty="0"/>
              <a:t> </a:t>
            </a:r>
            <a:r>
              <a:rPr lang="en-US" dirty="0" err="1"/>
              <a:t>yordam</a:t>
            </a:r>
            <a:r>
              <a:rPr lang="en-US" dirty="0"/>
              <a:t> </a:t>
            </a:r>
            <a:r>
              <a:rPr lang="en-US" dirty="0" err="1"/>
              <a:t>beradi</a:t>
            </a:r>
            <a:r>
              <a:rPr lang="en-US" dirty="0"/>
              <a:t>.</a:t>
            </a:r>
            <a:endParaRPr lang="ru-RU" dirty="0"/>
          </a:p>
          <a:p>
            <a:r>
              <a:rPr lang="en-US" b="1" dirty="0" err="1"/>
              <a:t>Cheklovlar</a:t>
            </a:r>
            <a:r>
              <a:rPr lang="en-US" b="1" dirty="0"/>
              <a:t> </a:t>
            </a:r>
            <a:r>
              <a:rPr lang="en-US" b="1" dirty="0" err="1"/>
              <a:t>tizimida</a:t>
            </a:r>
            <a:r>
              <a:rPr lang="en-US" b="1" dirty="0"/>
              <a:t> </a:t>
            </a:r>
            <a:r>
              <a:rPr lang="en-US" b="1" dirty="0" err="1"/>
              <a:t>erkinlik</a:t>
            </a:r>
            <a:r>
              <a:rPr lang="en-US" b="1" dirty="0"/>
              <a:t> </a:t>
            </a:r>
            <a:r>
              <a:rPr lang="en-US" b="1" dirty="0" err="1"/>
              <a:t>usuli</a:t>
            </a:r>
            <a:r>
              <a:rPr lang="en-US" dirty="0"/>
              <a:t>. </a:t>
            </a:r>
            <a:r>
              <a:rPr lang="en-US" dirty="0" err="1"/>
              <a:t>Bir</a:t>
            </a:r>
            <a:r>
              <a:rPr lang="en-US" dirty="0"/>
              <a:t> </a:t>
            </a:r>
            <a:r>
              <a:rPr lang="en-US" dirty="0" err="1"/>
              <a:t>tomondan</a:t>
            </a:r>
            <a:r>
              <a:rPr lang="en-US" dirty="0"/>
              <a:t>, </a:t>
            </a:r>
            <a:r>
              <a:rPr lang="en-US" dirty="0" err="1"/>
              <a:t>o'quvchilarning</a:t>
            </a:r>
            <a:r>
              <a:rPr lang="en-US" dirty="0"/>
              <a:t> </a:t>
            </a:r>
            <a:r>
              <a:rPr lang="en-US" dirty="0" err="1"/>
              <a:t>ijodiy</a:t>
            </a:r>
            <a:r>
              <a:rPr lang="en-US" dirty="0"/>
              <a:t> </a:t>
            </a:r>
            <a:r>
              <a:rPr lang="en-US" dirty="0" err="1"/>
              <a:t>qobiliyatlarini</a:t>
            </a:r>
            <a:r>
              <a:rPr lang="en-US" dirty="0"/>
              <a:t> </a:t>
            </a:r>
            <a:r>
              <a:rPr lang="en-US" dirty="0" err="1"/>
              <a:t>doimo</a:t>
            </a:r>
            <a:r>
              <a:rPr lang="en-US" dirty="0"/>
              <a:t> </a:t>
            </a:r>
            <a:r>
              <a:rPr lang="en-US" dirty="0" err="1"/>
              <a:t>keng</a:t>
            </a:r>
            <a:r>
              <a:rPr lang="en-US" dirty="0"/>
              <a:t> </a:t>
            </a:r>
            <a:r>
              <a:rPr lang="en-US" dirty="0" err="1"/>
              <a:t>imkoniyatlar</a:t>
            </a:r>
            <a:r>
              <a:rPr lang="en-US" dirty="0"/>
              <a:t> </a:t>
            </a:r>
            <a:r>
              <a:rPr lang="en-US" dirty="0" err="1"/>
              <a:t>palitrasida</a:t>
            </a:r>
            <a:r>
              <a:rPr lang="en-US" dirty="0"/>
              <a:t> </a:t>
            </a:r>
            <a:r>
              <a:rPr lang="en-US" dirty="0" err="1"/>
              <a:t>faollashtirish</a:t>
            </a:r>
            <a:r>
              <a:rPr lang="en-US" dirty="0"/>
              <a:t> </a:t>
            </a:r>
            <a:r>
              <a:rPr lang="en-US" dirty="0" err="1"/>
              <a:t>va</a:t>
            </a:r>
            <a:r>
              <a:rPr lang="en-US" dirty="0"/>
              <a:t> </a:t>
            </a:r>
            <a:r>
              <a:rPr lang="en-US" dirty="0" err="1"/>
              <a:t>boshqa</a:t>
            </a:r>
            <a:r>
              <a:rPr lang="en-US" dirty="0"/>
              <a:t> </a:t>
            </a:r>
            <a:r>
              <a:rPr lang="en-US" dirty="0" err="1"/>
              <a:t>tomondan</a:t>
            </a:r>
            <a:r>
              <a:rPr lang="en-US" dirty="0"/>
              <a:t>, </a:t>
            </a:r>
            <a:r>
              <a:rPr lang="en-US" dirty="0" err="1"/>
              <a:t>cheklovga</a:t>
            </a:r>
            <a:r>
              <a:rPr lang="en-US" dirty="0"/>
              <a:t> </a:t>
            </a:r>
            <a:r>
              <a:rPr lang="en-US" dirty="0" err="1"/>
              <a:t>qat'iy</a:t>
            </a:r>
            <a:r>
              <a:rPr lang="en-US" dirty="0"/>
              <a:t> </a:t>
            </a:r>
            <a:r>
              <a:rPr lang="en-US" dirty="0" err="1"/>
              <a:t>rioya</a:t>
            </a:r>
            <a:r>
              <a:rPr lang="en-US" dirty="0"/>
              <a:t> </a:t>
            </a:r>
            <a:r>
              <a:rPr lang="en-US" dirty="0" err="1"/>
              <a:t>qilishni</a:t>
            </a:r>
            <a:r>
              <a:rPr lang="en-US" dirty="0"/>
              <a:t> </a:t>
            </a:r>
            <a:r>
              <a:rPr lang="en-US" dirty="0" err="1"/>
              <a:t>o'rgatish</a:t>
            </a:r>
            <a:r>
              <a:rPr lang="en-US" dirty="0"/>
              <a:t>.</a:t>
            </a:r>
            <a:endParaRPr lang="ru-RU" dirty="0"/>
          </a:p>
          <a:p>
            <a:r>
              <a:rPr lang="en-US" b="1" dirty="0" err="1"/>
              <a:t>Taqqoslash</a:t>
            </a:r>
            <a:r>
              <a:rPr lang="en-US" b="1" dirty="0"/>
              <a:t> </a:t>
            </a:r>
            <a:r>
              <a:rPr lang="en-US" b="1" dirty="0" err="1"/>
              <a:t>usuli</a:t>
            </a:r>
            <a:r>
              <a:rPr lang="en-US" dirty="0"/>
              <a:t>. </a:t>
            </a:r>
            <a:r>
              <a:rPr lang="en-US" dirty="0" err="1"/>
              <a:t>Ijodiy</a:t>
            </a:r>
            <a:r>
              <a:rPr lang="en-US" dirty="0"/>
              <a:t> </a:t>
            </a:r>
            <a:r>
              <a:rPr lang="en-US" dirty="0" err="1"/>
              <a:t>fikrlashni</a:t>
            </a:r>
            <a:r>
              <a:rPr lang="en-US" dirty="0"/>
              <a:t> </a:t>
            </a:r>
            <a:r>
              <a:rPr lang="en-US" dirty="0" err="1"/>
              <a:t>faollashtirish</a:t>
            </a:r>
            <a:r>
              <a:rPr lang="en-US" dirty="0"/>
              <a:t> </a:t>
            </a:r>
            <a:r>
              <a:rPr lang="en-US" dirty="0" err="1"/>
              <a:t>usuli</a:t>
            </a:r>
            <a:r>
              <a:rPr lang="en-US" dirty="0"/>
              <a:t>. </a:t>
            </a:r>
            <a:r>
              <a:rPr lang="en-US" dirty="0" err="1"/>
              <a:t>Darslarda</a:t>
            </a:r>
            <a:r>
              <a:rPr lang="en-US" dirty="0"/>
              <a:t> </a:t>
            </a:r>
            <a:r>
              <a:rPr lang="en-US" dirty="0" err="1"/>
              <a:t>bir</a:t>
            </a:r>
            <a:r>
              <a:rPr lang="en-US" dirty="0"/>
              <a:t> </a:t>
            </a:r>
            <a:r>
              <a:rPr lang="en-US" dirty="0" err="1"/>
              <a:t>xil</a:t>
            </a:r>
            <a:r>
              <a:rPr lang="en-US" dirty="0"/>
              <a:t> </a:t>
            </a:r>
            <a:r>
              <a:rPr lang="en-US" dirty="0" err="1"/>
              <a:t>vazifani</a:t>
            </a:r>
            <a:r>
              <a:rPr lang="en-US" dirty="0"/>
              <a:t> </a:t>
            </a:r>
            <a:r>
              <a:rPr lang="en-US" dirty="0" err="1"/>
              <a:t>hal</a:t>
            </a:r>
            <a:r>
              <a:rPr lang="en-US" dirty="0"/>
              <a:t> </a:t>
            </a:r>
            <a:r>
              <a:rPr lang="en-US" dirty="0" err="1"/>
              <a:t>qilish</a:t>
            </a:r>
            <a:r>
              <a:rPr lang="en-US" dirty="0"/>
              <a:t> </a:t>
            </a:r>
            <a:r>
              <a:rPr lang="en-US" dirty="0" err="1"/>
              <a:t>uchun</a:t>
            </a:r>
            <a:r>
              <a:rPr lang="en-US" dirty="0"/>
              <a:t> </a:t>
            </a:r>
            <a:r>
              <a:rPr lang="en-US" dirty="0" err="1"/>
              <a:t>ko'p</a:t>
            </a:r>
            <a:r>
              <a:rPr lang="en-US" dirty="0"/>
              <a:t> </a:t>
            </a:r>
            <a:r>
              <a:rPr lang="en-US" dirty="0" err="1"/>
              <a:t>tomonlama</a:t>
            </a:r>
            <a:r>
              <a:rPr lang="en-US" dirty="0"/>
              <a:t> </a:t>
            </a:r>
            <a:r>
              <a:rPr lang="en-US" dirty="0" err="1"/>
              <a:t>imkoniyatlarni</a:t>
            </a:r>
            <a:r>
              <a:rPr lang="en-US" dirty="0"/>
              <a:t> </a:t>
            </a:r>
            <a:r>
              <a:rPr lang="en-US" dirty="0" err="1"/>
              <a:t>ko'rsatish</a:t>
            </a:r>
            <a:r>
              <a:rPr lang="en-US" dirty="0"/>
              <a:t> </a:t>
            </a:r>
            <a:r>
              <a:rPr lang="en-US" dirty="0" err="1"/>
              <a:t>kerak</a:t>
            </a:r>
            <a:r>
              <a:rPr lang="en-US" dirty="0"/>
              <a:t>.</a:t>
            </a:r>
            <a:endParaRPr lang="ru-RU" dirty="0"/>
          </a:p>
          <a:p>
            <a:r>
              <a:rPr lang="en-US" dirty="0" err="1"/>
              <a:t>Kognitiv</a:t>
            </a:r>
            <a:r>
              <a:rPr lang="en-US" dirty="0"/>
              <a:t> </a:t>
            </a:r>
            <a:r>
              <a:rPr lang="en-US" dirty="0" err="1"/>
              <a:t>faoliyatning</a:t>
            </a:r>
            <a:r>
              <a:rPr lang="en-US" dirty="0"/>
              <a:t> </a:t>
            </a:r>
            <a:r>
              <a:rPr lang="en-US" dirty="0" err="1"/>
              <a:t>eng</a:t>
            </a:r>
            <a:r>
              <a:rPr lang="en-US" dirty="0"/>
              <a:t> </a:t>
            </a:r>
            <a:r>
              <a:rPr lang="en-US" dirty="0" err="1"/>
              <a:t>samarali</a:t>
            </a:r>
            <a:r>
              <a:rPr lang="en-US" dirty="0"/>
              <a:t> </a:t>
            </a:r>
            <a:r>
              <a:rPr lang="en-US" dirty="0" err="1"/>
              <a:t>rag'batlantirilishi-mening</a:t>
            </a:r>
            <a:r>
              <a:rPr lang="en-US" dirty="0"/>
              <a:t> </a:t>
            </a:r>
            <a:r>
              <a:rPr lang="en-US" dirty="0" err="1"/>
              <a:t>darslarimda</a:t>
            </a:r>
            <a:r>
              <a:rPr lang="en-US" dirty="0"/>
              <a:t> </a:t>
            </a:r>
            <a:r>
              <a:rPr lang="en-US" dirty="0" err="1"/>
              <a:t>yaratishga</a:t>
            </a:r>
            <a:r>
              <a:rPr lang="en-US" dirty="0"/>
              <a:t> </a:t>
            </a:r>
            <a:r>
              <a:rPr lang="en-US" dirty="0" err="1"/>
              <a:t>harakat</a:t>
            </a:r>
            <a:r>
              <a:rPr lang="en-US" dirty="0"/>
              <a:t> </a:t>
            </a:r>
            <a:r>
              <a:rPr lang="en-US" dirty="0" err="1"/>
              <a:t>qiladigan</a:t>
            </a:r>
            <a:r>
              <a:rPr lang="en-US" dirty="0"/>
              <a:t> </a:t>
            </a:r>
            <a:r>
              <a:rPr lang="en-US" dirty="0" err="1"/>
              <a:t>muvaffaqiyat</a:t>
            </a:r>
            <a:r>
              <a:rPr lang="en-US" dirty="0"/>
              <a:t> </a:t>
            </a:r>
            <a:r>
              <a:rPr lang="en-US" dirty="0" err="1"/>
              <a:t>holati</a:t>
            </a:r>
            <a:r>
              <a:rPr lang="en-US" dirty="0"/>
              <a:t>.</a:t>
            </a:r>
            <a:endParaRPr lang="ru-RU" dirty="0"/>
          </a:p>
          <a:p>
            <a:r>
              <a:rPr lang="en-US" dirty="0" err="1"/>
              <a:t>Ijodiy</a:t>
            </a:r>
            <a:r>
              <a:rPr lang="en-US" dirty="0"/>
              <a:t> </a:t>
            </a:r>
            <a:r>
              <a:rPr lang="en-US" dirty="0" err="1"/>
              <a:t>qobiliyatlarni</a:t>
            </a:r>
            <a:r>
              <a:rPr lang="en-US" dirty="0"/>
              <a:t> </a:t>
            </a:r>
            <a:r>
              <a:rPr lang="en-US" dirty="0" err="1"/>
              <a:t>rivojlantirish</a:t>
            </a:r>
            <a:r>
              <a:rPr lang="en-US" dirty="0"/>
              <a:t> </a:t>
            </a:r>
            <a:r>
              <a:rPr lang="en-US" dirty="0" err="1"/>
              <a:t>uchun</a:t>
            </a:r>
            <a:r>
              <a:rPr lang="en-US" dirty="0"/>
              <a:t> </a:t>
            </a:r>
            <a:r>
              <a:rPr lang="en-US" dirty="0" err="1"/>
              <a:t>tasviriy</a:t>
            </a:r>
            <a:r>
              <a:rPr lang="en-US" dirty="0"/>
              <a:t> </a:t>
            </a:r>
            <a:r>
              <a:rPr lang="en-US" dirty="0" err="1"/>
              <a:t>san’at</a:t>
            </a:r>
            <a:r>
              <a:rPr lang="en-US" dirty="0"/>
              <a:t> </a:t>
            </a:r>
            <a:r>
              <a:rPr lang="en-US" dirty="0" err="1"/>
              <a:t>darslarining</a:t>
            </a:r>
            <a:r>
              <a:rPr lang="en-US" dirty="0"/>
              <a:t> </a:t>
            </a:r>
            <a:r>
              <a:rPr lang="en-US" dirty="0" err="1"/>
              <a:t>ahamiyati</a:t>
            </a:r>
            <a:r>
              <a:rPr lang="en-US" dirty="0"/>
              <a:t> </a:t>
            </a:r>
            <a:r>
              <a:rPr lang="en-US" dirty="0" err="1"/>
              <a:t>juda</a:t>
            </a:r>
            <a:r>
              <a:rPr lang="en-US" dirty="0"/>
              <a:t> </a:t>
            </a:r>
            <a:r>
              <a:rPr lang="en-US" dirty="0" err="1"/>
              <a:t>katta</a:t>
            </a:r>
            <a:r>
              <a:rPr lang="en-US" dirty="0"/>
              <a:t>, </a:t>
            </a:r>
            <a:r>
              <a:rPr lang="en-US" dirty="0" err="1"/>
              <a:t>chunki</a:t>
            </a:r>
            <a:r>
              <a:rPr lang="en-US" dirty="0"/>
              <a:t> u </a:t>
            </a:r>
            <a:r>
              <a:rPr lang="en-US" dirty="0" err="1"/>
              <a:t>juda</a:t>
            </a:r>
            <a:r>
              <a:rPr lang="en-US" dirty="0"/>
              <a:t> </a:t>
            </a:r>
            <a:r>
              <a:rPr lang="en-US" dirty="0" err="1"/>
              <a:t>qimmatli</a:t>
            </a:r>
            <a:r>
              <a:rPr lang="en-US" dirty="0"/>
              <a:t> </a:t>
            </a:r>
            <a:r>
              <a:rPr lang="en-US" dirty="0" err="1"/>
              <a:t>xususiyatlarga</a:t>
            </a:r>
            <a:r>
              <a:rPr lang="en-US" dirty="0"/>
              <a:t> </a:t>
            </a:r>
            <a:r>
              <a:rPr lang="en-US" dirty="0" err="1"/>
              <a:t>ega</a:t>
            </a:r>
            <a:r>
              <a:rPr lang="en-US" dirty="0"/>
              <a:t>. </a:t>
            </a:r>
            <a:endParaRPr lang="ru-RU" dirty="0"/>
          </a:p>
          <a:p>
            <a:r>
              <a:rPr lang="en-US" dirty="0" err="1"/>
              <a:t>Kurs</a:t>
            </a:r>
            <a:r>
              <a:rPr lang="en-US" dirty="0"/>
              <a:t> </a:t>
            </a:r>
            <a:r>
              <a:rPr lang="en-US" dirty="0" err="1"/>
              <a:t>ishimning</a:t>
            </a:r>
            <a:r>
              <a:rPr lang="en-US" dirty="0"/>
              <a:t> </a:t>
            </a:r>
            <a:r>
              <a:rPr lang="en-US" dirty="0" err="1"/>
              <a:t>mavzusi</a:t>
            </a:r>
            <a:r>
              <a:rPr lang="en-US" dirty="0"/>
              <a:t>- “ </a:t>
            </a:r>
            <a:r>
              <a:rPr lang="en-US" dirty="0" err="1"/>
              <a:t>Tasviriy</a:t>
            </a:r>
            <a:r>
              <a:rPr lang="en-US" dirty="0"/>
              <a:t> </a:t>
            </a:r>
            <a:r>
              <a:rPr lang="en-US" dirty="0" err="1"/>
              <a:t>san’at</a:t>
            </a:r>
            <a:r>
              <a:rPr lang="en-US" dirty="0"/>
              <a:t> </a:t>
            </a:r>
            <a:r>
              <a:rPr lang="en-US" dirty="0" err="1"/>
              <a:t>darslarida</a:t>
            </a:r>
            <a:r>
              <a:rPr lang="en-US" dirty="0"/>
              <a:t> </a:t>
            </a:r>
            <a:r>
              <a:rPr lang="en-US" dirty="0" err="1"/>
              <a:t>o’quvchilar</a:t>
            </a:r>
            <a:r>
              <a:rPr lang="en-US" dirty="0"/>
              <a:t> </a:t>
            </a:r>
            <a:r>
              <a:rPr lang="en-US" dirty="0" err="1"/>
              <a:t>ijodiy</a:t>
            </a:r>
            <a:r>
              <a:rPr lang="en-US" dirty="0"/>
              <a:t> </a:t>
            </a:r>
            <a:r>
              <a:rPr lang="en-US" dirty="0" err="1"/>
              <a:t>qobilyatlarini</a:t>
            </a:r>
            <a:r>
              <a:rPr lang="en-US" dirty="0"/>
              <a:t> </a:t>
            </a:r>
            <a:r>
              <a:rPr lang="en-US" dirty="0" err="1"/>
              <a:t>rivojlantirish</a:t>
            </a:r>
            <a:r>
              <a:rPr lang="en-US" dirty="0"/>
              <a:t> </a:t>
            </a:r>
            <a:r>
              <a:rPr lang="en-US" dirty="0" err="1"/>
              <a:t>va</a:t>
            </a:r>
            <a:r>
              <a:rPr lang="en-US" dirty="0"/>
              <a:t> </a:t>
            </a:r>
            <a:r>
              <a:rPr lang="en-US" dirty="0" err="1"/>
              <a:t>yuksaltirish</a:t>
            </a:r>
            <a:r>
              <a:rPr lang="en-US" dirty="0"/>
              <a:t>”. </a:t>
            </a:r>
            <a:r>
              <a:rPr lang="en-US" dirty="0" err="1"/>
              <a:t>Shu</a:t>
            </a:r>
            <a:r>
              <a:rPr lang="en-US" dirty="0"/>
              <a:t> </a:t>
            </a:r>
            <a:r>
              <a:rPr lang="en-US" dirty="0" err="1"/>
              <a:t>manbaa</a:t>
            </a:r>
            <a:r>
              <a:rPr lang="en-US" dirty="0"/>
              <a:t> </a:t>
            </a:r>
            <a:r>
              <a:rPr lang="en-US" dirty="0" err="1"/>
              <a:t>va</a:t>
            </a:r>
            <a:r>
              <a:rPr lang="en-US" dirty="0"/>
              <a:t> </a:t>
            </a:r>
            <a:r>
              <a:rPr lang="en-US" dirty="0" err="1"/>
              <a:t>omillarni</a:t>
            </a:r>
            <a:r>
              <a:rPr lang="en-US" dirty="0"/>
              <a:t> </a:t>
            </a:r>
            <a:r>
              <a:rPr lang="en-US" dirty="0" err="1"/>
              <a:t>o’z</a:t>
            </a:r>
            <a:r>
              <a:rPr lang="en-US" dirty="0"/>
              <a:t> </a:t>
            </a:r>
            <a:r>
              <a:rPr lang="en-US" dirty="0" err="1"/>
              <a:t>faoliyatim</a:t>
            </a:r>
            <a:r>
              <a:rPr lang="en-US" dirty="0"/>
              <a:t> </a:t>
            </a:r>
            <a:r>
              <a:rPr lang="en-US" dirty="0" err="1"/>
              <a:t>mobaynida</a:t>
            </a:r>
            <a:r>
              <a:rPr lang="en-US" dirty="0"/>
              <a:t> </a:t>
            </a:r>
            <a:r>
              <a:rPr lang="en-US" dirty="0" err="1"/>
              <a:t>dars</a:t>
            </a:r>
            <a:r>
              <a:rPr lang="en-US" dirty="0"/>
              <a:t> </a:t>
            </a:r>
            <a:r>
              <a:rPr lang="en-US" dirty="0" err="1"/>
              <a:t>jarayonida</a:t>
            </a:r>
            <a:r>
              <a:rPr lang="en-US" dirty="0"/>
              <a:t> </a:t>
            </a:r>
            <a:r>
              <a:rPr lang="en-US" dirty="0" err="1"/>
              <a:t>tadbiq</a:t>
            </a:r>
            <a:r>
              <a:rPr lang="en-US" dirty="0"/>
              <a:t> </a:t>
            </a:r>
            <a:r>
              <a:rPr lang="en-US" dirty="0" err="1"/>
              <a:t>qildim</a:t>
            </a:r>
            <a:r>
              <a:rPr lang="en-US" dirty="0"/>
              <a:t>:</a:t>
            </a:r>
            <a:endParaRPr lang="ru-RU" dirty="0"/>
          </a:p>
          <a:p>
            <a:pPr>
              <a:lnSpc>
                <a:spcPct val="150000"/>
              </a:lnSpc>
            </a:pPr>
            <a:endParaRPr lang="ru-RU" dirty="0"/>
          </a:p>
        </p:txBody>
      </p:sp>
    </p:spTree>
    <p:extLst>
      <p:ext uri="{BB962C8B-B14F-4D97-AF65-F5344CB8AC3E}">
        <p14:creationId xmlns:p14="http://schemas.microsoft.com/office/powerpoint/2010/main" val="11384498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idx="1"/>
          </p:nvPr>
        </p:nvSpPr>
        <p:spPr>
          <a:xfrm>
            <a:off x="1872159" y="216396"/>
            <a:ext cx="12529392" cy="8508637"/>
          </a:xfrm>
          <a:prstGeom prst="rect">
            <a:avLst/>
          </a:prstGeom>
        </p:spPr>
        <p:txBody>
          <a:bodyPr wrap="square">
            <a:spAutoFit/>
          </a:bodyPr>
          <a:lstStyle/>
          <a:p>
            <a:r>
              <a:rPr lang="en-US" b="1" dirty="0" err="1" smtClean="0"/>
              <a:t>Mavzu</a:t>
            </a:r>
            <a:r>
              <a:rPr lang="en-US" b="1" dirty="0" smtClean="0"/>
              <a:t>:  </a:t>
            </a:r>
            <a:r>
              <a:rPr lang="uz-Latn-UZ" b="1" dirty="0" smtClean="0"/>
              <a:t>Oydin tundagi daraxtni tasvirlash.</a:t>
            </a:r>
            <a:endParaRPr lang="en-US" b="1" dirty="0" smtClean="0"/>
          </a:p>
          <a:p>
            <a:r>
              <a:rPr lang="en-US" b="1" dirty="0" err="1" smtClean="0"/>
              <a:t>Darsning</a:t>
            </a:r>
            <a:r>
              <a:rPr lang="en-US" b="1" dirty="0" smtClean="0"/>
              <a:t> </a:t>
            </a:r>
            <a:r>
              <a:rPr lang="en-US" b="1" dirty="0" err="1"/>
              <a:t>maqsadi</a:t>
            </a:r>
            <a:r>
              <a:rPr lang="en-US" b="1" dirty="0"/>
              <a:t>:</a:t>
            </a:r>
            <a:endParaRPr lang="ru-RU" dirty="0"/>
          </a:p>
          <a:p>
            <a:r>
              <a:rPr lang="en-US" sz="1800" b="1" dirty="0">
                <a:latin typeface="Arial" panose="020B0604020202020204" pitchFamily="34" charset="0"/>
                <a:cs typeface="Arial" panose="020B0604020202020204" pitchFamily="34" charset="0"/>
              </a:rPr>
              <a:t>a)</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O’quvchilarning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rangtasvirga</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oid</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bilimlarini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oshirish</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tabiatni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chizishga</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o’rgatish</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Ranglarning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xilma</a:t>
            </a:r>
            <a:r>
              <a:rPr lang="en-US" sz="1800" dirty="0">
                <a:latin typeface="Arial" panose="020B0604020202020204" pitchFamily="34" charset="0"/>
                <a:cs typeface="Arial" panose="020B0604020202020204" pitchFamily="34" charset="0"/>
              </a:rPr>
              <a:t> – </a:t>
            </a:r>
            <a:r>
              <a:rPr lang="en-US" sz="1800" dirty="0" err="1">
                <a:latin typeface="Arial" panose="020B0604020202020204" pitchFamily="34" charset="0"/>
                <a:cs typeface="Arial" panose="020B0604020202020204" pitchFamily="34" charset="0"/>
              </a:rPr>
              <a:t>xilligi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kompozisiyasi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yechim</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va</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uning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ahamiyati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ranglash</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texnikasi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buyoqlar</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tuyinganligi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issiq</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va</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sovuq</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ranglar</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turli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vaqtlardagi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daraxtlarning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kurinishini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tasvirlashni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o’rgatish</a:t>
            </a:r>
            <a:r>
              <a:rPr lang="en-US" sz="1800" dirty="0">
                <a:latin typeface="Arial" panose="020B0604020202020204" pitchFamily="34" charset="0"/>
                <a:cs typeface="Arial" panose="020B0604020202020204" pitchFamily="34" charset="0"/>
              </a:rPr>
              <a:t>.</a:t>
            </a:r>
            <a:endParaRPr lang="ru-RU" sz="1800" dirty="0">
              <a:latin typeface="Arial" panose="020B0604020202020204" pitchFamily="34" charset="0"/>
              <a:cs typeface="Arial" panose="020B0604020202020204" pitchFamily="34" charset="0"/>
            </a:endParaRPr>
          </a:p>
          <a:p>
            <a:r>
              <a:rPr lang="en-US" sz="1800" b="1" dirty="0">
                <a:latin typeface="Arial" panose="020B0604020202020204" pitchFamily="34" charset="0"/>
                <a:cs typeface="Arial" panose="020B0604020202020204" pitchFamily="34" charset="0"/>
              </a:rPr>
              <a:t>b)</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O’quvchilarni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estetik</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ruhda</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tarbiyalash</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tabiatga</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nisbatan</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mehrini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o’yg’otish</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tasviriy</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san’atning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tabiatdagi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go’zal</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kurinishlaridan</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zavqlantirish</a:t>
            </a:r>
            <a:r>
              <a:rPr lang="en-US" sz="1800" dirty="0">
                <a:latin typeface="Arial" panose="020B0604020202020204" pitchFamily="34" charset="0"/>
                <a:cs typeface="Arial" panose="020B0604020202020204" pitchFamily="34" charset="0"/>
              </a:rPr>
              <a:t>.</a:t>
            </a:r>
            <a:endParaRPr lang="ru-RU" sz="1800" dirty="0">
              <a:latin typeface="Arial" panose="020B0604020202020204" pitchFamily="34" charset="0"/>
              <a:cs typeface="Arial" panose="020B0604020202020204" pitchFamily="34" charset="0"/>
            </a:endParaRPr>
          </a:p>
          <a:p>
            <a:r>
              <a:rPr lang="en-US" sz="1800" b="1" dirty="0">
                <a:latin typeface="Arial" panose="020B0604020202020204" pitchFamily="34" charset="0"/>
                <a:cs typeface="Arial" panose="020B0604020202020204" pitchFamily="34" charset="0"/>
              </a:rPr>
              <a:t>v)</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O’quvchilarning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manzara</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janriga</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oid</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bilimlarini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go’zallikni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ko’ra</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olishini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rivojlantirish</a:t>
            </a:r>
            <a:r>
              <a:rPr lang="en-US" sz="1800" dirty="0">
                <a:latin typeface="Arial" panose="020B0604020202020204" pitchFamily="34" charset="0"/>
                <a:cs typeface="Arial" panose="020B0604020202020204" pitchFamily="34" charset="0"/>
              </a:rPr>
              <a:t>.</a:t>
            </a:r>
            <a:endParaRPr lang="ru-RU" sz="1800" dirty="0">
              <a:latin typeface="Arial" panose="020B0604020202020204" pitchFamily="34" charset="0"/>
              <a:cs typeface="Arial" panose="020B0604020202020204" pitchFamily="34" charset="0"/>
            </a:endParaRPr>
          </a:p>
          <a:p>
            <a:r>
              <a:rPr lang="en-US" sz="1800" b="1" dirty="0" err="1">
                <a:latin typeface="Arial" panose="020B0604020202020204" pitchFamily="34" charset="0"/>
                <a:cs typeface="Arial" panose="020B0604020202020204" pitchFamily="34" charset="0"/>
              </a:rPr>
              <a:t>Darsning</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jihozi</a:t>
            </a:r>
            <a:r>
              <a:rPr lang="en-US" sz="1800" dirty="0">
                <a:latin typeface="Arial" panose="020B0604020202020204" pitchFamily="34" charset="0"/>
                <a:cs typeface="Arial" panose="020B0604020202020204" pitchFamily="34" charset="0"/>
              </a:rPr>
              <a:t>: </a:t>
            </a:r>
            <a:endParaRPr lang="ru-RU" sz="1800" dirty="0">
              <a:latin typeface="Arial" panose="020B0604020202020204" pitchFamily="34" charset="0"/>
              <a:cs typeface="Arial" panose="020B0604020202020204" pitchFamily="34" charset="0"/>
            </a:endParaRPr>
          </a:p>
          <a:p>
            <a:r>
              <a:rPr lang="en-US" sz="1800" b="1" dirty="0">
                <a:latin typeface="Arial" panose="020B0604020202020204" pitchFamily="34" charset="0"/>
                <a:cs typeface="Arial" panose="020B0604020202020204" pitchFamily="34" charset="0"/>
              </a:rPr>
              <a:t>a) </a:t>
            </a:r>
            <a:r>
              <a:rPr lang="en-US" sz="1800" dirty="0" err="1">
                <a:latin typeface="Arial" panose="020B0604020202020204" pitchFamily="34" charset="0"/>
                <a:cs typeface="Arial" panose="020B0604020202020204" pitchFamily="34" charset="0"/>
              </a:rPr>
              <a:t>O’qituvchi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uchun</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O’zbekiston</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xalq</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rassomlari</a:t>
            </a:r>
            <a:r>
              <a:rPr lang="en-US" sz="1800" dirty="0">
                <a:latin typeface="Arial" panose="020B0604020202020204" pitchFamily="34" charset="0"/>
                <a:cs typeface="Arial" panose="020B0604020202020204" pitchFamily="34" charset="0"/>
              </a:rPr>
              <a:t>  O’.</a:t>
            </a:r>
            <a:r>
              <a:rPr lang="en-US" sz="1800" dirty="0" err="1">
                <a:latin typeface="Arial" panose="020B0604020202020204" pitchFamily="34" charset="0"/>
                <a:cs typeface="Arial" panose="020B0604020202020204" pitchFamily="34" charset="0"/>
              </a:rPr>
              <a:t>Tansiqboyev</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N.Qoraxan</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I.Haydarov</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asarlari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reproduksiyasi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o’qituvchining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o’zi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tayyorlagan</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o’quvchilarning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ishlaridan</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kurgazmali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suratlar</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foto</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rasmlar</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slayd</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va</a:t>
            </a:r>
            <a:r>
              <a:rPr lang="en-US" sz="1800" dirty="0">
                <a:latin typeface="Arial" panose="020B0604020202020204" pitchFamily="34" charset="0"/>
                <a:cs typeface="Arial" panose="020B0604020202020204" pitchFamily="34" charset="0"/>
              </a:rPr>
              <a:t> b.</a:t>
            </a:r>
            <a:endParaRPr lang="ru-RU" sz="1800" dirty="0">
              <a:latin typeface="Arial" panose="020B0604020202020204" pitchFamily="34" charset="0"/>
              <a:cs typeface="Arial" panose="020B0604020202020204" pitchFamily="34" charset="0"/>
            </a:endParaRPr>
          </a:p>
          <a:p>
            <a:r>
              <a:rPr lang="en-US" sz="1800" b="1" dirty="0">
                <a:latin typeface="Arial" panose="020B0604020202020204" pitchFamily="34" charset="0"/>
                <a:cs typeface="Arial" panose="020B0604020202020204" pitchFamily="34" charset="0"/>
              </a:rPr>
              <a:t>b) </a:t>
            </a:r>
            <a:r>
              <a:rPr lang="en-US" sz="1800" dirty="0" err="1">
                <a:latin typeface="Arial" panose="020B0604020202020204" pitchFamily="34" charset="0"/>
                <a:cs typeface="Arial" panose="020B0604020202020204" pitchFamily="34" charset="0"/>
              </a:rPr>
              <a:t>O’quvchilar</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uchun</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rasm</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daftar</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qalam</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akvarel</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suv</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qil</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qalam</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toza</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latta</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va</a:t>
            </a:r>
            <a:r>
              <a:rPr lang="en-US" sz="1800" dirty="0">
                <a:latin typeface="Arial" panose="020B0604020202020204" pitchFamily="34" charset="0"/>
                <a:cs typeface="Arial" panose="020B0604020202020204" pitchFamily="34" charset="0"/>
              </a:rPr>
              <a:t> b.</a:t>
            </a:r>
            <a:endParaRPr lang="ru-RU" sz="1800" dirty="0">
              <a:latin typeface="Arial" panose="020B0604020202020204" pitchFamily="34" charset="0"/>
              <a:cs typeface="Arial" panose="020B0604020202020204" pitchFamily="34" charset="0"/>
            </a:endParaRPr>
          </a:p>
          <a:p>
            <a:r>
              <a:rPr lang="en-US" sz="1800" b="1" dirty="0" err="1">
                <a:latin typeface="Arial" panose="020B0604020202020204" pitchFamily="34" charset="0"/>
                <a:cs typeface="Arial" panose="020B0604020202020204" pitchFamily="34" charset="0"/>
              </a:rPr>
              <a:t>Darsning</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rejasi</a:t>
            </a:r>
            <a:r>
              <a:rPr lang="en-US" sz="1800" b="1" dirty="0">
                <a:latin typeface="Arial" panose="020B0604020202020204" pitchFamily="34" charset="0"/>
                <a:cs typeface="Arial" panose="020B0604020202020204" pitchFamily="34" charset="0"/>
              </a:rPr>
              <a:t>:</a:t>
            </a:r>
            <a:endParaRPr lang="ru-RU" sz="1800" dirty="0">
              <a:latin typeface="Arial" panose="020B0604020202020204" pitchFamily="34" charset="0"/>
              <a:cs typeface="Arial" panose="020B0604020202020204" pitchFamily="34" charset="0"/>
            </a:endParaRPr>
          </a:p>
          <a:p>
            <a:r>
              <a:rPr lang="en-US" sz="1800" b="1" dirty="0" err="1">
                <a:latin typeface="Arial" panose="020B0604020202020204" pitchFamily="34" charset="0"/>
                <a:cs typeface="Arial" panose="020B0604020202020204" pitchFamily="34" charset="0"/>
              </a:rPr>
              <a:t>Tashkiliy</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qism</a:t>
            </a:r>
            <a:r>
              <a:rPr lang="en-US" sz="1800" b="1" dirty="0">
                <a:latin typeface="Arial" panose="020B0604020202020204" pitchFamily="34" charset="0"/>
                <a:cs typeface="Arial" panose="020B0604020202020204" pitchFamily="34" charset="0"/>
              </a:rPr>
              <a:t>.  2-3 </a:t>
            </a:r>
            <a:r>
              <a:rPr lang="en-US" sz="1800" b="1" dirty="0" err="1">
                <a:latin typeface="Arial" panose="020B0604020202020204" pitchFamily="34" charset="0"/>
                <a:cs typeface="Arial" panose="020B0604020202020204" pitchFamily="34" charset="0"/>
              </a:rPr>
              <a:t>daqiqa</a:t>
            </a:r>
            <a:r>
              <a:rPr lang="en-US" sz="1800" b="1" dirty="0">
                <a:latin typeface="Arial" panose="020B0604020202020204" pitchFamily="34" charset="0"/>
                <a:cs typeface="Arial" panose="020B0604020202020204" pitchFamily="34" charset="0"/>
              </a:rPr>
              <a:t>.</a:t>
            </a:r>
            <a:endParaRPr lang="ru-RU" sz="1800" dirty="0">
              <a:latin typeface="Arial" panose="020B0604020202020204" pitchFamily="34" charset="0"/>
              <a:cs typeface="Arial" panose="020B0604020202020204" pitchFamily="34" charset="0"/>
            </a:endParaRPr>
          </a:p>
          <a:p>
            <a:r>
              <a:rPr lang="en-US" sz="1800" dirty="0" err="1">
                <a:latin typeface="Arial" panose="020B0604020202020204" pitchFamily="34" charset="0"/>
                <a:cs typeface="Arial" panose="020B0604020202020204" pitchFamily="34" charset="0"/>
              </a:rPr>
              <a:t>O’tilgan</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mazuni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baholash</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va</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mustaxkamlash</a:t>
            </a:r>
            <a:r>
              <a:rPr lang="en-US" sz="1800" dirty="0">
                <a:latin typeface="Arial" panose="020B0604020202020204" pitchFamily="34" charset="0"/>
                <a:cs typeface="Arial" panose="020B0604020202020204" pitchFamily="34" charset="0"/>
              </a:rPr>
              <a:t>.  7-10 </a:t>
            </a:r>
            <a:r>
              <a:rPr lang="en-US" sz="1800" dirty="0" err="1">
                <a:latin typeface="Arial" panose="020B0604020202020204" pitchFamily="34" charset="0"/>
                <a:cs typeface="Arial" panose="020B0604020202020204" pitchFamily="34" charset="0"/>
              </a:rPr>
              <a:t>daqiqa</a:t>
            </a:r>
            <a:r>
              <a:rPr lang="en-US" sz="1800" dirty="0">
                <a:latin typeface="Arial" panose="020B0604020202020204" pitchFamily="34" charset="0"/>
                <a:cs typeface="Arial" panose="020B0604020202020204" pitchFamily="34" charset="0"/>
              </a:rPr>
              <a:t>.</a:t>
            </a:r>
            <a:endParaRPr lang="ru-RU" sz="1800" dirty="0">
              <a:latin typeface="Arial" panose="020B0604020202020204" pitchFamily="34" charset="0"/>
              <a:cs typeface="Arial" panose="020B0604020202020204" pitchFamily="34" charset="0"/>
            </a:endParaRPr>
          </a:p>
          <a:p>
            <a:r>
              <a:rPr lang="en-US" sz="1800" dirty="0" err="1">
                <a:latin typeface="Arial" panose="020B0604020202020204" pitchFamily="34" charset="0"/>
                <a:cs typeface="Arial" panose="020B0604020202020204" pitchFamily="34" charset="0"/>
              </a:rPr>
              <a:t>Yangi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mavzuning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bayoni</a:t>
            </a:r>
            <a:r>
              <a:rPr lang="en-US" sz="1800" dirty="0">
                <a:latin typeface="Arial" panose="020B0604020202020204" pitchFamily="34" charset="0"/>
                <a:cs typeface="Arial" panose="020B0604020202020204" pitchFamily="34" charset="0"/>
              </a:rPr>
              <a:t>.  10-13 </a:t>
            </a:r>
            <a:r>
              <a:rPr lang="en-US" sz="1800" dirty="0" err="1">
                <a:latin typeface="Arial" panose="020B0604020202020204" pitchFamily="34" charset="0"/>
                <a:cs typeface="Arial" panose="020B0604020202020204" pitchFamily="34" charset="0"/>
              </a:rPr>
              <a:t>daqiqa</a:t>
            </a:r>
            <a:r>
              <a:rPr lang="en-US" sz="1800" dirty="0">
                <a:latin typeface="Arial" panose="020B0604020202020204" pitchFamily="34" charset="0"/>
                <a:cs typeface="Arial" panose="020B0604020202020204" pitchFamily="34" charset="0"/>
              </a:rPr>
              <a:t>.</a:t>
            </a:r>
            <a:endParaRPr lang="ru-RU" sz="1800" dirty="0">
              <a:latin typeface="Arial" panose="020B0604020202020204" pitchFamily="34" charset="0"/>
              <a:cs typeface="Arial" panose="020B0604020202020204" pitchFamily="34" charset="0"/>
            </a:endParaRPr>
          </a:p>
          <a:p>
            <a:r>
              <a:rPr lang="en-US" sz="1800" dirty="0" err="1">
                <a:latin typeface="Arial" panose="020B0604020202020204" pitchFamily="34" charset="0"/>
                <a:cs typeface="Arial" panose="020B0604020202020204" pitchFamily="34" charset="0"/>
              </a:rPr>
              <a:t>O’quvchilarning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mustaqil</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ishlari</a:t>
            </a:r>
            <a:r>
              <a:rPr lang="en-US" sz="1800" dirty="0">
                <a:latin typeface="Arial" panose="020B0604020202020204" pitchFamily="34" charset="0"/>
                <a:cs typeface="Arial" panose="020B0604020202020204" pitchFamily="34" charset="0"/>
              </a:rPr>
              <a:t>. 15-20 </a:t>
            </a:r>
            <a:r>
              <a:rPr lang="en-US" sz="1800" dirty="0" err="1">
                <a:latin typeface="Arial" panose="020B0604020202020204" pitchFamily="34" charset="0"/>
                <a:cs typeface="Arial" panose="020B0604020202020204" pitchFamily="34" charset="0"/>
              </a:rPr>
              <a:t>daqiqa</a:t>
            </a:r>
            <a:r>
              <a:rPr lang="en-US" sz="1800" dirty="0">
                <a:latin typeface="Arial" panose="020B0604020202020204" pitchFamily="34" charset="0"/>
                <a:cs typeface="Arial" panose="020B0604020202020204" pitchFamily="34" charset="0"/>
              </a:rPr>
              <a:t>.</a:t>
            </a:r>
            <a:endParaRPr lang="ru-RU" sz="1800" dirty="0">
              <a:latin typeface="Arial" panose="020B0604020202020204" pitchFamily="34" charset="0"/>
              <a:cs typeface="Arial" panose="020B0604020202020204" pitchFamily="34" charset="0"/>
            </a:endParaRPr>
          </a:p>
          <a:p>
            <a:r>
              <a:rPr lang="en-US" sz="1800" dirty="0" err="1">
                <a:latin typeface="Arial" panose="020B0604020202020204" pitchFamily="34" charset="0"/>
                <a:cs typeface="Arial" panose="020B0604020202020204" pitchFamily="34" charset="0"/>
              </a:rPr>
              <a:t>Uyga</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vazifa</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va</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darsni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yakunlash</a:t>
            </a:r>
            <a:r>
              <a:rPr lang="en-US" sz="1800" dirty="0">
                <a:latin typeface="Arial" panose="020B0604020202020204" pitchFamily="34" charset="0"/>
                <a:cs typeface="Arial" panose="020B0604020202020204" pitchFamily="34" charset="0"/>
              </a:rPr>
              <a:t>. 2-3 </a:t>
            </a:r>
            <a:r>
              <a:rPr lang="en-US" sz="1800" dirty="0" err="1">
                <a:latin typeface="Arial" panose="020B0604020202020204" pitchFamily="34" charset="0"/>
                <a:cs typeface="Arial" panose="020B0604020202020204" pitchFamily="34" charset="0"/>
              </a:rPr>
              <a:t>daqiqa</a:t>
            </a:r>
            <a:r>
              <a:rPr lang="en-US" sz="1800" dirty="0">
                <a:latin typeface="Arial" panose="020B0604020202020204" pitchFamily="34" charset="0"/>
                <a:cs typeface="Arial" panose="020B0604020202020204" pitchFamily="34" charset="0"/>
              </a:rPr>
              <a:t>.   </a:t>
            </a:r>
            <a:endParaRPr lang="ru-RU" sz="1800" dirty="0">
              <a:latin typeface="Arial" panose="020B0604020202020204" pitchFamily="34" charset="0"/>
              <a:cs typeface="Arial" panose="020B0604020202020204" pitchFamily="34" charset="0"/>
            </a:endParaRPr>
          </a:p>
          <a:p>
            <a:r>
              <a:rPr lang="uz-Latn-UZ" dirty="0" smtClean="0"/>
              <a:t> </a:t>
            </a:r>
            <a:endParaRPr lang="ru-RU" dirty="0"/>
          </a:p>
        </p:txBody>
      </p:sp>
    </p:spTree>
    <p:extLst>
      <p:ext uri="{BB962C8B-B14F-4D97-AF65-F5344CB8AC3E}">
        <p14:creationId xmlns:p14="http://schemas.microsoft.com/office/powerpoint/2010/main" val="10653466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088183" y="216396"/>
            <a:ext cx="12974142" cy="6034836"/>
          </a:xfrm>
        </p:spPr>
        <p:txBody>
          <a:bodyPr>
            <a:normAutofit/>
          </a:bodyPr>
          <a:lstStyle/>
          <a:p>
            <a:r>
              <a:rPr lang="en-US" b="1" dirty="0" err="1"/>
              <a:t>Darsning</a:t>
            </a:r>
            <a:r>
              <a:rPr lang="en-US" b="1" dirty="0"/>
              <a:t> </a:t>
            </a:r>
            <a:r>
              <a:rPr lang="en-US" b="1" dirty="0" err="1"/>
              <a:t>borishi</a:t>
            </a:r>
            <a:r>
              <a:rPr lang="en-US" b="1" dirty="0"/>
              <a:t>:</a:t>
            </a:r>
            <a:endParaRPr lang="ru-RU" dirty="0"/>
          </a:p>
          <a:p>
            <a:r>
              <a:rPr lang="uz-Cyrl-UZ" dirty="0"/>
              <a:t>Manzara san’ati tashqi dunyoning go‘zalligini aks ettirish bilan insonga ijobiy ta’sir etuvchi kuchga ega. Shuning uchun rassom tabiat olamini eng nozik, tipik holatlarini, rang garmoniyalarini anglab, tabiatga nisbatan bo‘lgan estеtik munosabatini bildiradi.</a:t>
            </a:r>
            <a:endParaRPr lang="ru-RU" dirty="0"/>
          </a:p>
          <a:p>
            <a:r>
              <a:rPr lang="uz-Cyrl-UZ" dirty="0"/>
              <a:t>Manzara asarida inson shaxsi, aql zakovatini, ichki tuyg‘ularini tasvir orqali qo‘shiq qilib kuylaydi va tabiat obrazini yaratadi. Misol tariqasida I.Lеvitanning «Vladimrka», «Abadiy sokunlik uzra»,I.Shishkinning , «O‘rmon yiroqliklari», V.Mеshkovning «Ural haqida o‘ylar» asarlarini kеltirish mumkin.</a:t>
            </a:r>
            <a:endParaRPr lang="ru-RU" dirty="0"/>
          </a:p>
          <a:p>
            <a:pPr>
              <a:lnSpc>
                <a:spcPct val="150000"/>
              </a:lnSpc>
            </a:pPr>
            <a:endParaRPr lang="en-US" dirty="0" smtClean="0">
              <a:solidFill>
                <a:schemeClr val="bg2">
                  <a:lumMod val="50000"/>
                </a:schemeClr>
              </a:solidFill>
              <a:latin typeface="Algerian" panose="04020705040A02060702" pitchFamily="82" charset="0"/>
            </a:endParaRPr>
          </a:p>
        </p:txBody>
      </p:sp>
      <p:pic>
        <p:nvPicPr>
          <p:cNvPr id="5" name="Рисунок 4" descr="2"/>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68303" y="4608884"/>
            <a:ext cx="5114925" cy="2981325"/>
          </a:xfrm>
          <a:prstGeom prst="rect">
            <a:avLst/>
          </a:prstGeom>
          <a:noFill/>
          <a:ln>
            <a:noFill/>
          </a:ln>
        </p:spPr>
      </p:pic>
      <p:sp>
        <p:nvSpPr>
          <p:cNvPr id="2" name="Прямоугольник 1"/>
          <p:cNvSpPr/>
          <p:nvPr/>
        </p:nvSpPr>
        <p:spPr>
          <a:xfrm>
            <a:off x="8928943" y="6913140"/>
            <a:ext cx="3358612" cy="507831"/>
          </a:xfrm>
          <a:prstGeom prst="rect">
            <a:avLst/>
          </a:prstGeom>
        </p:spPr>
        <p:txBody>
          <a:bodyPr wrap="none">
            <a:spAutoFit/>
          </a:bodyPr>
          <a:lstStyle/>
          <a:p>
            <a:r>
              <a:rPr lang="en-US" i="1" dirty="0" err="1"/>
              <a:t>S.Qosimova</a:t>
            </a:r>
            <a:r>
              <a:rPr lang="en-US" i="1" dirty="0"/>
              <a:t>  “</a:t>
            </a:r>
            <a:r>
              <a:rPr lang="en-US" i="1" dirty="0" err="1"/>
              <a:t>Kuz</a:t>
            </a:r>
            <a:r>
              <a:rPr lang="en-US" i="1" dirty="0"/>
              <a:t>”.</a:t>
            </a:r>
            <a:endParaRPr lang="ru-RU" dirty="0"/>
          </a:p>
        </p:txBody>
      </p:sp>
    </p:spTree>
    <p:extLst>
      <p:ext uri="{BB962C8B-B14F-4D97-AF65-F5344CB8AC3E}">
        <p14:creationId xmlns:p14="http://schemas.microsoft.com/office/powerpoint/2010/main" val="10653466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Легкий дым">
  <a:themeElements>
    <a:clrScheme name="Другая 28">
      <a:dk1>
        <a:sysClr val="windowText" lastClr="000000"/>
      </a:dk1>
      <a:lt1>
        <a:srgbClr val="FFEBA3"/>
      </a:lt1>
      <a:dk2>
        <a:srgbClr val="D787A3"/>
      </a:dk2>
      <a:lt2>
        <a:srgbClr val="F4E7ED"/>
      </a:lt2>
      <a:accent1>
        <a:srgbClr val="B83D68"/>
      </a:accent1>
      <a:accent2>
        <a:srgbClr val="AC66BB"/>
      </a:accent2>
      <a:accent3>
        <a:srgbClr val="DE6C36"/>
      </a:accent3>
      <a:accent4>
        <a:srgbClr val="000000"/>
      </a:accent4>
      <a:accent5>
        <a:srgbClr val="685100"/>
      </a:accent5>
      <a:accent6>
        <a:srgbClr val="FA8D3D"/>
      </a:accent6>
      <a:hlink>
        <a:srgbClr val="0C0C0C"/>
      </a:hlink>
      <a:folHlink>
        <a:srgbClr val="4A3101"/>
      </a:folHlink>
    </a:clrScheme>
    <a:fontScheme name="Легкий дым">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docProps/app.xml><?xml version="1.0" encoding="utf-8"?>
<Properties xmlns="http://schemas.openxmlformats.org/officeDocument/2006/extended-properties" xmlns:vt="http://schemas.openxmlformats.org/officeDocument/2006/docPropsVTypes">
  <Template>Wisp</Template>
  <TotalTime>100</TotalTime>
  <Words>1234</Words>
  <Application>Microsoft Office PowerPoint</Application>
  <PresentationFormat>Произвольный</PresentationFormat>
  <Paragraphs>76</Paragraphs>
  <Slides>21</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21</vt:i4>
      </vt:variant>
    </vt:vector>
  </HeadingPairs>
  <TitlesOfParts>
    <vt:vector size="27" baseType="lpstr">
      <vt:lpstr>Algerian</vt:lpstr>
      <vt:lpstr>Arial</vt:lpstr>
      <vt:lpstr>Century Gothic</vt:lpstr>
      <vt:lpstr>Times New Roman</vt:lpstr>
      <vt:lpstr>Wingdings 3</vt:lpstr>
      <vt:lpstr>Легкий дым</vt:lpstr>
      <vt:lpstr>MAVZU:   TASVIRIY SAN’AT DARSLARIDA O’QUVCHILAR IJODIY QOBILYATLARINI RIVOJLANTIRISH VA YUKSALTIRISH</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E’TIBORINGIZ  UCHUN  RAHMAT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MAVZU: CHIZCHILIK DARSLARIDA TALABANI FIKRLASHGA UNDOVCHI TOPSHIRIQLAR VARIANTINI TUZISH</dc:title>
  <dc:creator>PS-58</dc:creator>
  <cp:lastModifiedBy>LENOVO</cp:lastModifiedBy>
  <cp:revision>27</cp:revision>
  <cp:lastPrinted>2019-12-28T03:41:22Z</cp:lastPrinted>
  <dcterms:created xsi:type="dcterms:W3CDTF">2019-12-26T12:28:24Z</dcterms:created>
  <dcterms:modified xsi:type="dcterms:W3CDTF">2021-01-07T07:14:20Z</dcterms:modified>
</cp:coreProperties>
</file>