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195B"/>
    <a:srgbClr val="1A0D53"/>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86" d="100"/>
          <a:sy n="86" d="100"/>
        </p:scale>
        <p:origin x="-696"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AD03A33-357C-4CE7-A7EC-66EBFB380C6F}"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39989B-9FA6-4C0E-8794-F523C17A5725}" type="slidenum">
              <a:rPr lang="ru-RU" smtClean="0"/>
              <a:t>‹#›</a:t>
            </a:fld>
            <a:endParaRPr lang="ru-RU"/>
          </a:p>
        </p:txBody>
      </p:sp>
    </p:spTree>
    <p:extLst>
      <p:ext uri="{BB962C8B-B14F-4D97-AF65-F5344CB8AC3E}">
        <p14:creationId xmlns:p14="http://schemas.microsoft.com/office/powerpoint/2010/main" val="2120809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6AD03A33-357C-4CE7-A7EC-66EBFB380C6F}" type="datetimeFigureOut">
              <a:rPr lang="ru-RU" smtClean="0"/>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C39989B-9FA6-4C0E-8794-F523C17A5725}" type="slidenum">
              <a:rPr lang="ru-RU" smtClean="0"/>
              <a:t>‹#›</a:t>
            </a:fld>
            <a:endParaRPr lang="ru-RU"/>
          </a:p>
        </p:txBody>
      </p:sp>
    </p:spTree>
    <p:extLst>
      <p:ext uri="{BB962C8B-B14F-4D97-AF65-F5344CB8AC3E}">
        <p14:creationId xmlns:p14="http://schemas.microsoft.com/office/powerpoint/2010/main" val="95737856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6AD03A33-357C-4CE7-A7EC-66EBFB380C6F}" type="datetimeFigureOut">
              <a:rPr lang="ru-RU" smtClean="0"/>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C39989B-9FA6-4C0E-8794-F523C17A5725}" type="slidenum">
              <a:rPr lang="ru-RU" smtClean="0"/>
              <a:t>‹#›</a:t>
            </a:fld>
            <a:endParaRPr lang="ru-RU"/>
          </a:p>
        </p:txBody>
      </p:sp>
    </p:spTree>
    <p:extLst>
      <p:ext uri="{BB962C8B-B14F-4D97-AF65-F5344CB8AC3E}">
        <p14:creationId xmlns:p14="http://schemas.microsoft.com/office/powerpoint/2010/main" val="40840327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AD03A33-357C-4CE7-A7EC-66EBFB380C6F}"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39989B-9FA6-4C0E-8794-F523C17A5725}" type="slidenum">
              <a:rPr lang="ru-RU" smtClean="0"/>
              <a:t>‹#›</a:t>
            </a:fld>
            <a:endParaRPr lang="ru-RU"/>
          </a:p>
        </p:txBody>
      </p:sp>
    </p:spTree>
    <p:extLst>
      <p:ext uri="{BB962C8B-B14F-4D97-AF65-F5344CB8AC3E}">
        <p14:creationId xmlns:p14="http://schemas.microsoft.com/office/powerpoint/2010/main" val="27470022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AD03A33-357C-4CE7-A7EC-66EBFB380C6F}"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39989B-9FA6-4C0E-8794-F523C17A5725}" type="slidenum">
              <a:rPr lang="ru-RU" smtClean="0"/>
              <a:t>‹#›</a:t>
            </a:fld>
            <a:endParaRPr lang="ru-RU"/>
          </a:p>
        </p:txBody>
      </p:sp>
    </p:spTree>
    <p:extLst>
      <p:ext uri="{BB962C8B-B14F-4D97-AF65-F5344CB8AC3E}">
        <p14:creationId xmlns:p14="http://schemas.microsoft.com/office/powerpoint/2010/main" val="607754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AD03A33-357C-4CE7-A7EC-66EBFB380C6F}"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39989B-9FA6-4C0E-8794-F523C17A5725}" type="slidenum">
              <a:rPr lang="ru-RU" smtClean="0"/>
              <a:t>‹#›</a:t>
            </a:fld>
            <a:endParaRPr lang="ru-RU"/>
          </a:p>
        </p:txBody>
      </p:sp>
    </p:spTree>
    <p:extLst>
      <p:ext uri="{BB962C8B-B14F-4D97-AF65-F5344CB8AC3E}">
        <p14:creationId xmlns:p14="http://schemas.microsoft.com/office/powerpoint/2010/main" val="4220789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AD03A33-357C-4CE7-A7EC-66EBFB380C6F}"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39989B-9FA6-4C0E-8794-F523C17A5725}" type="slidenum">
              <a:rPr lang="ru-RU" smtClean="0"/>
              <a:t>‹#›</a:t>
            </a:fld>
            <a:endParaRPr lang="ru-RU"/>
          </a:p>
        </p:txBody>
      </p:sp>
    </p:spTree>
    <p:extLst>
      <p:ext uri="{BB962C8B-B14F-4D97-AF65-F5344CB8AC3E}">
        <p14:creationId xmlns:p14="http://schemas.microsoft.com/office/powerpoint/2010/main" val="3706223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AD03A33-357C-4CE7-A7EC-66EBFB380C6F}" type="datetimeFigureOut">
              <a:rPr lang="ru-RU" smtClean="0"/>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C39989B-9FA6-4C0E-8794-F523C17A5725}" type="slidenum">
              <a:rPr lang="ru-RU" smtClean="0"/>
              <a:t>‹#›</a:t>
            </a:fld>
            <a:endParaRPr lang="ru-RU"/>
          </a:p>
        </p:txBody>
      </p:sp>
    </p:spTree>
    <p:extLst>
      <p:ext uri="{BB962C8B-B14F-4D97-AF65-F5344CB8AC3E}">
        <p14:creationId xmlns:p14="http://schemas.microsoft.com/office/powerpoint/2010/main" val="624242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AD03A33-357C-4CE7-A7EC-66EBFB380C6F}" type="datetimeFigureOut">
              <a:rPr lang="ru-RU" smtClean="0"/>
              <a:t>13.06.2023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C39989B-9FA6-4C0E-8794-F523C17A5725}" type="slidenum">
              <a:rPr lang="ru-RU" smtClean="0"/>
              <a:t>‹#›</a:t>
            </a:fld>
            <a:endParaRPr lang="ru-RU"/>
          </a:p>
        </p:txBody>
      </p:sp>
    </p:spTree>
    <p:extLst>
      <p:ext uri="{BB962C8B-B14F-4D97-AF65-F5344CB8AC3E}">
        <p14:creationId xmlns:p14="http://schemas.microsoft.com/office/powerpoint/2010/main" val="2373255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AD03A33-357C-4CE7-A7EC-66EBFB380C6F}" type="datetimeFigureOut">
              <a:rPr lang="ru-RU" smtClean="0"/>
              <a:t>13.06.2023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C39989B-9FA6-4C0E-8794-F523C17A5725}" type="slidenum">
              <a:rPr lang="ru-RU" smtClean="0"/>
              <a:t>‹#›</a:t>
            </a:fld>
            <a:endParaRPr lang="ru-RU"/>
          </a:p>
        </p:txBody>
      </p:sp>
    </p:spTree>
    <p:extLst>
      <p:ext uri="{BB962C8B-B14F-4D97-AF65-F5344CB8AC3E}">
        <p14:creationId xmlns:p14="http://schemas.microsoft.com/office/powerpoint/2010/main" val="2846748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AD03A33-357C-4CE7-A7EC-66EBFB380C6F}" type="datetimeFigureOut">
              <a:rPr lang="ru-RU" smtClean="0"/>
              <a:t>13.06.2023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C39989B-9FA6-4C0E-8794-F523C17A5725}" type="slidenum">
              <a:rPr lang="ru-RU" smtClean="0"/>
              <a:t>‹#›</a:t>
            </a:fld>
            <a:endParaRPr lang="ru-RU"/>
          </a:p>
        </p:txBody>
      </p:sp>
    </p:spTree>
    <p:extLst>
      <p:ext uri="{BB962C8B-B14F-4D97-AF65-F5344CB8AC3E}">
        <p14:creationId xmlns:p14="http://schemas.microsoft.com/office/powerpoint/2010/main" val="3918220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Вопрос">
    <p:bg>
      <p:bgPr>
        <a:gradFill>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838200" y="2114412"/>
            <a:ext cx="10515600" cy="1325563"/>
          </a:xfrm>
          <a:noFill/>
        </p:spPr>
        <p:txBody>
          <a:bodyPr>
            <a:normAutofit/>
          </a:bodyPr>
          <a:lstStyle>
            <a:lvl1pPr algn="ctr">
              <a:defRPr sz="3200">
                <a:solidFill>
                  <a:schemeClr val="bg1"/>
                </a:solidFill>
                <a:latin typeface="+mn-lt"/>
              </a:defRPr>
            </a:lvl1pPr>
          </a:lstStyle>
          <a:p>
            <a:r>
              <a:rPr lang="ru-RU" dirty="0" err="1" smtClean="0"/>
              <a:t>Воп</a:t>
            </a:r>
            <a:endParaRPr lang="ru-RU" dirty="0"/>
          </a:p>
        </p:txBody>
      </p:sp>
      <p:sp>
        <p:nvSpPr>
          <p:cNvPr id="3" name="Дата 2"/>
          <p:cNvSpPr>
            <a:spLocks noGrp="1"/>
          </p:cNvSpPr>
          <p:nvPr>
            <p:ph type="dt" sz="half" idx="10"/>
          </p:nvPr>
        </p:nvSpPr>
        <p:spPr/>
        <p:txBody>
          <a:bodyPr/>
          <a:lstStyle/>
          <a:p>
            <a:fld id="{6AD03A33-357C-4CE7-A7EC-66EBFB380C6F}" type="datetimeFigureOut">
              <a:rPr lang="ru-RU" smtClean="0"/>
              <a:t>13.06.2023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C39989B-9FA6-4C0E-8794-F523C17A5725}" type="slidenum">
              <a:rPr lang="ru-RU" smtClean="0"/>
              <a:t>‹#›</a:t>
            </a:fld>
            <a:endParaRPr lang="ru-RU"/>
          </a:p>
        </p:txBody>
      </p:sp>
      <p:sp>
        <p:nvSpPr>
          <p:cNvPr id="6" name="Управляющая кнопка: настраиваемая 5">
            <a:hlinkClick r:id="" action="ppaction://hlinkshowjump?jump=nextslide" highlightClick="1"/>
          </p:cNvPr>
          <p:cNvSpPr/>
          <p:nvPr userDrawn="1"/>
        </p:nvSpPr>
        <p:spPr>
          <a:xfrm>
            <a:off x="4893365" y="5635487"/>
            <a:ext cx="2405269" cy="41744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Узнать ответ</a:t>
            </a:r>
            <a:endParaRPr lang="ru-RU" dirty="0"/>
          </a:p>
        </p:txBody>
      </p:sp>
    </p:spTree>
    <p:extLst>
      <p:ext uri="{BB962C8B-B14F-4D97-AF65-F5344CB8AC3E}">
        <p14:creationId xmlns:p14="http://schemas.microsoft.com/office/powerpoint/2010/main" val="303940156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Правильный ответ">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838200" y="2005081"/>
            <a:ext cx="10515600" cy="1325563"/>
          </a:xfrm>
        </p:spPr>
        <p:txBody>
          <a:bodyPr>
            <a:normAutofit/>
          </a:bodyPr>
          <a:lstStyle>
            <a:lvl1pPr algn="ctr">
              <a:defRPr sz="3200"/>
            </a:lvl1pPr>
          </a:lstStyle>
          <a:p>
            <a:r>
              <a:rPr lang="ru-RU" dirty="0" smtClean="0"/>
              <a:t>Ответ</a:t>
            </a:r>
            <a:endParaRPr lang="ru-RU" dirty="0"/>
          </a:p>
        </p:txBody>
      </p:sp>
      <p:sp>
        <p:nvSpPr>
          <p:cNvPr id="3" name="Дата 2"/>
          <p:cNvSpPr>
            <a:spLocks noGrp="1"/>
          </p:cNvSpPr>
          <p:nvPr>
            <p:ph type="dt" sz="half" idx="10"/>
          </p:nvPr>
        </p:nvSpPr>
        <p:spPr/>
        <p:txBody>
          <a:bodyPr/>
          <a:lstStyle/>
          <a:p>
            <a:fld id="{6AD03A33-357C-4CE7-A7EC-66EBFB380C6F}" type="datetimeFigureOut">
              <a:rPr lang="ru-RU" smtClean="0"/>
              <a:t>13.06.2023</a:t>
            </a:fld>
            <a:endParaRPr lang="ru-RU"/>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BC39989B-9FA6-4C0E-8794-F523C17A5725}" type="slidenum">
              <a:rPr lang="ru-RU" smtClean="0"/>
              <a:t>‹#›</a:t>
            </a:fld>
            <a:endParaRPr lang="ru-RU"/>
          </a:p>
        </p:txBody>
      </p:sp>
    </p:spTree>
    <p:extLst>
      <p:ext uri="{BB962C8B-B14F-4D97-AF65-F5344CB8AC3E}">
        <p14:creationId xmlns:p14="http://schemas.microsoft.com/office/powerpoint/2010/main" val="186799659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D03A33-357C-4CE7-A7EC-66EBFB380C6F}" type="datetimeFigureOut">
              <a:rPr lang="ru-RU" smtClean="0"/>
              <a:t>13.06.2023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39989B-9FA6-4C0E-8794-F523C17A5725}" type="slidenum">
              <a:rPr lang="ru-RU" smtClean="0"/>
              <a:t>‹#›</a:t>
            </a:fld>
            <a:endParaRPr lang="ru-RU"/>
          </a:p>
        </p:txBody>
      </p:sp>
    </p:spTree>
    <p:extLst>
      <p:ext uri="{BB962C8B-B14F-4D97-AF65-F5344CB8AC3E}">
        <p14:creationId xmlns:p14="http://schemas.microsoft.com/office/powerpoint/2010/main" val="5012890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slide" Target="slide2.xml"/><Relationship Id="rId7" Type="http://schemas.openxmlformats.org/officeDocument/2006/relationships/image" Target="../media/image6.jpeg"/><Relationship Id="rId2" Type="http://schemas.openxmlformats.org/officeDocument/2006/relationships/image" Target="../media/image2.jpg"/><Relationship Id="rId1" Type="http://schemas.openxmlformats.org/officeDocument/2006/relationships/slideLayout" Target="../slideLayouts/slideLayout6.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18" Type="http://schemas.openxmlformats.org/officeDocument/2006/relationships/slide" Target="slide19.xml"/><Relationship Id="rId3" Type="http://schemas.openxmlformats.org/officeDocument/2006/relationships/slide" Target="slide4.xml"/><Relationship Id="rId21" Type="http://schemas.openxmlformats.org/officeDocument/2006/relationships/slide" Target="slide22.xml"/><Relationship Id="rId7" Type="http://schemas.openxmlformats.org/officeDocument/2006/relationships/slide" Target="slide8.xml"/><Relationship Id="rId12" Type="http://schemas.openxmlformats.org/officeDocument/2006/relationships/slide" Target="slide13.xml"/><Relationship Id="rId17" Type="http://schemas.openxmlformats.org/officeDocument/2006/relationships/slide" Target="slide18.xml"/><Relationship Id="rId2" Type="http://schemas.openxmlformats.org/officeDocument/2006/relationships/slide" Target="slide3.xml"/><Relationship Id="rId16" Type="http://schemas.openxmlformats.org/officeDocument/2006/relationships/slide" Target="slide17.xml"/><Relationship Id="rId20"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5" Type="http://schemas.openxmlformats.org/officeDocument/2006/relationships/slide" Target="slide16.xml"/><Relationship Id="rId10" Type="http://schemas.openxmlformats.org/officeDocument/2006/relationships/slide" Target="slide11.xml"/><Relationship Id="rId19" Type="http://schemas.openxmlformats.org/officeDocument/2006/relationships/slide" Target="slide20.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48547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560" y="2007870"/>
            <a:ext cx="10515600" cy="1325563"/>
          </a:xfrm>
        </p:spPr>
        <p:txBody>
          <a:bodyPr>
            <a:noAutofit/>
          </a:bodyPr>
          <a:lstStyle/>
          <a:p>
            <a:pPr algn="ctr"/>
            <a:r>
              <a:rPr lang="ru-RU" b="1" dirty="0" smtClean="0"/>
              <a:t/>
            </a:r>
            <a:br>
              <a:rPr lang="ru-RU" b="1" dirty="0" smtClean="0"/>
            </a:br>
            <a:r>
              <a:rPr lang="ru-RU" b="1" dirty="0"/>
              <a:t/>
            </a:r>
            <a:br>
              <a:rPr lang="ru-RU" b="1" dirty="0"/>
            </a:br>
            <a:r>
              <a:rPr lang="ru-RU" sz="5400" b="1" dirty="0" smtClean="0">
                <a:solidFill>
                  <a:srgbClr val="FFFF00"/>
                </a:solidFill>
              </a:rPr>
              <a:t>Напишите </a:t>
            </a:r>
            <a:r>
              <a:rPr lang="ru-RU" sz="5400" b="1" dirty="0">
                <a:solidFill>
                  <a:srgbClr val="FFFF00"/>
                </a:solidFill>
              </a:rPr>
              <a:t>числительные цифрами:</a:t>
            </a:r>
            <a:br>
              <a:rPr lang="ru-RU" sz="5400" b="1" dirty="0">
                <a:solidFill>
                  <a:srgbClr val="FFFF00"/>
                </a:solidFill>
              </a:rPr>
            </a:br>
            <a:r>
              <a:rPr lang="de-DE" sz="5400" b="1" dirty="0" err="1">
                <a:solidFill>
                  <a:schemeClr val="bg1"/>
                </a:solidFill>
              </a:rPr>
              <a:t>Ziebzehn</a:t>
            </a:r>
            <a:r>
              <a:rPr lang="de-DE" sz="5400" b="1" dirty="0">
                <a:solidFill>
                  <a:schemeClr val="bg1"/>
                </a:solidFill>
              </a:rPr>
              <a:t/>
            </a:r>
            <a:br>
              <a:rPr lang="de-DE" sz="5400" b="1" dirty="0">
                <a:solidFill>
                  <a:schemeClr val="bg1"/>
                </a:solidFill>
              </a:rPr>
            </a:br>
            <a:r>
              <a:rPr lang="de-DE" sz="5400" b="1" dirty="0" smtClean="0">
                <a:solidFill>
                  <a:schemeClr val="bg1"/>
                </a:solidFill>
              </a:rPr>
              <a:t>Dreiundzwanzig</a:t>
            </a:r>
            <a:r>
              <a:rPr lang="de-DE" sz="5400" b="1" dirty="0">
                <a:solidFill>
                  <a:schemeClr val="bg1"/>
                </a:solidFill>
              </a:rPr>
              <a:t/>
            </a:r>
            <a:br>
              <a:rPr lang="de-DE" sz="5400" b="1" dirty="0">
                <a:solidFill>
                  <a:schemeClr val="bg1"/>
                </a:solidFill>
              </a:rPr>
            </a:br>
            <a:r>
              <a:rPr lang="de-DE" sz="5400" b="1" dirty="0" err="1">
                <a:solidFill>
                  <a:schemeClr val="bg1"/>
                </a:solidFill>
              </a:rPr>
              <a:t>Fünfunddrei</a:t>
            </a:r>
            <a:r>
              <a:rPr lang="el-GR" sz="5400" b="1" dirty="0">
                <a:solidFill>
                  <a:schemeClr val="bg1"/>
                </a:solidFill>
              </a:rPr>
              <a:t>β</a:t>
            </a:r>
            <a:r>
              <a:rPr lang="de-DE" sz="5400" b="1" dirty="0" err="1" smtClean="0">
                <a:solidFill>
                  <a:schemeClr val="bg1"/>
                </a:solidFill>
              </a:rPr>
              <a:t>ig</a:t>
            </a:r>
            <a:r>
              <a:rPr lang="de-DE" sz="5400" b="1" dirty="0">
                <a:solidFill>
                  <a:schemeClr val="bg1"/>
                </a:solidFill>
              </a:rPr>
              <a:t/>
            </a:r>
            <a:br>
              <a:rPr lang="de-DE" sz="5400" b="1" dirty="0">
                <a:solidFill>
                  <a:schemeClr val="bg1"/>
                </a:solidFill>
              </a:rPr>
            </a:br>
            <a:r>
              <a:rPr lang="de-DE" sz="5400" b="1" dirty="0">
                <a:solidFill>
                  <a:schemeClr val="bg1"/>
                </a:solidFill>
              </a:rPr>
              <a:t>Neunundfünfzig</a:t>
            </a:r>
            <a:br>
              <a:rPr lang="de-DE" sz="5400" b="1" dirty="0">
                <a:solidFill>
                  <a:schemeClr val="bg1"/>
                </a:solidFill>
              </a:rPr>
            </a:br>
            <a:r>
              <a:rPr lang="de-DE" sz="5400" b="1" dirty="0" smtClean="0">
                <a:solidFill>
                  <a:schemeClr val="bg1"/>
                </a:solidFill>
              </a:rPr>
              <a:t>vierundsechzig</a:t>
            </a:r>
            <a:r>
              <a:rPr lang="de-DE" sz="5400" b="1" dirty="0">
                <a:solidFill>
                  <a:schemeClr val="bg1"/>
                </a:solidFill>
              </a:rPr>
              <a:t/>
            </a:r>
            <a:br>
              <a:rPr lang="de-DE" sz="5400" b="1" dirty="0">
                <a:solidFill>
                  <a:schemeClr val="bg1"/>
                </a:solidFill>
              </a:rPr>
            </a:br>
            <a:r>
              <a:rPr lang="de-DE" sz="5400" b="1" dirty="0">
                <a:solidFill>
                  <a:schemeClr val="bg1"/>
                </a:solidFill>
              </a:rPr>
              <a:t>siebenundzwanzig</a:t>
            </a:r>
            <a:br>
              <a:rPr lang="de-DE" sz="5400" b="1" dirty="0">
                <a:solidFill>
                  <a:schemeClr val="bg1"/>
                </a:solidFill>
              </a:rPr>
            </a:br>
            <a:endParaRPr lang="ru-RU" b="1" dirty="0">
              <a:solidFill>
                <a:schemeClr val="bg1"/>
              </a:solidFill>
              <a:effectLst>
                <a:outerShdw blurRad="38100" dist="38100" dir="2700000" algn="tl">
                  <a:srgbClr val="000000">
                    <a:alpha val="43137"/>
                  </a:srgbClr>
                </a:outerShdw>
              </a:effectLst>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spTree>
    <p:extLst>
      <p:ext uri="{BB962C8B-B14F-4D97-AF65-F5344CB8AC3E}">
        <p14:creationId xmlns:p14="http://schemas.microsoft.com/office/powerpoint/2010/main" val="10672645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560" y="2265045"/>
            <a:ext cx="10515600" cy="1325563"/>
          </a:xfrm>
        </p:spPr>
        <p:txBody>
          <a:bodyPr>
            <a:noAutofit/>
          </a:bodyPr>
          <a:lstStyle/>
          <a:p>
            <a:pPr algn="ctr"/>
            <a:r>
              <a:rPr lang="ru-RU" sz="4800" b="1" dirty="0" smtClean="0">
                <a:solidFill>
                  <a:srgbClr val="FFFF00"/>
                </a:solidFill>
                <a:effectLst>
                  <a:outerShdw blurRad="38100" dist="38100" dir="2700000" algn="tl">
                    <a:srgbClr val="000000">
                      <a:alpha val="43137"/>
                    </a:srgbClr>
                  </a:outerShdw>
                </a:effectLst>
                <a:latin typeface="+mn-lt"/>
              </a:rPr>
              <a:t>Переведите на немецкий язык</a:t>
            </a:r>
            <a:r>
              <a:rPr lang="en-US" sz="4800" b="1" dirty="0" smtClean="0">
                <a:solidFill>
                  <a:srgbClr val="FFFF00"/>
                </a:solidFill>
                <a:effectLst>
                  <a:outerShdw blurRad="38100" dist="38100" dir="2700000" algn="tl">
                    <a:srgbClr val="000000">
                      <a:alpha val="43137"/>
                    </a:srgbClr>
                  </a:outerShdw>
                </a:effectLst>
                <a:latin typeface="+mn-lt"/>
              </a:rPr>
              <a:t>:</a:t>
            </a:r>
            <a:r>
              <a:rPr lang="ru-RU" sz="4800" b="1" dirty="0" smtClean="0">
                <a:solidFill>
                  <a:srgbClr val="FFFF00"/>
                </a:solidFill>
                <a:effectLst>
                  <a:outerShdw blurRad="38100" dist="38100" dir="2700000" algn="tl">
                    <a:srgbClr val="000000">
                      <a:alpha val="43137"/>
                    </a:srgbClr>
                  </a:outerShdw>
                </a:effectLst>
                <a:latin typeface="+mn-lt"/>
              </a:rPr>
              <a:t/>
            </a:r>
            <a:br>
              <a:rPr lang="ru-RU" sz="4800" b="1" dirty="0" smtClean="0">
                <a:solidFill>
                  <a:srgbClr val="FFFF00"/>
                </a:solidFill>
                <a:effectLst>
                  <a:outerShdw blurRad="38100" dist="38100" dir="2700000" algn="tl">
                    <a:srgbClr val="000000">
                      <a:alpha val="43137"/>
                    </a:srgbClr>
                  </a:outerShdw>
                </a:effectLst>
                <a:latin typeface="+mn-lt"/>
              </a:rPr>
            </a:br>
            <a:r>
              <a:rPr lang="en-US" sz="4800" b="1" dirty="0" smtClean="0">
                <a:solidFill>
                  <a:srgbClr val="FFFF00"/>
                </a:solidFill>
                <a:effectLst>
                  <a:outerShdw blurRad="38100" dist="38100" dir="2700000" algn="tl">
                    <a:srgbClr val="000000">
                      <a:alpha val="43137"/>
                    </a:srgbClr>
                  </a:outerShdw>
                </a:effectLst>
                <a:latin typeface="+mn-lt"/>
              </a:rPr>
              <a:t/>
            </a:r>
            <a:br>
              <a:rPr lang="en-US" sz="4800" b="1" dirty="0" smtClean="0">
                <a:solidFill>
                  <a:srgbClr val="FFFF00"/>
                </a:solidFill>
                <a:effectLst>
                  <a:outerShdw blurRad="38100" dist="38100" dir="2700000" algn="tl">
                    <a:srgbClr val="000000">
                      <a:alpha val="43137"/>
                    </a:srgbClr>
                  </a:outerShdw>
                </a:effectLst>
                <a:latin typeface="+mn-lt"/>
              </a:rPr>
            </a:br>
            <a:r>
              <a:rPr lang="ru-RU" sz="4800" b="1" dirty="0" smtClean="0">
                <a:solidFill>
                  <a:schemeClr val="bg1"/>
                </a:solidFill>
                <a:effectLst>
                  <a:outerShdw blurRad="38100" dist="38100" dir="2700000" algn="tl">
                    <a:srgbClr val="000000">
                      <a:alpha val="43137"/>
                    </a:srgbClr>
                  </a:outerShdw>
                </a:effectLst>
                <a:latin typeface="+mn-lt"/>
              </a:rPr>
              <a:t>дружелюбный, смелый, отзывчивый, любознательный, красивый, большой, молодой</a:t>
            </a:r>
            <a:endParaRPr lang="ru-RU" sz="4800" b="1" dirty="0">
              <a:solidFill>
                <a:schemeClr val="bg1"/>
              </a:solidFill>
              <a:effectLst>
                <a:outerShdw blurRad="38100" dist="38100" dir="2700000" algn="tl">
                  <a:srgbClr val="000000">
                    <a:alpha val="43137"/>
                  </a:srgbClr>
                </a:outerShdw>
              </a:effectLst>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spTree>
    <p:extLst>
      <p:ext uri="{BB962C8B-B14F-4D97-AF65-F5344CB8AC3E}">
        <p14:creationId xmlns:p14="http://schemas.microsoft.com/office/powerpoint/2010/main" val="14278962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560" y="1141095"/>
            <a:ext cx="10515600" cy="1325563"/>
          </a:xfrm>
        </p:spPr>
        <p:txBody>
          <a:bodyPr>
            <a:normAutofit fontScale="90000"/>
          </a:bodyPr>
          <a:lstStyle/>
          <a:p>
            <a:pPr algn="ctr">
              <a:lnSpc>
                <a:spcPct val="100000"/>
              </a:lnSpc>
            </a:pPr>
            <a:r>
              <a:rPr lang="en-US" b="1" dirty="0" smtClean="0">
                <a:solidFill>
                  <a:schemeClr val="bg1"/>
                </a:solidFill>
                <a:effectLst>
                  <a:outerShdw blurRad="38100" dist="38100" dir="2700000" algn="tl">
                    <a:srgbClr val="000000">
                      <a:alpha val="43137"/>
                    </a:srgbClr>
                  </a:outerShdw>
                </a:effectLst>
                <a:latin typeface="+mn-lt"/>
              </a:rPr>
              <a:t/>
            </a:r>
            <a:br>
              <a:rPr lang="en-US" b="1" dirty="0" smtClean="0">
                <a:solidFill>
                  <a:schemeClr val="bg1"/>
                </a:solidFill>
                <a:effectLst>
                  <a:outerShdw blurRad="38100" dist="38100" dir="2700000" algn="tl">
                    <a:srgbClr val="000000">
                      <a:alpha val="43137"/>
                    </a:srgbClr>
                  </a:outerShdw>
                </a:effectLst>
                <a:latin typeface="+mn-lt"/>
              </a:rPr>
            </a:br>
            <a:endParaRPr lang="ru-RU" b="1" dirty="0">
              <a:solidFill>
                <a:srgbClr val="FFFF00"/>
              </a:solidFill>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sp>
        <p:nvSpPr>
          <p:cNvPr id="7" name="Прямоугольник 6"/>
          <p:cNvSpPr/>
          <p:nvPr/>
        </p:nvSpPr>
        <p:spPr>
          <a:xfrm>
            <a:off x="541655" y="1417320"/>
            <a:ext cx="11027409" cy="7478970"/>
          </a:xfrm>
          <a:prstGeom prst="rect">
            <a:avLst/>
          </a:prstGeom>
        </p:spPr>
        <p:txBody>
          <a:bodyPr wrap="square" numCol="2">
            <a:spAutoFit/>
          </a:bodyPr>
          <a:lstStyle/>
          <a:p>
            <a:pPr marL="1143000" indent="-1143000" algn="just">
              <a:buAutoNum type="arabicPeriod"/>
            </a:pPr>
            <a:r>
              <a:rPr lang="en-US" sz="4000" b="1" dirty="0" err="1" smtClean="0">
                <a:solidFill>
                  <a:schemeClr val="bg1"/>
                </a:solidFill>
              </a:rPr>
              <a:t>Wie</a:t>
            </a:r>
            <a:r>
              <a:rPr lang="en-US" sz="4000" b="1" dirty="0" smtClean="0">
                <a:solidFill>
                  <a:schemeClr val="bg1"/>
                </a:solidFill>
              </a:rPr>
              <a:t> alt </a:t>
            </a:r>
            <a:r>
              <a:rPr lang="en-US" sz="4000" b="1" dirty="0" err="1" smtClean="0">
                <a:solidFill>
                  <a:schemeClr val="bg1"/>
                </a:solidFill>
              </a:rPr>
              <a:t>bist</a:t>
            </a:r>
            <a:r>
              <a:rPr lang="en-US" sz="4000" b="1" dirty="0" smtClean="0">
                <a:solidFill>
                  <a:schemeClr val="bg1"/>
                </a:solidFill>
              </a:rPr>
              <a:t> du?</a:t>
            </a:r>
          </a:p>
          <a:p>
            <a:pPr marL="1143000" indent="-1143000" algn="just">
              <a:buAutoNum type="arabicPeriod"/>
            </a:pPr>
            <a:r>
              <a:rPr lang="en-US" sz="4000" b="1" dirty="0" err="1" smtClean="0">
                <a:solidFill>
                  <a:schemeClr val="bg1"/>
                </a:solidFill>
              </a:rPr>
              <a:t>Woher</a:t>
            </a:r>
            <a:r>
              <a:rPr lang="en-US" sz="4000" b="1" dirty="0" smtClean="0">
                <a:solidFill>
                  <a:schemeClr val="bg1"/>
                </a:solidFill>
              </a:rPr>
              <a:t> </a:t>
            </a:r>
            <a:r>
              <a:rPr lang="en-US" sz="4000" b="1" dirty="0" err="1" smtClean="0">
                <a:solidFill>
                  <a:schemeClr val="bg1"/>
                </a:solidFill>
              </a:rPr>
              <a:t>kommst</a:t>
            </a:r>
            <a:r>
              <a:rPr lang="en-US" sz="4000" b="1" dirty="0" smtClean="0">
                <a:solidFill>
                  <a:schemeClr val="bg1"/>
                </a:solidFill>
              </a:rPr>
              <a:t> du?</a:t>
            </a:r>
          </a:p>
          <a:p>
            <a:pPr marL="1143000" indent="-1143000" algn="just">
              <a:buAutoNum type="arabicPeriod"/>
            </a:pPr>
            <a:r>
              <a:rPr lang="en-US" sz="4000" b="1" dirty="0" err="1" smtClean="0">
                <a:solidFill>
                  <a:schemeClr val="bg1"/>
                </a:solidFill>
              </a:rPr>
              <a:t>Wie</a:t>
            </a:r>
            <a:r>
              <a:rPr lang="en-US" sz="4000" b="1" dirty="0" smtClean="0">
                <a:solidFill>
                  <a:schemeClr val="bg1"/>
                </a:solidFill>
              </a:rPr>
              <a:t> </a:t>
            </a:r>
            <a:r>
              <a:rPr lang="en-US" sz="4000" b="1" dirty="0" err="1" smtClean="0">
                <a:solidFill>
                  <a:schemeClr val="bg1"/>
                </a:solidFill>
              </a:rPr>
              <a:t>geht’s</a:t>
            </a:r>
            <a:r>
              <a:rPr lang="en-US" sz="4000" b="1" dirty="0" smtClean="0">
                <a:solidFill>
                  <a:schemeClr val="bg1"/>
                </a:solidFill>
              </a:rPr>
              <a:t> </a:t>
            </a:r>
            <a:r>
              <a:rPr lang="en-US" sz="4000" b="1" dirty="0" err="1" smtClean="0">
                <a:solidFill>
                  <a:schemeClr val="bg1"/>
                </a:solidFill>
              </a:rPr>
              <a:t>dir</a:t>
            </a:r>
            <a:r>
              <a:rPr lang="en-US" sz="4000" b="1" dirty="0" smtClean="0">
                <a:solidFill>
                  <a:schemeClr val="bg1"/>
                </a:solidFill>
              </a:rPr>
              <a:t>?</a:t>
            </a:r>
          </a:p>
          <a:p>
            <a:pPr marL="1143000" indent="-1143000" algn="just">
              <a:buAutoNum type="arabicPeriod"/>
            </a:pPr>
            <a:r>
              <a:rPr lang="en-US" sz="4000" b="1" dirty="0" smtClean="0">
                <a:solidFill>
                  <a:schemeClr val="bg1"/>
                </a:solidFill>
              </a:rPr>
              <a:t>Wo </a:t>
            </a:r>
            <a:r>
              <a:rPr lang="en-US" sz="4000" b="1" dirty="0" err="1" smtClean="0">
                <a:solidFill>
                  <a:schemeClr val="bg1"/>
                </a:solidFill>
              </a:rPr>
              <a:t>wohnst</a:t>
            </a:r>
            <a:r>
              <a:rPr lang="en-US" sz="4000" b="1" dirty="0" smtClean="0">
                <a:solidFill>
                  <a:schemeClr val="bg1"/>
                </a:solidFill>
              </a:rPr>
              <a:t> du?</a:t>
            </a:r>
          </a:p>
          <a:p>
            <a:pPr marL="1143000" indent="-1143000" algn="just">
              <a:buAutoNum type="arabicPeriod"/>
            </a:pPr>
            <a:r>
              <a:rPr lang="en-US" sz="4000" b="1" dirty="0" err="1" smtClean="0">
                <a:solidFill>
                  <a:schemeClr val="bg1"/>
                </a:solidFill>
              </a:rPr>
              <a:t>Wie</a:t>
            </a:r>
            <a:r>
              <a:rPr lang="en-US" sz="4000" b="1" dirty="0" smtClean="0">
                <a:solidFill>
                  <a:schemeClr val="bg1"/>
                </a:solidFill>
              </a:rPr>
              <a:t> </a:t>
            </a:r>
            <a:r>
              <a:rPr lang="en-US" sz="4000" b="1" dirty="0" err="1" smtClean="0">
                <a:solidFill>
                  <a:schemeClr val="bg1"/>
                </a:solidFill>
              </a:rPr>
              <a:t>hei</a:t>
            </a:r>
            <a:r>
              <a:rPr lang="de-DE" sz="4000" b="1" dirty="0" err="1" smtClean="0">
                <a:solidFill>
                  <a:schemeClr val="bg1"/>
                </a:solidFill>
              </a:rPr>
              <a:t>ßt</a:t>
            </a:r>
            <a:r>
              <a:rPr lang="de-DE" sz="4000" b="1" dirty="0" smtClean="0">
                <a:solidFill>
                  <a:schemeClr val="bg1"/>
                </a:solidFill>
              </a:rPr>
              <a:t> du</a:t>
            </a:r>
            <a:r>
              <a:rPr lang="en-US" sz="4000" b="1" dirty="0" smtClean="0">
                <a:solidFill>
                  <a:schemeClr val="bg1"/>
                </a:solidFill>
              </a:rPr>
              <a:t>?</a:t>
            </a:r>
          </a:p>
          <a:p>
            <a:pPr marL="1143000" indent="-1143000" algn="just">
              <a:buAutoNum type="arabicPeriod"/>
            </a:pPr>
            <a:endParaRPr lang="en-US" sz="4000" b="1" dirty="0">
              <a:solidFill>
                <a:schemeClr val="bg1"/>
              </a:solidFill>
            </a:endParaRPr>
          </a:p>
          <a:p>
            <a:pPr marL="1143000" indent="-1143000" algn="just">
              <a:buAutoNum type="arabicPeriod"/>
            </a:pPr>
            <a:endParaRPr lang="en-US" sz="4000" b="1" dirty="0" smtClean="0">
              <a:solidFill>
                <a:schemeClr val="bg1"/>
              </a:solidFill>
            </a:endParaRPr>
          </a:p>
          <a:p>
            <a:pPr marL="1143000" indent="-1143000" algn="just">
              <a:buAutoNum type="arabicPeriod"/>
            </a:pPr>
            <a:endParaRPr lang="en-US" sz="4000" b="1" dirty="0">
              <a:solidFill>
                <a:schemeClr val="bg1"/>
              </a:solidFill>
            </a:endParaRPr>
          </a:p>
          <a:p>
            <a:pPr marL="1143000" indent="-1143000" algn="just">
              <a:buAutoNum type="arabicPeriod"/>
            </a:pPr>
            <a:endParaRPr lang="en-US" sz="4000" b="1" dirty="0" smtClean="0">
              <a:solidFill>
                <a:schemeClr val="bg1"/>
              </a:solidFill>
            </a:endParaRPr>
          </a:p>
          <a:p>
            <a:pPr marL="1143000" indent="-1143000" algn="just">
              <a:buAutoNum type="arabicPeriod"/>
            </a:pPr>
            <a:endParaRPr lang="en-US" sz="4000" b="1" dirty="0">
              <a:solidFill>
                <a:schemeClr val="bg1"/>
              </a:solidFill>
            </a:endParaRPr>
          </a:p>
          <a:p>
            <a:pPr marL="1143000" indent="-1143000" algn="just">
              <a:buAutoNum type="arabicPeriod"/>
            </a:pPr>
            <a:endParaRPr lang="en-US" sz="4000" b="1" dirty="0" smtClean="0">
              <a:solidFill>
                <a:schemeClr val="bg1"/>
              </a:solidFill>
            </a:endParaRPr>
          </a:p>
          <a:p>
            <a:pPr algn="just"/>
            <a:endParaRPr lang="en-US" sz="4000" b="1" dirty="0" smtClean="0">
              <a:solidFill>
                <a:schemeClr val="bg1"/>
              </a:solidFill>
            </a:endParaRPr>
          </a:p>
          <a:p>
            <a:pPr algn="just"/>
            <a:r>
              <a:rPr lang="en-US" sz="4000" b="1" dirty="0" smtClean="0">
                <a:solidFill>
                  <a:schemeClr val="bg1"/>
                </a:solidFill>
              </a:rPr>
              <a:t>a)</a:t>
            </a:r>
            <a:r>
              <a:rPr lang="en-US" sz="4000" b="1" dirty="0" err="1" smtClean="0">
                <a:solidFill>
                  <a:schemeClr val="bg1"/>
                </a:solidFill>
              </a:rPr>
              <a:t>Ich</a:t>
            </a:r>
            <a:r>
              <a:rPr lang="en-US" sz="4000" b="1" dirty="0" smtClean="0">
                <a:solidFill>
                  <a:schemeClr val="bg1"/>
                </a:solidFill>
              </a:rPr>
              <a:t> </a:t>
            </a:r>
            <a:r>
              <a:rPr lang="en-US" sz="4000" b="1" dirty="0" err="1" smtClean="0">
                <a:solidFill>
                  <a:schemeClr val="bg1"/>
                </a:solidFill>
              </a:rPr>
              <a:t>wohne</a:t>
            </a:r>
            <a:r>
              <a:rPr lang="en-US" sz="4000" b="1" dirty="0" smtClean="0">
                <a:solidFill>
                  <a:schemeClr val="bg1"/>
                </a:solidFill>
              </a:rPr>
              <a:t> in Berlin.</a:t>
            </a:r>
          </a:p>
          <a:p>
            <a:pPr algn="just"/>
            <a:r>
              <a:rPr lang="en-US" sz="4000" b="1" dirty="0" smtClean="0">
                <a:solidFill>
                  <a:schemeClr val="bg1"/>
                </a:solidFill>
              </a:rPr>
              <a:t>b)</a:t>
            </a:r>
            <a:r>
              <a:rPr lang="en-US" sz="4000" b="1" dirty="0" err="1" smtClean="0">
                <a:solidFill>
                  <a:schemeClr val="bg1"/>
                </a:solidFill>
              </a:rPr>
              <a:t>Ich</a:t>
            </a:r>
            <a:r>
              <a:rPr lang="en-US" sz="4000" b="1" dirty="0" smtClean="0">
                <a:solidFill>
                  <a:schemeClr val="bg1"/>
                </a:solidFill>
              </a:rPr>
              <a:t> </a:t>
            </a:r>
            <a:r>
              <a:rPr lang="en-US" sz="4000" b="1" dirty="0" err="1" smtClean="0">
                <a:solidFill>
                  <a:schemeClr val="bg1"/>
                </a:solidFill>
              </a:rPr>
              <a:t>hei</a:t>
            </a:r>
            <a:r>
              <a:rPr lang="de-DE" sz="4000" b="1" dirty="0" err="1" smtClean="0">
                <a:solidFill>
                  <a:schemeClr val="bg1"/>
                </a:solidFill>
              </a:rPr>
              <a:t>ße</a:t>
            </a:r>
            <a:r>
              <a:rPr lang="de-DE" sz="4000" b="1" dirty="0" smtClean="0">
                <a:solidFill>
                  <a:schemeClr val="bg1"/>
                </a:solidFill>
              </a:rPr>
              <a:t> Tom.</a:t>
            </a:r>
          </a:p>
          <a:p>
            <a:pPr algn="just"/>
            <a:r>
              <a:rPr lang="de-DE" sz="4000" b="1" dirty="0" smtClean="0">
                <a:solidFill>
                  <a:schemeClr val="bg1"/>
                </a:solidFill>
              </a:rPr>
              <a:t>c)Ich bin 10.</a:t>
            </a:r>
          </a:p>
          <a:p>
            <a:pPr algn="just"/>
            <a:r>
              <a:rPr lang="de-DE" sz="4000" b="1" dirty="0" smtClean="0">
                <a:solidFill>
                  <a:schemeClr val="bg1"/>
                </a:solidFill>
              </a:rPr>
              <a:t>d)Ich komme aus Russland.</a:t>
            </a:r>
          </a:p>
          <a:p>
            <a:pPr algn="just"/>
            <a:r>
              <a:rPr lang="de-DE" sz="4000" b="1" dirty="0" smtClean="0">
                <a:solidFill>
                  <a:schemeClr val="bg1"/>
                </a:solidFill>
              </a:rPr>
              <a:t>e)Mir geht</a:t>
            </a:r>
            <a:r>
              <a:rPr lang="en-US" sz="4000" b="1" dirty="0" smtClean="0">
                <a:solidFill>
                  <a:schemeClr val="bg1"/>
                </a:solidFill>
              </a:rPr>
              <a:t>’s gut.</a:t>
            </a:r>
          </a:p>
          <a:p>
            <a:pPr algn="ctr"/>
            <a:endParaRPr lang="en-US" sz="4000" b="1" dirty="0" smtClean="0">
              <a:solidFill>
                <a:schemeClr val="bg1"/>
              </a:solidFill>
            </a:endParaRPr>
          </a:p>
          <a:p>
            <a:pPr marL="1143000" indent="-1143000" algn="ctr">
              <a:buAutoNum type="arabicPeriod"/>
            </a:pPr>
            <a:endParaRPr lang="ru-RU" sz="6000" b="1" dirty="0">
              <a:solidFill>
                <a:schemeClr val="bg1"/>
              </a:solidFill>
            </a:endParaRPr>
          </a:p>
        </p:txBody>
      </p:sp>
      <p:sp>
        <p:nvSpPr>
          <p:cNvPr id="4" name="Прямоугольник 3"/>
          <p:cNvSpPr/>
          <p:nvPr/>
        </p:nvSpPr>
        <p:spPr>
          <a:xfrm>
            <a:off x="1984660" y="281902"/>
            <a:ext cx="7950382" cy="942053"/>
          </a:xfrm>
          <a:prstGeom prst="rect">
            <a:avLst/>
          </a:prstGeom>
        </p:spPr>
        <p:txBody>
          <a:bodyPr wrap="none">
            <a:spAutoFit/>
          </a:bodyPr>
          <a:lstStyle/>
          <a:p>
            <a:pPr algn="just">
              <a:lnSpc>
                <a:spcPct val="107000"/>
              </a:lnSpc>
              <a:spcAft>
                <a:spcPts val="0"/>
              </a:spcAft>
            </a:pPr>
            <a:r>
              <a:rPr lang="ru-RU" sz="5400" b="1" dirty="0">
                <a:solidFill>
                  <a:srgbClr val="FFFF00"/>
                </a:solidFill>
                <a:ea typeface="Calibri" panose="020F0502020204030204" pitchFamily="34" charset="0"/>
                <a:cs typeface="Times New Roman" panose="02020603050405020304" pitchFamily="18" charset="0"/>
              </a:rPr>
              <a:t>Соотнесите и переведите </a:t>
            </a:r>
            <a:endParaRPr lang="ru-RU" sz="4800" b="1" dirty="0">
              <a:solidFill>
                <a:srgbClr val="FFFF00"/>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93170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530" y="379095"/>
            <a:ext cx="10741660" cy="1325563"/>
          </a:xfrm>
        </p:spPr>
        <p:txBody>
          <a:bodyPr>
            <a:normAutofit fontScale="90000"/>
          </a:bodyPr>
          <a:lstStyle/>
          <a:p>
            <a:pPr algn="ctr">
              <a:lnSpc>
                <a:spcPct val="100000"/>
              </a:lnSpc>
            </a:pPr>
            <a:r>
              <a:rPr lang="ru-RU" b="1" dirty="0" smtClean="0">
                <a:solidFill>
                  <a:srgbClr val="FFFF00"/>
                </a:solidFill>
                <a:latin typeface="+mn-lt"/>
              </a:rPr>
              <a:t>Назовите профессии по картинкам</a:t>
            </a:r>
            <a:r>
              <a:rPr lang="en-US" b="1" dirty="0" smtClean="0">
                <a:solidFill>
                  <a:srgbClr val="FFFF00"/>
                </a:solidFill>
                <a:latin typeface="+mn-lt"/>
              </a:rPr>
              <a:t>:</a:t>
            </a:r>
            <a:r>
              <a:rPr lang="en-US" b="1" dirty="0" smtClean="0">
                <a:solidFill>
                  <a:schemeClr val="bg1"/>
                </a:solidFill>
                <a:latin typeface="+mn-lt"/>
              </a:rPr>
              <a:t/>
            </a:r>
            <a:br>
              <a:rPr lang="en-US" b="1" dirty="0" smtClean="0">
                <a:solidFill>
                  <a:schemeClr val="bg1"/>
                </a:solidFill>
                <a:latin typeface="+mn-lt"/>
              </a:rPr>
            </a:br>
            <a:r>
              <a:rPr lang="en-US" b="1" dirty="0" smtClean="0">
                <a:solidFill>
                  <a:schemeClr val="bg1"/>
                </a:solidFill>
                <a:latin typeface="+mn-lt"/>
              </a:rPr>
              <a:t/>
            </a:r>
            <a:br>
              <a:rPr lang="en-US" b="1" dirty="0" smtClean="0">
                <a:solidFill>
                  <a:schemeClr val="bg1"/>
                </a:solidFill>
                <a:latin typeface="+mn-lt"/>
              </a:rPr>
            </a:br>
            <a:endParaRPr lang="ru-RU" b="1" dirty="0">
              <a:solidFill>
                <a:schemeClr val="bg1"/>
              </a:solidFill>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pic>
        <p:nvPicPr>
          <p:cNvPr id="10" name="Picture 2" descr="https://autotopik.ru/wp-content/uploads/2019/08/main-1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1025" y="1075427"/>
            <a:ext cx="3352087" cy="22347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https://www.factroom.ru/wp-content/uploads/2016/12/Depositphotos_65530893_l-201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93362" y="1080549"/>
            <a:ext cx="3354528" cy="222431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https://static.tildacdn.com/tild6139-6662-4631-b962-626432393737/AAFAB7B4-738D-467E-A.jpe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08140" y="1063619"/>
            <a:ext cx="3418050" cy="225817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https://avatars.dzeninfra.ru/get-zen_doc/4004066/pub_611f5325fa11081810e98901_611f5be5c63f5b11491765eb/scale_120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3273" y="3629025"/>
            <a:ext cx="3847590" cy="245116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http://laishevskyi.ru/images/uploads/news/2019/4/10/2d8987c5b02e00240bf2d3660cfa988f.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47890" y="3629025"/>
            <a:ext cx="4096435" cy="2551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26253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560" y="1931670"/>
            <a:ext cx="10515600" cy="1325563"/>
          </a:xfrm>
        </p:spPr>
        <p:txBody>
          <a:bodyPr>
            <a:normAutofit fontScale="90000"/>
          </a:bodyPr>
          <a:lstStyle/>
          <a:p>
            <a:pPr algn="ctr">
              <a:lnSpc>
                <a:spcPct val="100000"/>
              </a:lnSpc>
            </a:pPr>
            <a:r>
              <a:rPr lang="en-US" b="1" dirty="0" smtClean="0"/>
              <a:t/>
            </a:r>
            <a:br>
              <a:rPr lang="en-US" b="1" dirty="0" smtClean="0"/>
            </a:br>
            <a:r>
              <a:rPr lang="ru-RU" sz="5300" b="1" dirty="0" smtClean="0">
                <a:solidFill>
                  <a:srgbClr val="FFFF00"/>
                </a:solidFill>
                <a:latin typeface="+mn-lt"/>
              </a:rPr>
              <a:t>Переведите предложения</a:t>
            </a:r>
            <a:r>
              <a:rPr lang="en-US" sz="5300" b="1" dirty="0" smtClean="0">
                <a:solidFill>
                  <a:srgbClr val="FFFF00"/>
                </a:solidFill>
                <a:latin typeface="+mn-lt"/>
              </a:rPr>
              <a:t>:</a:t>
            </a:r>
            <a:br>
              <a:rPr lang="en-US" sz="5300" b="1" dirty="0" smtClean="0">
                <a:solidFill>
                  <a:srgbClr val="FFFF00"/>
                </a:solidFill>
                <a:latin typeface="+mn-lt"/>
              </a:rPr>
            </a:br>
            <a:r>
              <a:rPr lang="ru-RU" sz="5300" b="1" dirty="0" smtClean="0">
                <a:solidFill>
                  <a:schemeClr val="bg1"/>
                </a:solidFill>
                <a:latin typeface="+mn-lt"/>
              </a:rPr>
              <a:t>1. Мой папа добрый и отзывчивый.</a:t>
            </a:r>
            <a:br>
              <a:rPr lang="ru-RU" sz="5300" b="1" dirty="0" smtClean="0">
                <a:solidFill>
                  <a:schemeClr val="bg1"/>
                </a:solidFill>
                <a:latin typeface="+mn-lt"/>
              </a:rPr>
            </a:br>
            <a:r>
              <a:rPr lang="ru-RU" sz="5300" b="1" dirty="0" smtClean="0">
                <a:solidFill>
                  <a:schemeClr val="bg1"/>
                </a:solidFill>
                <a:latin typeface="+mn-lt"/>
              </a:rPr>
              <a:t>2.Твоя тетя умеет петь.</a:t>
            </a:r>
            <a:br>
              <a:rPr lang="ru-RU" sz="5300" b="1" dirty="0" smtClean="0">
                <a:solidFill>
                  <a:schemeClr val="bg1"/>
                </a:solidFill>
                <a:latin typeface="+mn-lt"/>
              </a:rPr>
            </a:br>
            <a:r>
              <a:rPr lang="ru-RU" sz="5300" b="1" dirty="0" smtClean="0">
                <a:solidFill>
                  <a:schemeClr val="bg1"/>
                </a:solidFill>
                <a:latin typeface="+mn-lt"/>
              </a:rPr>
              <a:t>3.Наша бабушка работает.</a:t>
            </a:r>
            <a:br>
              <a:rPr lang="ru-RU" sz="5300" b="1" dirty="0" smtClean="0">
                <a:solidFill>
                  <a:schemeClr val="bg1"/>
                </a:solidFill>
                <a:latin typeface="+mn-lt"/>
              </a:rPr>
            </a:br>
            <a:r>
              <a:rPr lang="ru-RU" sz="5300" b="1" dirty="0" smtClean="0">
                <a:solidFill>
                  <a:schemeClr val="bg1"/>
                </a:solidFill>
                <a:latin typeface="+mn-lt"/>
              </a:rPr>
              <a:t>4.Ты прилежный</a:t>
            </a:r>
            <a:r>
              <a:rPr lang="ru-RU" sz="5300" b="1" dirty="0">
                <a:solidFill>
                  <a:schemeClr val="bg1"/>
                </a:solidFill>
                <a:latin typeface="+mn-lt"/>
              </a:rPr>
              <a:t> </a:t>
            </a:r>
            <a:r>
              <a:rPr lang="ru-RU" sz="5300" b="1" dirty="0" smtClean="0">
                <a:solidFill>
                  <a:schemeClr val="bg1"/>
                </a:solidFill>
                <a:latin typeface="+mn-lt"/>
              </a:rPr>
              <a:t>или ленивый</a:t>
            </a:r>
            <a:r>
              <a:rPr lang="en-US" sz="5300" b="1" dirty="0" smtClean="0">
                <a:solidFill>
                  <a:schemeClr val="bg1"/>
                </a:solidFill>
                <a:latin typeface="+mn-lt"/>
              </a:rPr>
              <a:t>?</a:t>
            </a:r>
            <a:br>
              <a:rPr lang="en-US" sz="5300" b="1" dirty="0" smtClean="0">
                <a:solidFill>
                  <a:schemeClr val="bg1"/>
                </a:solidFill>
                <a:latin typeface="+mn-lt"/>
              </a:rPr>
            </a:br>
            <a:r>
              <a:rPr lang="ru-RU" sz="5300" b="1" dirty="0" smtClean="0">
                <a:solidFill>
                  <a:schemeClr val="bg1"/>
                </a:solidFill>
                <a:latin typeface="+mn-lt"/>
              </a:rPr>
              <a:t>5.Он умеет хорошо решать и читать.</a:t>
            </a:r>
            <a:endParaRPr lang="ru-RU" sz="6000" b="1" dirty="0">
              <a:solidFill>
                <a:schemeClr val="bg1"/>
              </a:solidFill>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spTree>
    <p:extLst>
      <p:ext uri="{BB962C8B-B14F-4D97-AF65-F5344CB8AC3E}">
        <p14:creationId xmlns:p14="http://schemas.microsoft.com/office/powerpoint/2010/main" val="2557261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560" y="2350770"/>
            <a:ext cx="10515600" cy="1325563"/>
          </a:xfrm>
        </p:spPr>
        <p:txBody>
          <a:bodyPr>
            <a:noAutofit/>
          </a:bodyPr>
          <a:lstStyle/>
          <a:p>
            <a:pPr algn="ctr">
              <a:lnSpc>
                <a:spcPct val="100000"/>
              </a:lnSpc>
            </a:pPr>
            <a:r>
              <a:rPr lang="ru-RU" sz="7200" b="1" dirty="0" smtClean="0">
                <a:solidFill>
                  <a:srgbClr val="FFFF00"/>
                </a:solidFill>
                <a:effectLst>
                  <a:outerShdw blurRad="38100" dist="38100" dir="2700000" algn="tl">
                    <a:srgbClr val="000000">
                      <a:alpha val="43137"/>
                    </a:srgbClr>
                  </a:outerShdw>
                </a:effectLst>
                <a:latin typeface="+mn-lt"/>
              </a:rPr>
              <a:t>Назовите буквы</a:t>
            </a:r>
            <a:br>
              <a:rPr lang="ru-RU" sz="7200" b="1" dirty="0" smtClean="0">
                <a:solidFill>
                  <a:srgbClr val="FFFF00"/>
                </a:solidFill>
                <a:effectLst>
                  <a:outerShdw blurRad="38100" dist="38100" dir="2700000" algn="tl">
                    <a:srgbClr val="000000">
                      <a:alpha val="43137"/>
                    </a:srgbClr>
                  </a:outerShdw>
                </a:effectLst>
                <a:latin typeface="+mn-lt"/>
              </a:rPr>
            </a:br>
            <a:r>
              <a:rPr lang="en-US" sz="7200" b="1" dirty="0" smtClean="0">
                <a:solidFill>
                  <a:schemeClr val="bg1"/>
                </a:solidFill>
                <a:effectLst>
                  <a:outerShdw blurRad="38100" dist="38100" dir="2700000" algn="tl">
                    <a:srgbClr val="000000">
                      <a:alpha val="43137"/>
                    </a:srgbClr>
                  </a:outerShdw>
                </a:effectLst>
                <a:latin typeface="+mn-lt"/>
              </a:rPr>
              <a:t>A B C D E F G H I J Q R S T U</a:t>
            </a:r>
            <a:r>
              <a:rPr lang="ru-RU" sz="4800" b="1" dirty="0" smtClean="0">
                <a:solidFill>
                  <a:schemeClr val="bg1"/>
                </a:solidFill>
                <a:effectLst>
                  <a:outerShdw blurRad="38100" dist="38100" dir="2700000" algn="tl">
                    <a:srgbClr val="000000">
                      <a:alpha val="43137"/>
                    </a:srgbClr>
                  </a:outerShdw>
                </a:effectLst>
                <a:latin typeface="+mn-lt"/>
              </a:rPr>
              <a:t/>
            </a:r>
            <a:br>
              <a:rPr lang="ru-RU" sz="4800" b="1" dirty="0" smtClean="0">
                <a:solidFill>
                  <a:schemeClr val="bg1"/>
                </a:solidFill>
                <a:effectLst>
                  <a:outerShdw blurRad="38100" dist="38100" dir="2700000" algn="tl">
                    <a:srgbClr val="000000">
                      <a:alpha val="43137"/>
                    </a:srgbClr>
                  </a:outerShdw>
                </a:effectLst>
                <a:latin typeface="+mn-lt"/>
              </a:rPr>
            </a:br>
            <a:endParaRPr lang="ru-RU" sz="4800" b="1" dirty="0">
              <a:solidFill>
                <a:schemeClr val="bg1"/>
              </a:solidFill>
              <a:effectLst>
                <a:outerShdw blurRad="38100" dist="38100" dir="2700000" algn="tl">
                  <a:srgbClr val="000000">
                    <a:alpha val="43137"/>
                  </a:srgbClr>
                </a:outerShdw>
              </a:effectLst>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spTree>
    <p:extLst>
      <p:ext uri="{BB962C8B-B14F-4D97-AF65-F5344CB8AC3E}">
        <p14:creationId xmlns:p14="http://schemas.microsoft.com/office/powerpoint/2010/main" val="19115718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50820"/>
            <a:ext cx="12058650" cy="1325563"/>
          </a:xfrm>
        </p:spPr>
        <p:txBody>
          <a:bodyPr>
            <a:noAutofit/>
          </a:bodyPr>
          <a:lstStyle/>
          <a:p>
            <a:pPr algn="ctr">
              <a:lnSpc>
                <a:spcPct val="100000"/>
              </a:lnSpc>
            </a:pPr>
            <a:r>
              <a:rPr lang="ru-RU" sz="4800" b="1" dirty="0" smtClean="0">
                <a:solidFill>
                  <a:srgbClr val="FFFF00"/>
                </a:solidFill>
                <a:effectLst>
                  <a:outerShdw blurRad="38100" dist="38100" dir="2700000" algn="tl">
                    <a:srgbClr val="000000">
                      <a:alpha val="43137"/>
                    </a:srgbClr>
                  </a:outerShdw>
                </a:effectLst>
                <a:latin typeface="+mn-lt"/>
              </a:rPr>
              <a:t>Прочитайте слова</a:t>
            </a:r>
            <a:r>
              <a:rPr lang="en-US" sz="4800" b="1" dirty="0" smtClean="0">
                <a:solidFill>
                  <a:srgbClr val="FFFF00"/>
                </a:solidFill>
                <a:effectLst>
                  <a:outerShdw blurRad="38100" dist="38100" dir="2700000" algn="tl">
                    <a:srgbClr val="000000">
                      <a:alpha val="43137"/>
                    </a:srgbClr>
                  </a:outerShdw>
                </a:effectLst>
                <a:latin typeface="+mn-lt"/>
              </a:rPr>
              <a:t>:</a:t>
            </a:r>
            <a:r>
              <a:rPr lang="ru-RU" sz="4800" b="1" dirty="0" smtClean="0">
                <a:solidFill>
                  <a:srgbClr val="FFFF00"/>
                </a:solidFill>
                <a:effectLst>
                  <a:outerShdw blurRad="38100" dist="38100" dir="2700000" algn="tl">
                    <a:srgbClr val="000000">
                      <a:alpha val="43137"/>
                    </a:srgbClr>
                  </a:outerShdw>
                </a:effectLst>
                <a:latin typeface="+mn-lt"/>
              </a:rPr>
              <a:t/>
            </a:r>
            <a:br>
              <a:rPr lang="ru-RU" sz="4800" b="1" dirty="0" smtClean="0">
                <a:solidFill>
                  <a:srgbClr val="FFFF00"/>
                </a:solidFill>
                <a:effectLst>
                  <a:outerShdw blurRad="38100" dist="38100" dir="2700000" algn="tl">
                    <a:srgbClr val="000000">
                      <a:alpha val="43137"/>
                    </a:srgbClr>
                  </a:outerShdw>
                </a:effectLst>
                <a:latin typeface="+mn-lt"/>
              </a:rPr>
            </a:br>
            <a:r>
              <a:rPr lang="de-DE" sz="4800" b="1" dirty="0">
                <a:solidFill>
                  <a:schemeClr val="bg1"/>
                </a:solidFill>
                <a:effectLst>
                  <a:outerShdw blurRad="38100" dist="38100" dir="2700000" algn="tl">
                    <a:srgbClr val="000000">
                      <a:alpha val="43137"/>
                    </a:srgbClr>
                  </a:outerShdw>
                </a:effectLst>
                <a:latin typeface="+mn-lt"/>
              </a:rPr>
              <a:t>heute, der Baum – die </a:t>
            </a:r>
            <a:r>
              <a:rPr lang="de-DE" sz="4800" b="1" dirty="0" smtClean="0">
                <a:solidFill>
                  <a:schemeClr val="bg1"/>
                </a:solidFill>
                <a:effectLst>
                  <a:outerShdw blurRad="38100" dist="38100" dir="2700000" algn="tl">
                    <a:srgbClr val="000000">
                      <a:alpha val="43137"/>
                    </a:srgbClr>
                  </a:outerShdw>
                </a:effectLst>
                <a:latin typeface="+mn-lt"/>
              </a:rPr>
              <a:t>Bäume</a:t>
            </a:r>
            <a:r>
              <a:rPr lang="ru-RU" sz="4800" b="1" dirty="0" smtClean="0">
                <a:solidFill>
                  <a:schemeClr val="bg1"/>
                </a:solidFill>
                <a:effectLst>
                  <a:outerShdw blurRad="38100" dist="38100" dir="2700000" algn="tl">
                    <a:srgbClr val="000000">
                      <a:alpha val="43137"/>
                    </a:srgbClr>
                  </a:outerShdw>
                </a:effectLst>
                <a:latin typeface="+mn-lt"/>
              </a:rPr>
              <a:t>,</a:t>
            </a:r>
            <a:r>
              <a:rPr lang="de-DE" sz="4800" b="1" dirty="0">
                <a:solidFill>
                  <a:schemeClr val="bg1"/>
                </a:solidFill>
                <a:effectLst>
                  <a:outerShdw blurRad="38100" dist="38100" dir="2700000" algn="tl">
                    <a:srgbClr val="000000">
                      <a:alpha val="43137"/>
                    </a:srgbClr>
                  </a:outerShdw>
                </a:effectLst>
                <a:latin typeface="+mn-lt"/>
              </a:rPr>
              <a:t> die </a:t>
            </a:r>
            <a:r>
              <a:rPr lang="de-DE" sz="4800" b="1" dirty="0" smtClean="0">
                <a:solidFill>
                  <a:schemeClr val="bg1"/>
                </a:solidFill>
                <a:effectLst>
                  <a:outerShdw blurRad="38100" dist="38100" dir="2700000" algn="tl">
                    <a:srgbClr val="000000">
                      <a:alpha val="43137"/>
                    </a:srgbClr>
                  </a:outerShdw>
                </a:effectLst>
                <a:latin typeface="+mn-lt"/>
              </a:rPr>
              <a:t>Jugend</a:t>
            </a:r>
            <a:r>
              <a:rPr lang="ru-RU" sz="4800" b="1" dirty="0" smtClean="0">
                <a:solidFill>
                  <a:schemeClr val="bg1"/>
                </a:solidFill>
                <a:effectLst>
                  <a:outerShdw blurRad="38100" dist="38100" dir="2700000" algn="tl">
                    <a:srgbClr val="000000">
                      <a:alpha val="43137"/>
                    </a:srgbClr>
                  </a:outerShdw>
                </a:effectLst>
                <a:latin typeface="+mn-lt"/>
              </a:rPr>
              <a:t>,</a:t>
            </a:r>
            <a:r>
              <a:rPr lang="de-DE" sz="4800" b="1" dirty="0">
                <a:solidFill>
                  <a:schemeClr val="bg1"/>
                </a:solidFill>
                <a:effectLst>
                  <a:outerShdw blurRad="38100" dist="38100" dir="2700000" algn="tl">
                    <a:srgbClr val="000000">
                      <a:alpha val="43137"/>
                    </a:srgbClr>
                  </a:outerShdw>
                </a:effectLst>
                <a:latin typeface="+mn-lt"/>
              </a:rPr>
              <a:t> </a:t>
            </a:r>
            <a:r>
              <a:rPr lang="ru-RU" sz="4800" b="1" dirty="0" smtClean="0">
                <a:solidFill>
                  <a:schemeClr val="bg1"/>
                </a:solidFill>
                <a:effectLst>
                  <a:outerShdw blurRad="38100" dist="38100" dir="2700000" algn="tl">
                    <a:srgbClr val="000000">
                      <a:alpha val="43137"/>
                    </a:srgbClr>
                  </a:outerShdw>
                </a:effectLst>
                <a:latin typeface="+mn-lt"/>
              </a:rPr>
              <a:t/>
            </a:r>
            <a:br>
              <a:rPr lang="ru-RU" sz="4800" b="1" dirty="0" smtClean="0">
                <a:solidFill>
                  <a:schemeClr val="bg1"/>
                </a:solidFill>
                <a:effectLst>
                  <a:outerShdw blurRad="38100" dist="38100" dir="2700000" algn="tl">
                    <a:srgbClr val="000000">
                      <a:alpha val="43137"/>
                    </a:srgbClr>
                  </a:outerShdw>
                </a:effectLst>
                <a:latin typeface="+mn-lt"/>
              </a:rPr>
            </a:br>
            <a:r>
              <a:rPr lang="de-DE" sz="4800" b="1" dirty="0" smtClean="0">
                <a:solidFill>
                  <a:schemeClr val="bg1"/>
                </a:solidFill>
                <a:effectLst>
                  <a:outerShdw blurRad="38100" dist="38100" dir="2700000" algn="tl">
                    <a:srgbClr val="000000">
                      <a:alpha val="43137"/>
                    </a:srgbClr>
                  </a:outerShdw>
                </a:effectLst>
                <a:latin typeface="+mn-lt"/>
              </a:rPr>
              <a:t>die Beine</a:t>
            </a:r>
            <a:r>
              <a:rPr lang="ru-RU" sz="4800" b="1" dirty="0" smtClean="0">
                <a:solidFill>
                  <a:schemeClr val="bg1"/>
                </a:solidFill>
                <a:effectLst>
                  <a:outerShdw blurRad="38100" dist="38100" dir="2700000" algn="tl">
                    <a:srgbClr val="000000">
                      <a:alpha val="43137"/>
                    </a:srgbClr>
                  </a:outerShdw>
                </a:effectLst>
                <a:latin typeface="+mn-lt"/>
              </a:rPr>
              <a:t>,</a:t>
            </a:r>
            <a:r>
              <a:rPr lang="de-DE" sz="4800" b="1" dirty="0">
                <a:solidFill>
                  <a:schemeClr val="bg1"/>
                </a:solidFill>
                <a:effectLst>
                  <a:outerShdw blurRad="38100" dist="38100" dir="2700000" algn="tl">
                    <a:srgbClr val="000000">
                      <a:alpha val="43137"/>
                    </a:srgbClr>
                  </a:outerShdw>
                </a:effectLst>
                <a:latin typeface="+mn-lt"/>
              </a:rPr>
              <a:t> </a:t>
            </a:r>
            <a:r>
              <a:rPr lang="de-DE" sz="4800" b="1" dirty="0" smtClean="0">
                <a:solidFill>
                  <a:schemeClr val="bg1"/>
                </a:solidFill>
                <a:effectLst>
                  <a:outerShdw blurRad="38100" dist="38100" dir="2700000" algn="tl">
                    <a:srgbClr val="000000">
                      <a:alpha val="43137"/>
                    </a:srgbClr>
                  </a:outerShdw>
                </a:effectLst>
                <a:latin typeface="+mn-lt"/>
              </a:rPr>
              <a:t>lieben</a:t>
            </a:r>
            <a:r>
              <a:rPr lang="ru-RU" sz="4800" b="1" dirty="0" smtClean="0">
                <a:solidFill>
                  <a:schemeClr val="bg1"/>
                </a:solidFill>
                <a:effectLst>
                  <a:outerShdw blurRad="38100" dist="38100" dir="2700000" algn="tl">
                    <a:srgbClr val="000000">
                      <a:alpha val="43137"/>
                    </a:srgbClr>
                  </a:outerShdw>
                </a:effectLst>
                <a:latin typeface="+mn-lt"/>
              </a:rPr>
              <a:t>,</a:t>
            </a:r>
            <a:r>
              <a:rPr lang="de-DE" sz="4800" b="1" dirty="0">
                <a:solidFill>
                  <a:schemeClr val="bg1"/>
                </a:solidFill>
                <a:effectLst>
                  <a:outerShdw blurRad="38100" dist="38100" dir="2700000" algn="tl">
                    <a:srgbClr val="000000">
                      <a:alpha val="43137"/>
                    </a:srgbClr>
                  </a:outerShdw>
                </a:effectLst>
                <a:latin typeface="+mn-lt"/>
              </a:rPr>
              <a:t> die </a:t>
            </a:r>
            <a:r>
              <a:rPr lang="de-DE" sz="4800" b="1" dirty="0" smtClean="0">
                <a:solidFill>
                  <a:schemeClr val="bg1"/>
                </a:solidFill>
                <a:effectLst>
                  <a:outerShdw blurRad="38100" dist="38100" dir="2700000" algn="tl">
                    <a:srgbClr val="000000">
                      <a:alpha val="43137"/>
                    </a:srgbClr>
                  </a:outerShdw>
                </a:effectLst>
                <a:latin typeface="+mn-lt"/>
              </a:rPr>
              <a:t>Wohnung</a:t>
            </a:r>
            <a:r>
              <a:rPr lang="ru-RU" sz="4800" b="1" dirty="0" smtClean="0">
                <a:solidFill>
                  <a:schemeClr val="bg1"/>
                </a:solidFill>
                <a:effectLst>
                  <a:outerShdw blurRad="38100" dist="38100" dir="2700000" algn="tl">
                    <a:srgbClr val="000000">
                      <a:alpha val="43137"/>
                    </a:srgbClr>
                  </a:outerShdw>
                </a:effectLst>
                <a:latin typeface="+mn-lt"/>
              </a:rPr>
              <a:t>,</a:t>
            </a:r>
            <a:r>
              <a:rPr lang="de-DE" sz="4800" b="1" dirty="0">
                <a:solidFill>
                  <a:schemeClr val="bg1"/>
                </a:solidFill>
                <a:effectLst>
                  <a:outerShdw blurRad="38100" dist="38100" dir="2700000" algn="tl">
                    <a:srgbClr val="000000">
                      <a:alpha val="43137"/>
                    </a:srgbClr>
                  </a:outerShdw>
                </a:effectLst>
                <a:latin typeface="+mn-lt"/>
              </a:rPr>
              <a:t> der </a:t>
            </a:r>
            <a:r>
              <a:rPr lang="de-DE" sz="4800" b="1" dirty="0" smtClean="0">
                <a:solidFill>
                  <a:schemeClr val="bg1"/>
                </a:solidFill>
                <a:effectLst>
                  <a:outerShdw blurRad="38100" dist="38100" dir="2700000" algn="tl">
                    <a:srgbClr val="000000">
                      <a:alpha val="43137"/>
                    </a:srgbClr>
                  </a:outerShdw>
                </a:effectLst>
                <a:latin typeface="+mn-lt"/>
              </a:rPr>
              <a:t>Januar</a:t>
            </a:r>
            <a:r>
              <a:rPr lang="ru-RU" sz="4800" b="1" dirty="0" smtClean="0">
                <a:solidFill>
                  <a:schemeClr val="bg1"/>
                </a:solidFill>
                <a:effectLst>
                  <a:outerShdw blurRad="38100" dist="38100" dir="2700000" algn="tl">
                    <a:srgbClr val="000000">
                      <a:alpha val="43137"/>
                    </a:srgbClr>
                  </a:outerShdw>
                </a:effectLst>
                <a:latin typeface="+mn-lt"/>
              </a:rPr>
              <a:t>,</a:t>
            </a:r>
            <a:r>
              <a:rPr lang="en-US" sz="4800" b="1" dirty="0" smtClean="0">
                <a:solidFill>
                  <a:schemeClr val="bg1"/>
                </a:solidFill>
                <a:effectLst>
                  <a:outerShdw blurRad="38100" dist="38100" dir="2700000" algn="tl">
                    <a:srgbClr val="000000">
                      <a:alpha val="43137"/>
                    </a:srgbClr>
                  </a:outerShdw>
                </a:effectLst>
                <a:latin typeface="+mn-lt"/>
              </a:rPr>
              <a:t/>
            </a:r>
            <a:br>
              <a:rPr lang="en-US" sz="4800" b="1" dirty="0" smtClean="0">
                <a:solidFill>
                  <a:schemeClr val="bg1"/>
                </a:solidFill>
                <a:effectLst>
                  <a:outerShdw blurRad="38100" dist="38100" dir="2700000" algn="tl">
                    <a:srgbClr val="000000">
                      <a:alpha val="43137"/>
                    </a:srgbClr>
                  </a:outerShdw>
                </a:effectLst>
                <a:latin typeface="+mn-lt"/>
              </a:rPr>
            </a:br>
            <a:r>
              <a:rPr lang="en-US" sz="4800" b="1" dirty="0" smtClean="0">
                <a:solidFill>
                  <a:schemeClr val="bg1"/>
                </a:solidFill>
                <a:effectLst>
                  <a:outerShdw blurRad="38100" dist="38100" dir="2700000" algn="tl">
                    <a:srgbClr val="000000">
                      <a:alpha val="43137"/>
                    </a:srgbClr>
                  </a:outerShdw>
                </a:effectLst>
                <a:latin typeface="+mn-lt"/>
              </a:rPr>
              <a:t>die </a:t>
            </a:r>
            <a:r>
              <a:rPr lang="en-US" sz="4800" b="1" dirty="0" err="1" smtClean="0">
                <a:solidFill>
                  <a:schemeClr val="bg1"/>
                </a:solidFill>
                <a:effectLst>
                  <a:outerShdw blurRad="38100" dist="38100" dir="2700000" algn="tl">
                    <a:srgbClr val="000000">
                      <a:alpha val="43137"/>
                    </a:srgbClr>
                  </a:outerShdw>
                </a:effectLst>
                <a:latin typeface="+mn-lt"/>
              </a:rPr>
              <a:t>Schule</a:t>
            </a:r>
            <a:r>
              <a:rPr lang="en-US" sz="4800" b="1" dirty="0" smtClean="0">
                <a:solidFill>
                  <a:schemeClr val="bg1"/>
                </a:solidFill>
                <a:effectLst>
                  <a:outerShdw blurRad="38100" dist="38100" dir="2700000" algn="tl">
                    <a:srgbClr val="000000">
                      <a:alpha val="43137"/>
                    </a:srgbClr>
                  </a:outerShdw>
                </a:effectLst>
                <a:latin typeface="+mn-lt"/>
              </a:rPr>
              <a:t>, Deutschland, </a:t>
            </a:r>
            <a:r>
              <a:rPr lang="en-US" sz="4800" b="1" dirty="0" err="1" smtClean="0">
                <a:solidFill>
                  <a:schemeClr val="bg1"/>
                </a:solidFill>
                <a:effectLst>
                  <a:outerShdw blurRad="38100" dist="38100" dir="2700000" algn="tl">
                    <a:srgbClr val="000000">
                      <a:alpha val="43137"/>
                    </a:srgbClr>
                  </a:outerShdw>
                </a:effectLst>
                <a:latin typeface="+mn-lt"/>
              </a:rPr>
              <a:t>lustig</a:t>
            </a:r>
            <a:r>
              <a:rPr lang="en-US" sz="4800" b="1" dirty="0" smtClean="0">
                <a:solidFill>
                  <a:srgbClr val="FFFF00"/>
                </a:solidFill>
                <a:effectLst>
                  <a:outerShdw blurRad="38100" dist="38100" dir="2700000" algn="tl">
                    <a:srgbClr val="000000">
                      <a:alpha val="43137"/>
                    </a:srgbClr>
                  </a:outerShdw>
                </a:effectLst>
                <a:latin typeface="+mn-lt"/>
              </a:rPr>
              <a:t/>
            </a:r>
            <a:br>
              <a:rPr lang="en-US" sz="4800" b="1" dirty="0" smtClean="0">
                <a:solidFill>
                  <a:srgbClr val="FFFF00"/>
                </a:solidFill>
                <a:effectLst>
                  <a:outerShdw blurRad="38100" dist="38100" dir="2700000" algn="tl">
                    <a:srgbClr val="000000">
                      <a:alpha val="43137"/>
                    </a:srgbClr>
                  </a:outerShdw>
                </a:effectLst>
                <a:latin typeface="+mn-lt"/>
              </a:rPr>
            </a:br>
            <a:endParaRPr lang="ru-RU" sz="4800" b="1" dirty="0">
              <a:solidFill>
                <a:srgbClr val="FFFF00"/>
              </a:solidFill>
              <a:effectLst>
                <a:outerShdw blurRad="38100" dist="38100" dir="2700000" algn="tl">
                  <a:srgbClr val="000000">
                    <a:alpha val="43137"/>
                  </a:srgbClr>
                </a:outerShdw>
              </a:effectLst>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spTree>
    <p:extLst>
      <p:ext uri="{BB962C8B-B14F-4D97-AF65-F5344CB8AC3E}">
        <p14:creationId xmlns:p14="http://schemas.microsoft.com/office/powerpoint/2010/main" val="38518053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1450" y="2028825"/>
            <a:ext cx="11868150" cy="1523683"/>
          </a:xfrm>
        </p:spPr>
        <p:txBody>
          <a:bodyPr>
            <a:noAutofit/>
          </a:bodyPr>
          <a:lstStyle/>
          <a:p>
            <a:pPr algn="ctr">
              <a:lnSpc>
                <a:spcPct val="100000"/>
              </a:lnSpc>
            </a:pPr>
            <a:r>
              <a:rPr lang="ru-RU" sz="4800" b="1" dirty="0" smtClean="0">
                <a:solidFill>
                  <a:srgbClr val="FFFF00"/>
                </a:solidFill>
                <a:latin typeface="+mn-lt"/>
              </a:rPr>
              <a:t>Прочитайте текст</a:t>
            </a:r>
            <a:br>
              <a:rPr lang="ru-RU" sz="4800" b="1" dirty="0" smtClean="0">
                <a:solidFill>
                  <a:srgbClr val="FFFF00"/>
                </a:solidFill>
                <a:latin typeface="+mn-lt"/>
              </a:rPr>
            </a:br>
            <a:r>
              <a:rPr lang="de-DE" sz="3600" b="1" dirty="0">
                <a:solidFill>
                  <a:prstClr val="white"/>
                </a:solidFill>
                <a:latin typeface="Calibri" panose="020F0502020204030204"/>
                <a:ea typeface="Calibri" panose="020F0502020204030204" pitchFamily="34" charset="0"/>
                <a:cs typeface="Times New Roman" panose="02020603050405020304" pitchFamily="18" charset="0"/>
              </a:rPr>
              <a:t>Ich heiße Emma. Ich bin 10 Jahre alt und ich komme aus Deutschland. Ich wohne in Bremen. Meine Familie ist sehr groß. Mein Vater heißt Hermann Müller. Er ist 42 Jahre alt und er kommt aus Deutschland. Mein Vater ist sehr klug, lustig und tapfer. Und meine Mutter heißt Anna Müller. Sie ist 40 Jahre alt und sie kommt auch aus Deutschland. Sie ist schön, lustig und freundlich. Wir wohnen alle in Bremen.</a:t>
            </a:r>
            <a:endParaRPr lang="ru-RU" sz="4800" b="1" dirty="0">
              <a:solidFill>
                <a:srgbClr val="FFFF00"/>
              </a:solidFill>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spTree>
    <p:extLst>
      <p:ext uri="{BB962C8B-B14F-4D97-AF65-F5344CB8AC3E}">
        <p14:creationId xmlns:p14="http://schemas.microsoft.com/office/powerpoint/2010/main" val="3320762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400" y="615315"/>
            <a:ext cx="11963400" cy="5772150"/>
          </a:xfrm>
        </p:spPr>
        <p:txBody>
          <a:bodyPr numCol="1">
            <a:noAutofit/>
          </a:bodyPr>
          <a:lstStyle/>
          <a:p>
            <a:pPr algn="ctr">
              <a:lnSpc>
                <a:spcPct val="100000"/>
              </a:lnSpc>
            </a:pPr>
            <a:r>
              <a:rPr lang="ru-RU" b="1" dirty="0" smtClean="0">
                <a:solidFill>
                  <a:srgbClr val="FFFF00"/>
                </a:solidFill>
                <a:latin typeface="+mn-lt"/>
                <a:ea typeface="Calibri" panose="020F0502020204030204" pitchFamily="34" charset="0"/>
                <a:cs typeface="Times New Roman" panose="02020603050405020304" pitchFamily="18" charset="0"/>
              </a:rPr>
              <a:t/>
            </a:r>
            <a:br>
              <a:rPr lang="ru-RU" b="1" dirty="0" smtClean="0">
                <a:solidFill>
                  <a:srgbClr val="FFFF00"/>
                </a:solidFill>
                <a:latin typeface="+mn-lt"/>
                <a:ea typeface="Calibri" panose="020F0502020204030204" pitchFamily="34" charset="0"/>
                <a:cs typeface="Times New Roman" panose="02020603050405020304" pitchFamily="18" charset="0"/>
              </a:rPr>
            </a:br>
            <a:r>
              <a:rPr lang="ru-RU" b="1" dirty="0" smtClean="0">
                <a:solidFill>
                  <a:srgbClr val="FFFF00"/>
                </a:solidFill>
                <a:latin typeface="+mn-lt"/>
                <a:ea typeface="Calibri" panose="020F0502020204030204" pitchFamily="34" charset="0"/>
                <a:cs typeface="Times New Roman" panose="02020603050405020304" pitchFamily="18" charset="0"/>
              </a:rPr>
              <a:t>Прочитайте текст без ошибок! </a:t>
            </a:r>
            <a:br>
              <a:rPr lang="ru-RU" b="1" dirty="0" smtClean="0">
                <a:solidFill>
                  <a:srgbClr val="FFFF00"/>
                </a:solidFill>
                <a:latin typeface="+mn-lt"/>
                <a:ea typeface="Calibri" panose="020F0502020204030204" pitchFamily="34" charset="0"/>
                <a:cs typeface="Times New Roman" panose="02020603050405020304" pitchFamily="18" charset="0"/>
              </a:rPr>
            </a:br>
            <a:r>
              <a:rPr lang="de-DE" sz="3600" b="1" dirty="0">
                <a:solidFill>
                  <a:schemeClr val="bg1"/>
                </a:solidFill>
                <a:latin typeface="+mn-lt"/>
                <a:ea typeface="Calibri" panose="020F0502020204030204" pitchFamily="34" charset="0"/>
                <a:cs typeface="Times New Roman" panose="02020603050405020304" pitchFamily="18" charset="0"/>
              </a:rPr>
              <a:t>Er war gestern in der Oper. Er fuhr mit der Straßenbahn zu seiner Großmutter. Er war zuerst in der Klinik, und dann in der Bibliothek. Er studiert im vierten Semester. Er fährt übermorgen zu seiner Lehrerin. Herr Müller hört gern Volkslieder. Er fährt zur Arbeit immer mit dem Fahrrad. Das Buch gehört seiner Frau. Das ist der Bruder meines Vaters. Er springt immer höher und höher. Er wird immer klüger und klüger. Er wartet vor der Turnhalle.</a:t>
            </a:r>
            <a:r>
              <a:rPr lang="ru-RU" sz="3600" b="1" dirty="0" smtClean="0">
                <a:solidFill>
                  <a:schemeClr val="bg1"/>
                </a:solidFill>
                <a:latin typeface="+mn-lt"/>
                <a:ea typeface="Calibri" panose="020F0502020204030204" pitchFamily="34" charset="0"/>
                <a:cs typeface="Times New Roman" panose="02020603050405020304" pitchFamily="18" charset="0"/>
              </a:rPr>
              <a:t/>
            </a:r>
            <a:br>
              <a:rPr lang="ru-RU" sz="3600" b="1" dirty="0" smtClean="0">
                <a:solidFill>
                  <a:schemeClr val="bg1"/>
                </a:solidFill>
                <a:latin typeface="+mn-lt"/>
                <a:ea typeface="Calibri" panose="020F0502020204030204" pitchFamily="34" charset="0"/>
                <a:cs typeface="Times New Roman" panose="02020603050405020304" pitchFamily="18" charset="0"/>
              </a:rPr>
            </a:br>
            <a:r>
              <a:rPr lang="ru-RU" sz="3600" b="1" dirty="0" smtClean="0">
                <a:solidFill>
                  <a:srgbClr val="FFFF00"/>
                </a:solidFill>
                <a:latin typeface="+mn-lt"/>
                <a:ea typeface="Calibri" panose="020F0502020204030204" pitchFamily="34" charset="0"/>
                <a:cs typeface="Times New Roman" panose="02020603050405020304" pitchFamily="18" charset="0"/>
              </a:rPr>
              <a:t/>
            </a:r>
            <a:br>
              <a:rPr lang="ru-RU" sz="3600" b="1" dirty="0" smtClean="0">
                <a:solidFill>
                  <a:srgbClr val="FFFF00"/>
                </a:solidFill>
                <a:latin typeface="+mn-lt"/>
                <a:ea typeface="Calibri" panose="020F0502020204030204" pitchFamily="34" charset="0"/>
                <a:cs typeface="Times New Roman" panose="02020603050405020304" pitchFamily="18" charset="0"/>
              </a:rPr>
            </a:br>
            <a:endParaRPr lang="ru-RU" sz="6000" b="1" dirty="0">
              <a:solidFill>
                <a:schemeClr val="bg1"/>
              </a:solidFill>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spTree>
    <p:extLst>
      <p:ext uri="{BB962C8B-B14F-4D97-AF65-F5344CB8AC3E}">
        <p14:creationId xmlns:p14="http://schemas.microsoft.com/office/powerpoint/2010/main" val="34246390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57175"/>
            <a:ext cx="10515600" cy="1325563"/>
          </a:xfrm>
        </p:spPr>
        <p:txBody>
          <a:bodyPr>
            <a:normAutofit/>
          </a:bodyPr>
          <a:lstStyle/>
          <a:p>
            <a:pPr algn="ctr"/>
            <a:r>
              <a:rPr lang="ru-RU" b="1" dirty="0" smtClean="0">
                <a:solidFill>
                  <a:srgbClr val="FFFF00"/>
                </a:solidFill>
                <a:effectLst>
                  <a:outerShdw blurRad="38100" dist="38100" dir="2700000" algn="tl">
                    <a:srgbClr val="000000">
                      <a:alpha val="43137"/>
                    </a:srgbClr>
                  </a:outerShdw>
                </a:effectLst>
                <a:latin typeface="+mn-lt"/>
              </a:rPr>
              <a:t>Сопоставьте цвета</a:t>
            </a:r>
            <a:r>
              <a:rPr lang="en-US" b="1" dirty="0" smtClean="0">
                <a:solidFill>
                  <a:srgbClr val="FFFF00"/>
                </a:solidFill>
                <a:effectLst>
                  <a:outerShdw blurRad="38100" dist="38100" dir="2700000" algn="tl">
                    <a:srgbClr val="000000">
                      <a:alpha val="43137"/>
                    </a:srgbClr>
                  </a:outerShdw>
                </a:effectLst>
                <a:latin typeface="+mn-lt"/>
              </a:rPr>
              <a:t>:</a:t>
            </a:r>
            <a:endParaRPr lang="ru-RU" b="1" dirty="0">
              <a:solidFill>
                <a:srgbClr val="FFFF00"/>
              </a:solidFill>
              <a:effectLst>
                <a:outerShdw blurRad="38100" dist="38100" dir="2700000" algn="tl">
                  <a:srgbClr val="000000">
                    <a:alpha val="43137"/>
                  </a:srgbClr>
                </a:outerShdw>
              </a:effectLst>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pic>
        <p:nvPicPr>
          <p:cNvPr id="4" name="Рисунок 3"/>
          <p:cNvPicPr>
            <a:picLocks noChangeAspect="1"/>
          </p:cNvPicPr>
          <p:nvPr/>
        </p:nvPicPr>
        <p:blipFill>
          <a:blip r:embed="rId4"/>
          <a:stretch>
            <a:fillRect/>
          </a:stretch>
        </p:blipFill>
        <p:spPr>
          <a:xfrm>
            <a:off x="1885950" y="795338"/>
            <a:ext cx="8420100" cy="4768526"/>
          </a:xfrm>
          <a:prstGeom prst="rect">
            <a:avLst/>
          </a:prstGeom>
        </p:spPr>
      </p:pic>
    </p:spTree>
    <p:extLst>
      <p:ext uri="{BB962C8B-B14F-4D97-AF65-F5344CB8AC3E}">
        <p14:creationId xmlns:p14="http://schemas.microsoft.com/office/powerpoint/2010/main" val="34407698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161032546"/>
              </p:ext>
            </p:extLst>
          </p:nvPr>
        </p:nvGraphicFramePr>
        <p:xfrm>
          <a:off x="0" y="1"/>
          <a:ext cx="12306525" cy="6858000"/>
        </p:xfrm>
        <a:graphic>
          <a:graphicData uri="http://schemas.openxmlformats.org/drawingml/2006/table">
            <a:tbl>
              <a:tblPr firstRow="1" bandRow="1">
                <a:tableStyleId>{5C22544A-7EE6-4342-B048-85BDC9FD1C3A}</a:tableStyleId>
              </a:tblPr>
              <a:tblGrid>
                <a:gridCol w="4962525">
                  <a:extLst>
                    <a:ext uri="{9D8B030D-6E8A-4147-A177-3AD203B41FA5}">
                      <a16:colId xmlns:a16="http://schemas.microsoft.com/office/drawing/2014/main" xmlns="" val="4267876499"/>
                    </a:ext>
                  </a:extLst>
                </a:gridCol>
                <a:gridCol w="1836000">
                  <a:extLst>
                    <a:ext uri="{9D8B030D-6E8A-4147-A177-3AD203B41FA5}">
                      <a16:colId xmlns:a16="http://schemas.microsoft.com/office/drawing/2014/main" xmlns="" val="3991682249"/>
                    </a:ext>
                  </a:extLst>
                </a:gridCol>
                <a:gridCol w="1836000">
                  <a:extLst>
                    <a:ext uri="{9D8B030D-6E8A-4147-A177-3AD203B41FA5}">
                      <a16:colId xmlns:a16="http://schemas.microsoft.com/office/drawing/2014/main" xmlns="" val="3670142181"/>
                    </a:ext>
                  </a:extLst>
                </a:gridCol>
                <a:gridCol w="1836000">
                  <a:extLst>
                    <a:ext uri="{9D8B030D-6E8A-4147-A177-3AD203B41FA5}">
                      <a16:colId xmlns:a16="http://schemas.microsoft.com/office/drawing/2014/main" xmlns="" val="3144880697"/>
                    </a:ext>
                  </a:extLst>
                </a:gridCol>
                <a:gridCol w="1836000">
                  <a:extLst>
                    <a:ext uri="{9D8B030D-6E8A-4147-A177-3AD203B41FA5}">
                      <a16:colId xmlns:a16="http://schemas.microsoft.com/office/drawing/2014/main" xmlns="" val="3833407667"/>
                    </a:ext>
                  </a:extLst>
                </a:gridCol>
              </a:tblGrid>
              <a:tr h="13716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2800" b="1" dirty="0" smtClean="0">
                        <a:solidFill>
                          <a:schemeClr val="bg1"/>
                        </a:solidFill>
                        <a:latin typeface="+mn-lt"/>
                      </a:endParaRPr>
                    </a:p>
                    <a:p>
                      <a:pPr algn="ctr"/>
                      <a:r>
                        <a:rPr lang="ru-RU" sz="2800" b="1" dirty="0" smtClean="0">
                          <a:solidFill>
                            <a:schemeClr val="bg1"/>
                          </a:solidFill>
                          <a:latin typeface="+mn-lt"/>
                        </a:rPr>
                        <a:t>Грамматика</a:t>
                      </a:r>
                      <a:endParaRPr lang="en-US" sz="2800" b="1" dirty="0" smtClean="0">
                        <a:solidFill>
                          <a:schemeClr val="bg1"/>
                        </a:solidFill>
                        <a:latin typeface="+mn-lt"/>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2" action="ppaction://hlinksldjump"/>
                      </a:endParaRPr>
                    </a:p>
                    <a:p>
                      <a:pPr algn="ctr"/>
                      <a:r>
                        <a:rPr lang="ru-RU" sz="2800" b="1" dirty="0" smtClean="0">
                          <a:solidFill>
                            <a:srgbClr val="FFFF00"/>
                          </a:solidFill>
                          <a:latin typeface="+mn-lt"/>
                          <a:hlinkClick r:id="rId2" action="ppaction://hlinksldjump"/>
                        </a:rPr>
                        <a:t>100 </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3" action="ppaction://hlinksldjump"/>
                      </a:endParaRPr>
                    </a:p>
                    <a:p>
                      <a:pPr algn="ctr"/>
                      <a:r>
                        <a:rPr lang="ru-RU" sz="2800" b="1" dirty="0" smtClean="0">
                          <a:solidFill>
                            <a:srgbClr val="FFFF00"/>
                          </a:solidFill>
                          <a:latin typeface="+mn-lt"/>
                          <a:hlinkClick r:id="rId3" action="ppaction://hlinksldjump"/>
                        </a:rPr>
                        <a:t>200 </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4" action="ppaction://hlinksldjump"/>
                      </a:endParaRPr>
                    </a:p>
                    <a:p>
                      <a:pPr algn="ctr"/>
                      <a:r>
                        <a:rPr lang="ru-RU" sz="2800" b="1" dirty="0" smtClean="0">
                          <a:solidFill>
                            <a:srgbClr val="FFFF00"/>
                          </a:solidFill>
                          <a:latin typeface="+mn-lt"/>
                          <a:hlinkClick r:id="rId4" action="ppaction://hlinksldjump"/>
                        </a:rPr>
                        <a:t>300 </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5" action="ppaction://hlinksldjump"/>
                      </a:endParaRPr>
                    </a:p>
                    <a:p>
                      <a:pPr algn="ctr"/>
                      <a:r>
                        <a:rPr lang="ru-RU" sz="2800" b="1" dirty="0" smtClean="0">
                          <a:solidFill>
                            <a:srgbClr val="FFFF00"/>
                          </a:solidFill>
                          <a:latin typeface="+mn-lt"/>
                          <a:hlinkClick r:id="rId5" action="ppaction://hlinksldjump"/>
                        </a:rPr>
                        <a:t>400</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extLst>
                  <a:ext uri="{0D108BD9-81ED-4DB2-BD59-A6C34878D82A}">
                    <a16:rowId xmlns:a16="http://schemas.microsoft.com/office/drawing/2014/main" xmlns="" val="1596091739"/>
                  </a:ext>
                </a:extLst>
              </a:tr>
              <a:tr h="1371600">
                <a:tc>
                  <a:txBody>
                    <a:bodyPr/>
                    <a:lstStyle/>
                    <a:p>
                      <a:pPr algn="ctr"/>
                      <a:r>
                        <a:rPr lang="ru-RU" sz="2800" b="1" dirty="0" smtClean="0">
                          <a:solidFill>
                            <a:schemeClr val="bg1"/>
                          </a:solidFill>
                          <a:latin typeface="+mn-lt"/>
                        </a:rPr>
                        <a:t>Числа</a:t>
                      </a:r>
                      <a:endParaRPr lang="en-US" sz="2800" b="1" dirty="0" smtClean="0">
                        <a:solidFill>
                          <a:schemeClr val="bg1"/>
                        </a:solidFill>
                        <a:latin typeface="+mn-lt"/>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6" action="ppaction://hlinksldjump"/>
                      </a:endParaRPr>
                    </a:p>
                    <a:p>
                      <a:pPr algn="ctr"/>
                      <a:r>
                        <a:rPr lang="ru-RU" sz="2800" b="1" dirty="0" smtClean="0">
                          <a:solidFill>
                            <a:srgbClr val="FFFF00"/>
                          </a:solidFill>
                          <a:latin typeface="+mn-lt"/>
                          <a:hlinkClick r:id="rId6" action="ppaction://hlinksldjump"/>
                        </a:rPr>
                        <a:t>100 </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7" action="ppaction://hlinksldjump"/>
                      </a:endParaRPr>
                    </a:p>
                    <a:p>
                      <a:pPr algn="ctr"/>
                      <a:r>
                        <a:rPr lang="ru-RU" sz="2800" b="1" dirty="0" smtClean="0">
                          <a:solidFill>
                            <a:srgbClr val="FFFF00"/>
                          </a:solidFill>
                          <a:latin typeface="+mn-lt"/>
                          <a:hlinkClick r:id="rId7" action="ppaction://hlinksldjump"/>
                        </a:rPr>
                        <a:t>200 </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8" action="ppaction://hlinksldjump"/>
                      </a:endParaRPr>
                    </a:p>
                    <a:p>
                      <a:pPr algn="ctr"/>
                      <a:r>
                        <a:rPr lang="ru-RU" sz="2800" b="1" dirty="0" smtClean="0">
                          <a:solidFill>
                            <a:srgbClr val="FFFF00"/>
                          </a:solidFill>
                          <a:latin typeface="+mn-lt"/>
                          <a:hlinkClick r:id="rId8" action="ppaction://hlinksldjump"/>
                        </a:rPr>
                        <a:t>300 </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9" action="ppaction://hlinksldjump"/>
                      </a:endParaRPr>
                    </a:p>
                    <a:p>
                      <a:pPr algn="ctr"/>
                      <a:r>
                        <a:rPr lang="ru-RU" sz="2800" b="1" dirty="0" smtClean="0">
                          <a:solidFill>
                            <a:srgbClr val="FFFF00"/>
                          </a:solidFill>
                          <a:latin typeface="+mn-lt"/>
                          <a:hlinkClick r:id="rId9" action="ppaction://hlinksldjump"/>
                        </a:rPr>
                        <a:t>400</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extLst>
                  <a:ext uri="{0D108BD9-81ED-4DB2-BD59-A6C34878D82A}">
                    <a16:rowId xmlns:a16="http://schemas.microsoft.com/office/drawing/2014/main" xmlns="" val="3511482365"/>
                  </a:ext>
                </a:extLst>
              </a:tr>
              <a:tr h="1371600">
                <a:tc>
                  <a:txBody>
                    <a:bodyPr/>
                    <a:lstStyle/>
                    <a:p>
                      <a:pPr algn="ctr"/>
                      <a:r>
                        <a:rPr lang="ru-RU" sz="2800" b="1" dirty="0" smtClean="0">
                          <a:solidFill>
                            <a:schemeClr val="bg1"/>
                          </a:solidFill>
                          <a:latin typeface="+mn-lt"/>
                        </a:rPr>
                        <a:t>Лексика</a:t>
                      </a:r>
                      <a:endParaRPr lang="en-US" sz="2800" b="1" dirty="0" smtClean="0">
                        <a:solidFill>
                          <a:schemeClr val="bg1"/>
                        </a:solidFill>
                        <a:latin typeface="+mn-lt"/>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10" action="ppaction://hlinksldjump"/>
                      </a:endParaRPr>
                    </a:p>
                    <a:p>
                      <a:pPr algn="ctr"/>
                      <a:r>
                        <a:rPr lang="ru-RU" sz="2800" b="1" dirty="0" smtClean="0">
                          <a:solidFill>
                            <a:srgbClr val="FFFF00"/>
                          </a:solidFill>
                          <a:latin typeface="+mn-lt"/>
                          <a:hlinkClick r:id="rId10" action="ppaction://hlinksldjump"/>
                        </a:rPr>
                        <a:t>100 </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11" action="ppaction://hlinksldjump"/>
                      </a:endParaRPr>
                    </a:p>
                    <a:p>
                      <a:pPr algn="ctr"/>
                      <a:r>
                        <a:rPr lang="ru-RU" sz="2800" b="1" dirty="0" smtClean="0">
                          <a:solidFill>
                            <a:srgbClr val="FFFF00"/>
                          </a:solidFill>
                          <a:latin typeface="+mn-lt"/>
                          <a:hlinkClick r:id="rId11" action="ppaction://hlinksldjump"/>
                        </a:rPr>
                        <a:t>200 </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12" action="ppaction://hlinksldjump"/>
                      </a:endParaRPr>
                    </a:p>
                    <a:p>
                      <a:pPr algn="ctr"/>
                      <a:r>
                        <a:rPr lang="ru-RU" sz="2800" b="1" dirty="0" smtClean="0">
                          <a:solidFill>
                            <a:srgbClr val="FFFF00"/>
                          </a:solidFill>
                          <a:latin typeface="+mn-lt"/>
                          <a:hlinkClick r:id="rId12" action="ppaction://hlinksldjump"/>
                        </a:rPr>
                        <a:t>300 </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13" action="ppaction://hlinksldjump"/>
                      </a:endParaRPr>
                    </a:p>
                    <a:p>
                      <a:pPr algn="ctr"/>
                      <a:r>
                        <a:rPr lang="ru-RU" sz="2800" b="1" dirty="0" smtClean="0">
                          <a:solidFill>
                            <a:srgbClr val="FFFF00"/>
                          </a:solidFill>
                          <a:latin typeface="+mn-lt"/>
                          <a:hlinkClick r:id="rId13" action="ppaction://hlinksldjump"/>
                        </a:rPr>
                        <a:t>400</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extLst>
                  <a:ext uri="{0D108BD9-81ED-4DB2-BD59-A6C34878D82A}">
                    <a16:rowId xmlns:a16="http://schemas.microsoft.com/office/drawing/2014/main" xmlns="" val="1628120647"/>
                  </a:ext>
                </a:extLst>
              </a:tr>
              <a:tr h="1371600">
                <a:tc>
                  <a:txBody>
                    <a:bodyPr/>
                    <a:lstStyle/>
                    <a:p>
                      <a:pPr algn="ctr"/>
                      <a:r>
                        <a:rPr lang="ru-RU" sz="2800" b="1" dirty="0" smtClean="0">
                          <a:solidFill>
                            <a:schemeClr val="bg1"/>
                          </a:solidFill>
                          <a:latin typeface="+mn-lt"/>
                        </a:rPr>
                        <a:t>Чтение</a:t>
                      </a:r>
                      <a:endParaRPr lang="en-US" sz="2800" b="1" dirty="0" smtClean="0">
                        <a:solidFill>
                          <a:schemeClr val="bg1"/>
                        </a:solidFill>
                        <a:latin typeface="+mn-lt"/>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14" action="ppaction://hlinksldjump"/>
                      </a:endParaRPr>
                    </a:p>
                    <a:p>
                      <a:pPr algn="ctr"/>
                      <a:r>
                        <a:rPr lang="ru-RU" sz="2800" b="1" dirty="0" smtClean="0">
                          <a:solidFill>
                            <a:srgbClr val="FFFF00"/>
                          </a:solidFill>
                          <a:latin typeface="+mn-lt"/>
                          <a:hlinkClick r:id="rId14" action="ppaction://hlinksldjump"/>
                        </a:rPr>
                        <a:t>100 </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15" action="ppaction://hlinksldjump"/>
                      </a:endParaRPr>
                    </a:p>
                    <a:p>
                      <a:pPr algn="ctr"/>
                      <a:r>
                        <a:rPr lang="ru-RU" sz="2800" b="1" dirty="0" smtClean="0">
                          <a:solidFill>
                            <a:srgbClr val="FFFF00"/>
                          </a:solidFill>
                          <a:latin typeface="+mn-lt"/>
                          <a:hlinkClick r:id="rId15" action="ppaction://hlinksldjump"/>
                        </a:rPr>
                        <a:t>200 </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16" action="ppaction://hlinksldjump"/>
                      </a:endParaRPr>
                    </a:p>
                    <a:p>
                      <a:pPr algn="ctr"/>
                      <a:r>
                        <a:rPr lang="ru-RU" sz="2800" b="1" dirty="0" smtClean="0">
                          <a:solidFill>
                            <a:srgbClr val="FFFF00"/>
                          </a:solidFill>
                          <a:latin typeface="+mn-lt"/>
                          <a:hlinkClick r:id="rId16" action="ppaction://hlinksldjump"/>
                        </a:rPr>
                        <a:t>300 </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17" action="ppaction://hlinksldjump"/>
                      </a:endParaRPr>
                    </a:p>
                    <a:p>
                      <a:pPr algn="ctr"/>
                      <a:r>
                        <a:rPr lang="ru-RU" sz="2800" b="1" dirty="0" smtClean="0">
                          <a:solidFill>
                            <a:srgbClr val="FFFF00"/>
                          </a:solidFill>
                          <a:latin typeface="+mn-lt"/>
                          <a:hlinkClick r:id="rId17" action="ppaction://hlinksldjump"/>
                        </a:rPr>
                        <a:t>400</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extLst>
                  <a:ext uri="{0D108BD9-81ED-4DB2-BD59-A6C34878D82A}">
                    <a16:rowId xmlns:a16="http://schemas.microsoft.com/office/drawing/2014/main" xmlns="" val="4168848007"/>
                  </a:ext>
                </a:extLst>
              </a:tr>
              <a:tr h="1371600">
                <a:tc>
                  <a:txBody>
                    <a:bodyPr/>
                    <a:lstStyle/>
                    <a:p>
                      <a:pPr algn="ctr"/>
                      <a:r>
                        <a:rPr lang="ru-RU" sz="2800" b="1" dirty="0" smtClean="0">
                          <a:solidFill>
                            <a:schemeClr val="bg1"/>
                          </a:solidFill>
                          <a:latin typeface="+mn-lt"/>
                        </a:rPr>
                        <a:t>Кот в мешке </a:t>
                      </a:r>
                      <a:endParaRPr lang="en-US" sz="2800" b="1" dirty="0" smtClean="0">
                        <a:solidFill>
                          <a:schemeClr val="bg1"/>
                        </a:solidFill>
                        <a:latin typeface="+mn-lt"/>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18" action="ppaction://hlinksldjump"/>
                      </a:endParaRPr>
                    </a:p>
                    <a:p>
                      <a:pPr algn="ctr"/>
                      <a:r>
                        <a:rPr lang="ru-RU" sz="2800" b="1" dirty="0" smtClean="0">
                          <a:solidFill>
                            <a:srgbClr val="FFFF00"/>
                          </a:solidFill>
                          <a:latin typeface="+mn-lt"/>
                          <a:hlinkClick r:id="rId18" action="ppaction://hlinksldjump"/>
                        </a:rPr>
                        <a:t>100 </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19" action="ppaction://hlinksldjump"/>
                      </a:endParaRPr>
                    </a:p>
                    <a:p>
                      <a:pPr algn="ctr"/>
                      <a:r>
                        <a:rPr lang="ru-RU" sz="2800" b="1" dirty="0" smtClean="0">
                          <a:solidFill>
                            <a:srgbClr val="FFFF00"/>
                          </a:solidFill>
                          <a:latin typeface="+mn-lt"/>
                          <a:hlinkClick r:id="rId19" action="ppaction://hlinksldjump"/>
                        </a:rPr>
                        <a:t>200 </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20" action="ppaction://hlinksldjump"/>
                      </a:endParaRPr>
                    </a:p>
                    <a:p>
                      <a:pPr algn="ctr"/>
                      <a:r>
                        <a:rPr lang="ru-RU" sz="2800" b="1" dirty="0" smtClean="0">
                          <a:solidFill>
                            <a:srgbClr val="FFFF00"/>
                          </a:solidFill>
                          <a:latin typeface="+mn-lt"/>
                          <a:hlinkClick r:id="rId20" action="ppaction://hlinksldjump"/>
                        </a:rPr>
                        <a:t>300 </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tc>
                  <a:txBody>
                    <a:bodyPr/>
                    <a:lstStyle/>
                    <a:p>
                      <a:pPr algn="ctr"/>
                      <a:endParaRPr lang="ru-RU" sz="2800" b="1" dirty="0" smtClean="0">
                        <a:solidFill>
                          <a:srgbClr val="FFFF00"/>
                        </a:solidFill>
                        <a:latin typeface="+mn-lt"/>
                        <a:hlinkClick r:id="rId21" action="ppaction://hlinksldjump"/>
                      </a:endParaRPr>
                    </a:p>
                    <a:p>
                      <a:pPr algn="ctr"/>
                      <a:r>
                        <a:rPr lang="ru-RU" sz="2800" b="1" dirty="0" smtClean="0">
                          <a:solidFill>
                            <a:srgbClr val="FFFF00"/>
                          </a:solidFill>
                          <a:latin typeface="+mn-lt"/>
                          <a:hlinkClick r:id="rId21" action="ppaction://hlinksldjump"/>
                        </a:rPr>
                        <a:t>400</a:t>
                      </a:r>
                      <a:endParaRPr lang="ru-RU" sz="2800" b="1" dirty="0">
                        <a:solidFill>
                          <a:srgbClr val="FFFF00"/>
                        </a:solidFill>
                        <a:latin typeface="+mn-lt"/>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tcPr>
                </a:tc>
                <a:extLst>
                  <a:ext uri="{0D108BD9-81ED-4DB2-BD59-A6C34878D82A}">
                    <a16:rowId xmlns:a16="http://schemas.microsoft.com/office/drawing/2014/main" xmlns="" val="988204105"/>
                  </a:ext>
                </a:extLst>
              </a:tr>
            </a:tbl>
          </a:graphicData>
        </a:graphic>
      </p:graphicFrame>
    </p:spTree>
    <p:extLst>
      <p:ext uri="{BB962C8B-B14F-4D97-AF65-F5344CB8AC3E}">
        <p14:creationId xmlns:p14="http://schemas.microsoft.com/office/powerpoint/2010/main" val="20649267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2310" y="0"/>
            <a:ext cx="10356215" cy="954405"/>
          </a:xfrm>
        </p:spPr>
        <p:txBody>
          <a:bodyPr>
            <a:normAutofit fontScale="90000"/>
          </a:bodyPr>
          <a:lstStyle/>
          <a:p>
            <a:pPr algn="ctr">
              <a:lnSpc>
                <a:spcPct val="100000"/>
              </a:lnSpc>
            </a:pPr>
            <a:r>
              <a:rPr lang="en-US" sz="4900" b="1" dirty="0" smtClean="0">
                <a:solidFill>
                  <a:srgbClr val="FFFF00"/>
                </a:solidFill>
                <a:effectLst>
                  <a:outerShdw blurRad="38100" dist="38100" dir="2700000" algn="tl">
                    <a:srgbClr val="000000">
                      <a:alpha val="43137"/>
                    </a:srgbClr>
                  </a:outerShdw>
                </a:effectLst>
                <a:latin typeface="+mn-lt"/>
              </a:rPr>
              <a:t/>
            </a:r>
            <a:br>
              <a:rPr lang="en-US" sz="4900" b="1" dirty="0" smtClean="0">
                <a:solidFill>
                  <a:srgbClr val="FFFF00"/>
                </a:solidFill>
                <a:effectLst>
                  <a:outerShdw blurRad="38100" dist="38100" dir="2700000" algn="tl">
                    <a:srgbClr val="000000">
                      <a:alpha val="43137"/>
                    </a:srgbClr>
                  </a:outerShdw>
                </a:effectLst>
                <a:latin typeface="+mn-lt"/>
              </a:rPr>
            </a:br>
            <a:r>
              <a:rPr lang="en-US" b="1" dirty="0" smtClean="0">
                <a:solidFill>
                  <a:srgbClr val="FFFF00"/>
                </a:solidFill>
                <a:effectLst>
                  <a:outerShdw blurRad="38100" dist="38100" dir="2700000" algn="tl">
                    <a:srgbClr val="000000">
                      <a:alpha val="43137"/>
                    </a:srgbClr>
                  </a:outerShdw>
                </a:effectLst>
                <a:latin typeface="+mn-lt"/>
              </a:rPr>
              <a:t/>
            </a:r>
            <a:br>
              <a:rPr lang="en-US" b="1" dirty="0" smtClean="0">
                <a:solidFill>
                  <a:srgbClr val="FFFF00"/>
                </a:solidFill>
                <a:effectLst>
                  <a:outerShdw blurRad="38100" dist="38100" dir="2700000" algn="tl">
                    <a:srgbClr val="000000">
                      <a:alpha val="43137"/>
                    </a:srgbClr>
                  </a:outerShdw>
                </a:effectLst>
                <a:latin typeface="+mn-lt"/>
              </a:rPr>
            </a:br>
            <a:endParaRPr lang="ru-RU" b="1" dirty="0">
              <a:solidFill>
                <a:srgbClr val="FFFF00"/>
              </a:solidFill>
              <a:effectLst>
                <a:outerShdw blurRad="38100" dist="38100" dir="2700000" algn="tl">
                  <a:srgbClr val="000000">
                    <a:alpha val="43137"/>
                  </a:srgbClr>
                </a:outerShdw>
              </a:effectLst>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sp>
        <p:nvSpPr>
          <p:cNvPr id="4" name="Прямоугольник 3"/>
          <p:cNvSpPr/>
          <p:nvPr/>
        </p:nvSpPr>
        <p:spPr>
          <a:xfrm>
            <a:off x="3298717" y="106801"/>
            <a:ext cx="5729454" cy="847604"/>
          </a:xfrm>
          <a:prstGeom prst="rect">
            <a:avLst/>
          </a:prstGeom>
        </p:spPr>
        <p:txBody>
          <a:bodyPr wrap="none">
            <a:spAutoFit/>
          </a:bodyPr>
          <a:lstStyle/>
          <a:p>
            <a:pPr algn="ctr">
              <a:lnSpc>
                <a:spcPct val="107000"/>
              </a:lnSpc>
              <a:spcAft>
                <a:spcPts val="800"/>
              </a:spcAft>
            </a:pPr>
            <a:r>
              <a:rPr lang="ru-RU" sz="4800" b="1" dirty="0" smtClean="0">
                <a:solidFill>
                  <a:srgbClr val="FFFF00"/>
                </a:solidFill>
                <a:latin typeface="Calibri" panose="020F0502020204030204" pitchFamily="34" charset="0"/>
                <a:ea typeface="Calibri" panose="020F0502020204030204" pitchFamily="34" charset="0"/>
                <a:cs typeface="Times New Roman" panose="02020603050405020304" pitchFamily="18" charset="0"/>
              </a:rPr>
              <a:t>Подберите антоним</a:t>
            </a:r>
            <a:r>
              <a:rPr lang="en-US" sz="4800" b="1" dirty="0" smtClean="0">
                <a:solidFill>
                  <a:srgbClr val="FFFF00"/>
                </a:solidFill>
                <a:latin typeface="Calibri" panose="020F0502020204030204" pitchFamily="34" charset="0"/>
                <a:ea typeface="Calibri" panose="020F0502020204030204" pitchFamily="34" charset="0"/>
                <a:cs typeface="Times New Roman" panose="02020603050405020304" pitchFamily="18" charset="0"/>
              </a:rPr>
              <a:t>:</a:t>
            </a:r>
            <a:endParaRPr lang="ru-RU" sz="4800" b="1" dirty="0">
              <a:solidFill>
                <a:srgbClr val="FFFF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5" name="Прямоугольник 4"/>
          <p:cNvSpPr/>
          <p:nvPr/>
        </p:nvSpPr>
        <p:spPr>
          <a:xfrm>
            <a:off x="1683027" y="954405"/>
            <a:ext cx="13906500" cy="7478970"/>
          </a:xfrm>
          <a:prstGeom prst="rect">
            <a:avLst/>
          </a:prstGeom>
        </p:spPr>
        <p:txBody>
          <a:bodyPr wrap="square" numCol="2">
            <a:spAutoFit/>
          </a:bodyPr>
          <a:lstStyle/>
          <a:p>
            <a:r>
              <a:rPr lang="de-DE" sz="3200" b="1" dirty="0">
                <a:solidFill>
                  <a:schemeClr val="bg1"/>
                </a:solidFill>
              </a:rPr>
              <a:t>1.klug </a:t>
            </a:r>
          </a:p>
          <a:p>
            <a:r>
              <a:rPr lang="de-DE" sz="3200" b="1" dirty="0">
                <a:solidFill>
                  <a:schemeClr val="bg1"/>
                </a:solidFill>
              </a:rPr>
              <a:t>2.faul</a:t>
            </a:r>
          </a:p>
          <a:p>
            <a:r>
              <a:rPr lang="de-DE" sz="3200" b="1" dirty="0">
                <a:solidFill>
                  <a:schemeClr val="bg1"/>
                </a:solidFill>
              </a:rPr>
              <a:t>3.klein</a:t>
            </a:r>
          </a:p>
          <a:p>
            <a:r>
              <a:rPr lang="de-DE" sz="3200" b="1" dirty="0">
                <a:solidFill>
                  <a:schemeClr val="bg1"/>
                </a:solidFill>
              </a:rPr>
              <a:t>4.gut</a:t>
            </a:r>
          </a:p>
          <a:p>
            <a:r>
              <a:rPr lang="de-DE" sz="3200" b="1" dirty="0">
                <a:solidFill>
                  <a:schemeClr val="bg1"/>
                </a:solidFill>
              </a:rPr>
              <a:t>5.alt</a:t>
            </a:r>
          </a:p>
          <a:p>
            <a:r>
              <a:rPr lang="de-DE" sz="3200" b="1" dirty="0">
                <a:solidFill>
                  <a:schemeClr val="bg1"/>
                </a:solidFill>
              </a:rPr>
              <a:t>6.lustig</a:t>
            </a:r>
          </a:p>
          <a:p>
            <a:r>
              <a:rPr lang="de-DE" sz="3200" b="1" dirty="0">
                <a:solidFill>
                  <a:schemeClr val="bg1"/>
                </a:solidFill>
              </a:rPr>
              <a:t>7.nett</a:t>
            </a:r>
          </a:p>
          <a:p>
            <a:r>
              <a:rPr lang="de-DE" sz="3200" b="1" dirty="0">
                <a:solidFill>
                  <a:schemeClr val="bg1"/>
                </a:solidFill>
              </a:rPr>
              <a:t>8.dick</a:t>
            </a:r>
          </a:p>
          <a:p>
            <a:r>
              <a:rPr lang="de-DE" sz="3200" b="1" dirty="0">
                <a:solidFill>
                  <a:schemeClr val="bg1"/>
                </a:solidFill>
              </a:rPr>
              <a:t>9.ordentlich</a:t>
            </a:r>
          </a:p>
          <a:p>
            <a:r>
              <a:rPr lang="de-DE" sz="3200" b="1" dirty="0">
                <a:solidFill>
                  <a:schemeClr val="bg1"/>
                </a:solidFill>
              </a:rPr>
              <a:t>10.hilfsbereit </a:t>
            </a:r>
          </a:p>
          <a:p>
            <a:endParaRPr lang="de-DE" sz="3200" b="1" dirty="0">
              <a:solidFill>
                <a:schemeClr val="bg1"/>
              </a:solidFill>
            </a:endParaRPr>
          </a:p>
          <a:p>
            <a:endParaRPr lang="de-DE" sz="3200" b="1" dirty="0">
              <a:solidFill>
                <a:schemeClr val="bg1"/>
              </a:solidFill>
            </a:endParaRPr>
          </a:p>
          <a:p>
            <a:r>
              <a:rPr lang="de-DE" sz="3200" b="1" dirty="0">
                <a:solidFill>
                  <a:schemeClr val="bg1"/>
                </a:solidFill>
              </a:rPr>
              <a:t> </a:t>
            </a:r>
          </a:p>
          <a:p>
            <a:endParaRPr lang="de-DE" sz="3200" b="1" dirty="0" smtClean="0">
              <a:solidFill>
                <a:schemeClr val="bg1"/>
              </a:solidFill>
            </a:endParaRPr>
          </a:p>
          <a:p>
            <a:endParaRPr lang="de-DE" sz="3200" b="1" dirty="0" smtClean="0">
              <a:solidFill>
                <a:schemeClr val="bg1"/>
              </a:solidFill>
            </a:endParaRPr>
          </a:p>
          <a:p>
            <a:r>
              <a:rPr lang="de-DE" sz="3200" b="1" dirty="0" smtClean="0">
                <a:solidFill>
                  <a:schemeClr val="bg1"/>
                </a:solidFill>
              </a:rPr>
              <a:t>groß</a:t>
            </a:r>
            <a:endParaRPr lang="de-DE" sz="3200" b="1" dirty="0">
              <a:solidFill>
                <a:schemeClr val="bg1"/>
              </a:solidFill>
            </a:endParaRPr>
          </a:p>
          <a:p>
            <a:r>
              <a:rPr lang="de-DE" sz="3200" b="1" dirty="0" smtClean="0">
                <a:solidFill>
                  <a:schemeClr val="bg1"/>
                </a:solidFill>
              </a:rPr>
              <a:t>böse</a:t>
            </a:r>
            <a:endParaRPr lang="de-DE" sz="3200" b="1" dirty="0">
              <a:solidFill>
                <a:schemeClr val="bg1"/>
              </a:solidFill>
            </a:endParaRPr>
          </a:p>
          <a:p>
            <a:r>
              <a:rPr lang="de-DE" sz="3200" b="1" dirty="0">
                <a:solidFill>
                  <a:schemeClr val="bg1"/>
                </a:solidFill>
              </a:rPr>
              <a:t>nicht hilfsbereit </a:t>
            </a:r>
          </a:p>
          <a:p>
            <a:r>
              <a:rPr lang="de-DE" sz="3200" b="1" dirty="0" smtClean="0">
                <a:solidFill>
                  <a:schemeClr val="bg1"/>
                </a:solidFill>
              </a:rPr>
              <a:t>traurig</a:t>
            </a:r>
            <a:endParaRPr lang="de-DE" sz="3200" b="1" dirty="0">
              <a:solidFill>
                <a:schemeClr val="bg1"/>
              </a:solidFill>
            </a:endParaRPr>
          </a:p>
          <a:p>
            <a:r>
              <a:rPr lang="de-DE" sz="3200" b="1" dirty="0" smtClean="0">
                <a:solidFill>
                  <a:schemeClr val="bg1"/>
                </a:solidFill>
              </a:rPr>
              <a:t>dumm</a:t>
            </a:r>
            <a:endParaRPr lang="de-DE" sz="3200" b="1" dirty="0">
              <a:solidFill>
                <a:schemeClr val="bg1"/>
              </a:solidFill>
            </a:endParaRPr>
          </a:p>
          <a:p>
            <a:r>
              <a:rPr lang="de-DE" sz="3200" b="1" dirty="0" smtClean="0">
                <a:solidFill>
                  <a:schemeClr val="bg1"/>
                </a:solidFill>
              </a:rPr>
              <a:t>schmutzig</a:t>
            </a:r>
            <a:endParaRPr lang="de-DE" sz="3200" b="1" dirty="0">
              <a:solidFill>
                <a:schemeClr val="bg1"/>
              </a:solidFill>
            </a:endParaRPr>
          </a:p>
          <a:p>
            <a:r>
              <a:rPr lang="de-DE" sz="3200" b="1" dirty="0">
                <a:solidFill>
                  <a:schemeClr val="bg1"/>
                </a:solidFill>
              </a:rPr>
              <a:t> jung</a:t>
            </a:r>
          </a:p>
          <a:p>
            <a:r>
              <a:rPr lang="de-DE" sz="3200" b="1" dirty="0">
                <a:solidFill>
                  <a:schemeClr val="bg1"/>
                </a:solidFill>
              </a:rPr>
              <a:t> fleißig</a:t>
            </a:r>
          </a:p>
          <a:p>
            <a:r>
              <a:rPr lang="de-DE" sz="3200" b="1" dirty="0">
                <a:solidFill>
                  <a:schemeClr val="bg1"/>
                </a:solidFill>
              </a:rPr>
              <a:t> </a:t>
            </a:r>
            <a:r>
              <a:rPr lang="de-DE" sz="3200" b="1" dirty="0" err="1">
                <a:solidFill>
                  <a:schemeClr val="bg1"/>
                </a:solidFill>
              </a:rPr>
              <a:t>häßlich</a:t>
            </a:r>
            <a:endParaRPr lang="de-DE" sz="3200" b="1" dirty="0">
              <a:solidFill>
                <a:schemeClr val="bg1"/>
              </a:solidFill>
            </a:endParaRPr>
          </a:p>
          <a:p>
            <a:r>
              <a:rPr lang="de-DE" sz="3200" b="1" dirty="0">
                <a:solidFill>
                  <a:schemeClr val="bg1"/>
                </a:solidFill>
              </a:rPr>
              <a:t> dünn</a:t>
            </a:r>
          </a:p>
        </p:txBody>
      </p:sp>
    </p:spTree>
    <p:extLst>
      <p:ext uri="{BB962C8B-B14F-4D97-AF65-F5344CB8AC3E}">
        <p14:creationId xmlns:p14="http://schemas.microsoft.com/office/powerpoint/2010/main" val="12592304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pic>
        <p:nvPicPr>
          <p:cNvPr id="5" name="Рисунок 4"/>
          <p:cNvPicPr>
            <a:picLocks noChangeAspect="1"/>
          </p:cNvPicPr>
          <p:nvPr/>
        </p:nvPicPr>
        <p:blipFill>
          <a:blip r:embed="rId4"/>
          <a:stretch>
            <a:fillRect/>
          </a:stretch>
        </p:blipFill>
        <p:spPr>
          <a:xfrm>
            <a:off x="0" y="204911"/>
            <a:ext cx="12192000" cy="5385786"/>
          </a:xfrm>
          <a:prstGeom prst="rect">
            <a:avLst/>
          </a:prstGeom>
        </p:spPr>
      </p:pic>
    </p:spTree>
    <p:extLst>
      <p:ext uri="{BB962C8B-B14F-4D97-AF65-F5344CB8AC3E}">
        <p14:creationId xmlns:p14="http://schemas.microsoft.com/office/powerpoint/2010/main" val="5753756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pic>
        <p:nvPicPr>
          <p:cNvPr id="5" name="Рисунок 4"/>
          <p:cNvPicPr>
            <a:picLocks noChangeAspect="1"/>
          </p:cNvPicPr>
          <p:nvPr/>
        </p:nvPicPr>
        <p:blipFill>
          <a:blip r:embed="rId4"/>
          <a:stretch>
            <a:fillRect/>
          </a:stretch>
        </p:blipFill>
        <p:spPr>
          <a:xfrm>
            <a:off x="1469125" y="0"/>
            <a:ext cx="9172469" cy="5730240"/>
          </a:xfrm>
          <a:prstGeom prst="rect">
            <a:avLst/>
          </a:prstGeom>
        </p:spPr>
      </p:pic>
    </p:spTree>
    <p:extLst>
      <p:ext uri="{BB962C8B-B14F-4D97-AF65-F5344CB8AC3E}">
        <p14:creationId xmlns:p14="http://schemas.microsoft.com/office/powerpoint/2010/main" val="34463274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20065" y="2198370"/>
            <a:ext cx="11070590" cy="1402080"/>
          </a:xfrm>
        </p:spPr>
        <p:txBody>
          <a:bodyPr numCol="2">
            <a:noAutofit/>
          </a:bodyPr>
          <a:lstStyle/>
          <a:p>
            <a:pPr algn="ctr">
              <a:lnSpc>
                <a:spcPct val="100000"/>
              </a:lnSpc>
            </a:pPr>
            <a:r>
              <a:rPr lang="en-US" b="1" dirty="0" smtClean="0">
                <a:solidFill>
                  <a:srgbClr val="FFFF00"/>
                </a:solidFill>
                <a:effectLst>
                  <a:outerShdw blurRad="38100" dist="38100" dir="2700000" algn="tl">
                    <a:srgbClr val="000000">
                      <a:alpha val="43137"/>
                    </a:srgbClr>
                  </a:outerShdw>
                </a:effectLst>
                <a:latin typeface="+mn-lt"/>
              </a:rPr>
              <a:t>                               </a:t>
            </a:r>
            <a:br>
              <a:rPr lang="en-US" b="1" dirty="0" smtClean="0">
                <a:solidFill>
                  <a:srgbClr val="FFFF00"/>
                </a:solidFill>
                <a:effectLst>
                  <a:outerShdw blurRad="38100" dist="38100" dir="2700000" algn="tl">
                    <a:srgbClr val="000000">
                      <a:alpha val="43137"/>
                    </a:srgbClr>
                  </a:outerShdw>
                </a:effectLst>
                <a:latin typeface="+mn-lt"/>
              </a:rPr>
            </a:br>
            <a:r>
              <a:rPr lang="en-US" b="1" dirty="0">
                <a:solidFill>
                  <a:srgbClr val="FFFF00"/>
                </a:solidFill>
                <a:effectLst>
                  <a:outerShdw blurRad="38100" dist="38100" dir="2700000" algn="tl">
                    <a:srgbClr val="000000">
                      <a:alpha val="43137"/>
                    </a:srgbClr>
                  </a:outerShdw>
                </a:effectLst>
                <a:latin typeface="+mn-lt"/>
              </a:rPr>
              <a:t/>
            </a:r>
            <a:br>
              <a:rPr lang="en-US" b="1" dirty="0">
                <a:solidFill>
                  <a:srgbClr val="FFFF00"/>
                </a:solidFill>
                <a:effectLst>
                  <a:outerShdw blurRad="38100" dist="38100" dir="2700000" algn="tl">
                    <a:srgbClr val="000000">
                      <a:alpha val="43137"/>
                    </a:srgbClr>
                  </a:outerShdw>
                </a:effectLst>
                <a:latin typeface="+mn-lt"/>
              </a:rPr>
            </a:br>
            <a:r>
              <a:rPr lang="en-US" b="1" dirty="0" err="1" smtClean="0">
                <a:solidFill>
                  <a:schemeClr val="bg1"/>
                </a:solidFill>
                <a:effectLst>
                  <a:outerShdw blurRad="38100" dist="38100" dir="2700000" algn="tl">
                    <a:srgbClr val="000000">
                      <a:alpha val="43137"/>
                    </a:srgbClr>
                  </a:outerShdw>
                </a:effectLst>
                <a:latin typeface="+mn-lt"/>
              </a:rPr>
              <a:t>ich</a:t>
            </a:r>
            <a:r>
              <a:rPr lang="en-US" b="1" dirty="0" smtClean="0">
                <a:solidFill>
                  <a:schemeClr val="bg1"/>
                </a:solidFill>
                <a:effectLst>
                  <a:outerShdw blurRad="38100" dist="38100" dir="2700000" algn="tl">
                    <a:srgbClr val="000000">
                      <a:alpha val="43137"/>
                    </a:srgbClr>
                  </a:outerShdw>
                </a:effectLst>
                <a:latin typeface="+mn-lt"/>
              </a:rPr>
              <a:t> </a:t>
            </a:r>
            <a:r>
              <a:rPr lang="ru-RU" b="1" dirty="0" smtClean="0">
                <a:solidFill>
                  <a:schemeClr val="bg1"/>
                </a:solidFill>
                <a:effectLst>
                  <a:outerShdw blurRad="38100" dist="38100" dir="2700000" algn="tl">
                    <a:srgbClr val="000000">
                      <a:alpha val="43137"/>
                    </a:srgbClr>
                  </a:outerShdw>
                </a:effectLst>
                <a:latin typeface="+mn-lt"/>
              </a:rPr>
              <a:t>– </a:t>
            </a:r>
            <a:r>
              <a:rPr lang="en-US" b="1" dirty="0" smtClean="0">
                <a:solidFill>
                  <a:schemeClr val="bg1"/>
                </a:solidFill>
                <a:effectLst>
                  <a:outerShdw blurRad="38100" dist="38100" dir="2700000" algn="tl">
                    <a:srgbClr val="000000">
                      <a:alpha val="43137"/>
                    </a:srgbClr>
                  </a:outerShdw>
                </a:effectLst>
                <a:latin typeface="+mn-lt"/>
              </a:rPr>
              <a:t>bin</a:t>
            </a:r>
            <a:br>
              <a:rPr lang="en-US" b="1" dirty="0" smtClean="0">
                <a:solidFill>
                  <a:schemeClr val="bg1"/>
                </a:solidFill>
                <a:effectLst>
                  <a:outerShdw blurRad="38100" dist="38100" dir="2700000" algn="tl">
                    <a:srgbClr val="000000">
                      <a:alpha val="43137"/>
                    </a:srgbClr>
                  </a:outerShdw>
                </a:effectLst>
                <a:latin typeface="+mn-lt"/>
              </a:rPr>
            </a:br>
            <a:r>
              <a:rPr lang="en-US" b="1" dirty="0" smtClean="0">
                <a:solidFill>
                  <a:schemeClr val="bg1"/>
                </a:solidFill>
                <a:effectLst>
                  <a:outerShdw blurRad="38100" dist="38100" dir="2700000" algn="tl">
                    <a:srgbClr val="000000">
                      <a:alpha val="43137"/>
                    </a:srgbClr>
                  </a:outerShdw>
                </a:effectLst>
                <a:latin typeface="+mn-lt"/>
              </a:rPr>
              <a:t>du – </a:t>
            </a:r>
            <a:r>
              <a:rPr lang="en-US" b="1" dirty="0" err="1" smtClean="0">
                <a:solidFill>
                  <a:schemeClr val="bg1"/>
                </a:solidFill>
                <a:effectLst>
                  <a:outerShdw blurRad="38100" dist="38100" dir="2700000" algn="tl">
                    <a:srgbClr val="000000">
                      <a:alpha val="43137"/>
                    </a:srgbClr>
                  </a:outerShdw>
                </a:effectLst>
                <a:latin typeface="+mn-lt"/>
              </a:rPr>
              <a:t>bist</a:t>
            </a:r>
            <a:r>
              <a:rPr lang="en-US" b="1" dirty="0" smtClean="0">
                <a:solidFill>
                  <a:schemeClr val="bg1"/>
                </a:solidFill>
                <a:effectLst>
                  <a:outerShdw blurRad="38100" dist="38100" dir="2700000" algn="tl">
                    <a:srgbClr val="000000">
                      <a:alpha val="43137"/>
                    </a:srgbClr>
                  </a:outerShdw>
                </a:effectLst>
                <a:latin typeface="+mn-lt"/>
              </a:rPr>
              <a:t> </a:t>
            </a:r>
            <a:br>
              <a:rPr lang="en-US" b="1" dirty="0" smtClean="0">
                <a:solidFill>
                  <a:schemeClr val="bg1"/>
                </a:solidFill>
                <a:effectLst>
                  <a:outerShdw blurRad="38100" dist="38100" dir="2700000" algn="tl">
                    <a:srgbClr val="000000">
                      <a:alpha val="43137"/>
                    </a:srgbClr>
                  </a:outerShdw>
                </a:effectLst>
                <a:latin typeface="+mn-lt"/>
              </a:rPr>
            </a:br>
            <a:r>
              <a:rPr lang="en-US" b="1" dirty="0" err="1" smtClean="0">
                <a:solidFill>
                  <a:schemeClr val="bg1"/>
                </a:solidFill>
                <a:effectLst>
                  <a:outerShdw blurRad="38100" dist="38100" dir="2700000" algn="tl">
                    <a:srgbClr val="000000">
                      <a:alpha val="43137"/>
                    </a:srgbClr>
                  </a:outerShdw>
                </a:effectLst>
                <a:latin typeface="+mn-lt"/>
              </a:rPr>
              <a:t>er</a:t>
            </a:r>
            <a:r>
              <a:rPr lang="en-US" b="1" dirty="0" smtClean="0">
                <a:solidFill>
                  <a:schemeClr val="bg1"/>
                </a:solidFill>
                <a:effectLst>
                  <a:outerShdw blurRad="38100" dist="38100" dir="2700000" algn="tl">
                    <a:srgbClr val="000000">
                      <a:alpha val="43137"/>
                    </a:srgbClr>
                  </a:outerShdw>
                </a:effectLst>
                <a:latin typeface="+mn-lt"/>
              </a:rPr>
              <a:t>/</a:t>
            </a:r>
            <a:r>
              <a:rPr lang="en-US" b="1" dirty="0" err="1" smtClean="0">
                <a:solidFill>
                  <a:schemeClr val="bg1"/>
                </a:solidFill>
                <a:effectLst>
                  <a:outerShdw blurRad="38100" dist="38100" dir="2700000" algn="tl">
                    <a:srgbClr val="000000">
                      <a:alpha val="43137"/>
                    </a:srgbClr>
                  </a:outerShdw>
                </a:effectLst>
                <a:latin typeface="+mn-lt"/>
              </a:rPr>
              <a:t>sie</a:t>
            </a:r>
            <a:r>
              <a:rPr lang="en-US" b="1" dirty="0" smtClean="0">
                <a:solidFill>
                  <a:schemeClr val="bg1"/>
                </a:solidFill>
                <a:effectLst>
                  <a:outerShdw blurRad="38100" dist="38100" dir="2700000" algn="tl">
                    <a:srgbClr val="000000">
                      <a:alpha val="43137"/>
                    </a:srgbClr>
                  </a:outerShdw>
                </a:effectLst>
                <a:latin typeface="+mn-lt"/>
              </a:rPr>
              <a:t>/</a:t>
            </a:r>
            <a:r>
              <a:rPr lang="en-US" b="1" dirty="0" err="1" smtClean="0">
                <a:solidFill>
                  <a:schemeClr val="bg1"/>
                </a:solidFill>
                <a:effectLst>
                  <a:outerShdw blurRad="38100" dist="38100" dir="2700000" algn="tl">
                    <a:srgbClr val="000000">
                      <a:alpha val="43137"/>
                    </a:srgbClr>
                  </a:outerShdw>
                </a:effectLst>
                <a:latin typeface="+mn-lt"/>
              </a:rPr>
              <a:t>es</a:t>
            </a:r>
            <a:r>
              <a:rPr lang="en-US" b="1" dirty="0" smtClean="0">
                <a:solidFill>
                  <a:schemeClr val="bg1"/>
                </a:solidFill>
                <a:effectLst>
                  <a:outerShdw blurRad="38100" dist="38100" dir="2700000" algn="tl">
                    <a:srgbClr val="000000">
                      <a:alpha val="43137"/>
                    </a:srgbClr>
                  </a:outerShdw>
                </a:effectLst>
                <a:latin typeface="+mn-lt"/>
              </a:rPr>
              <a:t> – </a:t>
            </a:r>
            <a:br>
              <a:rPr lang="en-US" b="1" dirty="0" smtClean="0">
                <a:solidFill>
                  <a:schemeClr val="bg1"/>
                </a:solidFill>
                <a:effectLst>
                  <a:outerShdw blurRad="38100" dist="38100" dir="2700000" algn="tl">
                    <a:srgbClr val="000000">
                      <a:alpha val="43137"/>
                    </a:srgbClr>
                  </a:outerShdw>
                </a:effectLst>
                <a:latin typeface="+mn-lt"/>
              </a:rPr>
            </a:br>
            <a:r>
              <a:rPr lang="en-US" b="1" dirty="0" smtClean="0">
                <a:solidFill>
                  <a:schemeClr val="bg1"/>
                </a:solidFill>
                <a:effectLst>
                  <a:outerShdw blurRad="38100" dist="38100" dir="2700000" algn="tl">
                    <a:srgbClr val="000000">
                      <a:alpha val="43137"/>
                    </a:srgbClr>
                  </a:outerShdw>
                </a:effectLst>
                <a:latin typeface="+mn-lt"/>
              </a:rPr>
              <a:t/>
            </a:r>
            <a:br>
              <a:rPr lang="en-US" b="1" dirty="0" smtClean="0">
                <a:solidFill>
                  <a:schemeClr val="bg1"/>
                </a:solidFill>
                <a:effectLst>
                  <a:outerShdw blurRad="38100" dist="38100" dir="2700000" algn="tl">
                    <a:srgbClr val="000000">
                      <a:alpha val="43137"/>
                    </a:srgbClr>
                  </a:outerShdw>
                </a:effectLst>
                <a:latin typeface="+mn-lt"/>
              </a:rPr>
            </a:br>
            <a:r>
              <a:rPr lang="en-US" b="1" dirty="0">
                <a:solidFill>
                  <a:schemeClr val="bg1"/>
                </a:solidFill>
                <a:effectLst>
                  <a:outerShdw blurRad="38100" dist="38100" dir="2700000" algn="tl">
                    <a:srgbClr val="000000">
                      <a:alpha val="43137"/>
                    </a:srgbClr>
                  </a:outerShdw>
                </a:effectLst>
                <a:latin typeface="+mn-lt"/>
              </a:rPr>
              <a:t/>
            </a:r>
            <a:br>
              <a:rPr lang="en-US" b="1" dirty="0">
                <a:solidFill>
                  <a:schemeClr val="bg1"/>
                </a:solidFill>
                <a:effectLst>
                  <a:outerShdw blurRad="38100" dist="38100" dir="2700000" algn="tl">
                    <a:srgbClr val="000000">
                      <a:alpha val="43137"/>
                    </a:srgbClr>
                  </a:outerShdw>
                </a:effectLst>
                <a:latin typeface="+mn-lt"/>
              </a:rPr>
            </a:br>
            <a:r>
              <a:rPr lang="en-US" b="1" dirty="0" smtClean="0">
                <a:solidFill>
                  <a:schemeClr val="bg1"/>
                </a:solidFill>
                <a:effectLst>
                  <a:outerShdw blurRad="38100" dist="38100" dir="2700000" algn="tl">
                    <a:srgbClr val="000000">
                      <a:alpha val="43137"/>
                    </a:srgbClr>
                  </a:outerShdw>
                </a:effectLst>
                <a:latin typeface="+mn-lt"/>
              </a:rPr>
              <a:t/>
            </a:r>
            <a:br>
              <a:rPr lang="en-US" b="1" dirty="0" smtClean="0">
                <a:solidFill>
                  <a:schemeClr val="bg1"/>
                </a:solidFill>
                <a:effectLst>
                  <a:outerShdw blurRad="38100" dist="38100" dir="2700000" algn="tl">
                    <a:srgbClr val="000000">
                      <a:alpha val="43137"/>
                    </a:srgbClr>
                  </a:outerShdw>
                </a:effectLst>
                <a:latin typeface="+mn-lt"/>
              </a:rPr>
            </a:br>
            <a:r>
              <a:rPr lang="en-US" b="1" dirty="0" smtClean="0">
                <a:solidFill>
                  <a:schemeClr val="bg1"/>
                </a:solidFill>
                <a:effectLst>
                  <a:outerShdw blurRad="38100" dist="38100" dir="2700000" algn="tl">
                    <a:srgbClr val="000000">
                      <a:alpha val="43137"/>
                    </a:srgbClr>
                  </a:outerShdw>
                </a:effectLst>
                <a:latin typeface="+mn-lt"/>
              </a:rPr>
              <a:t/>
            </a:r>
            <a:br>
              <a:rPr lang="en-US" b="1" dirty="0" smtClean="0">
                <a:solidFill>
                  <a:schemeClr val="bg1"/>
                </a:solidFill>
                <a:effectLst>
                  <a:outerShdw blurRad="38100" dist="38100" dir="2700000" algn="tl">
                    <a:srgbClr val="000000">
                      <a:alpha val="43137"/>
                    </a:srgbClr>
                  </a:outerShdw>
                </a:effectLst>
                <a:latin typeface="+mn-lt"/>
              </a:rPr>
            </a:br>
            <a:r>
              <a:rPr lang="en-US" b="1" dirty="0" err="1" smtClean="0">
                <a:solidFill>
                  <a:schemeClr val="bg1"/>
                </a:solidFill>
                <a:effectLst>
                  <a:outerShdw blurRad="38100" dist="38100" dir="2700000" algn="tl">
                    <a:srgbClr val="000000">
                      <a:alpha val="43137"/>
                    </a:srgbClr>
                  </a:outerShdw>
                </a:effectLst>
                <a:latin typeface="+mn-lt"/>
              </a:rPr>
              <a:t>wir</a:t>
            </a:r>
            <a:r>
              <a:rPr lang="en-US" b="1" dirty="0" smtClean="0">
                <a:solidFill>
                  <a:schemeClr val="bg1"/>
                </a:solidFill>
                <a:effectLst>
                  <a:outerShdw blurRad="38100" dist="38100" dir="2700000" algn="tl">
                    <a:srgbClr val="000000">
                      <a:alpha val="43137"/>
                    </a:srgbClr>
                  </a:outerShdw>
                </a:effectLst>
                <a:latin typeface="+mn-lt"/>
              </a:rPr>
              <a:t> – </a:t>
            </a:r>
            <a:br>
              <a:rPr lang="en-US" b="1" dirty="0" smtClean="0">
                <a:solidFill>
                  <a:schemeClr val="bg1"/>
                </a:solidFill>
                <a:effectLst>
                  <a:outerShdw blurRad="38100" dist="38100" dir="2700000" algn="tl">
                    <a:srgbClr val="000000">
                      <a:alpha val="43137"/>
                    </a:srgbClr>
                  </a:outerShdw>
                </a:effectLst>
                <a:latin typeface="+mn-lt"/>
              </a:rPr>
            </a:br>
            <a:r>
              <a:rPr lang="en-US" b="1" dirty="0" err="1" smtClean="0">
                <a:solidFill>
                  <a:schemeClr val="bg1"/>
                </a:solidFill>
                <a:effectLst>
                  <a:outerShdw blurRad="38100" dist="38100" dir="2700000" algn="tl">
                    <a:srgbClr val="000000">
                      <a:alpha val="43137"/>
                    </a:srgbClr>
                  </a:outerShdw>
                </a:effectLst>
                <a:latin typeface="+mn-lt"/>
              </a:rPr>
              <a:t>ihr</a:t>
            </a:r>
            <a:r>
              <a:rPr lang="en-US" b="1" dirty="0" smtClean="0">
                <a:solidFill>
                  <a:schemeClr val="bg1"/>
                </a:solidFill>
                <a:effectLst>
                  <a:outerShdw blurRad="38100" dist="38100" dir="2700000" algn="tl">
                    <a:srgbClr val="000000">
                      <a:alpha val="43137"/>
                    </a:srgbClr>
                  </a:outerShdw>
                </a:effectLst>
                <a:latin typeface="+mn-lt"/>
              </a:rPr>
              <a:t> – </a:t>
            </a:r>
            <a:br>
              <a:rPr lang="en-US" b="1" dirty="0" smtClean="0">
                <a:solidFill>
                  <a:schemeClr val="bg1"/>
                </a:solidFill>
                <a:effectLst>
                  <a:outerShdw blurRad="38100" dist="38100" dir="2700000" algn="tl">
                    <a:srgbClr val="000000">
                      <a:alpha val="43137"/>
                    </a:srgbClr>
                  </a:outerShdw>
                </a:effectLst>
                <a:latin typeface="+mn-lt"/>
              </a:rPr>
            </a:br>
            <a:r>
              <a:rPr lang="en-US" b="1" dirty="0" err="1" smtClean="0">
                <a:solidFill>
                  <a:schemeClr val="bg1"/>
                </a:solidFill>
                <a:effectLst>
                  <a:outerShdw blurRad="38100" dist="38100" dir="2700000" algn="tl">
                    <a:srgbClr val="000000">
                      <a:alpha val="43137"/>
                    </a:srgbClr>
                  </a:outerShdw>
                </a:effectLst>
                <a:latin typeface="+mn-lt"/>
              </a:rPr>
              <a:t>sie</a:t>
            </a:r>
            <a:r>
              <a:rPr lang="en-US" b="1" dirty="0" smtClean="0">
                <a:solidFill>
                  <a:schemeClr val="bg1"/>
                </a:solidFill>
                <a:effectLst>
                  <a:outerShdw blurRad="38100" dist="38100" dir="2700000" algn="tl">
                    <a:srgbClr val="000000">
                      <a:alpha val="43137"/>
                    </a:srgbClr>
                  </a:outerShdw>
                </a:effectLst>
                <a:latin typeface="+mn-lt"/>
              </a:rPr>
              <a:t> –</a:t>
            </a:r>
            <a:br>
              <a:rPr lang="en-US" b="1" dirty="0" smtClean="0">
                <a:solidFill>
                  <a:schemeClr val="bg1"/>
                </a:solidFill>
                <a:effectLst>
                  <a:outerShdw blurRad="38100" dist="38100" dir="2700000" algn="tl">
                    <a:srgbClr val="000000">
                      <a:alpha val="43137"/>
                    </a:srgbClr>
                  </a:outerShdw>
                </a:effectLst>
                <a:latin typeface="+mn-lt"/>
              </a:rPr>
            </a:br>
            <a:endParaRPr lang="ru-RU" b="1" dirty="0">
              <a:solidFill>
                <a:schemeClr val="bg1"/>
              </a:solidFill>
              <a:effectLst>
                <a:outerShdw blurRad="38100" dist="38100" dir="2700000" algn="tl">
                  <a:srgbClr val="000000">
                    <a:alpha val="43137"/>
                  </a:srgbClr>
                </a:outerShdw>
              </a:effectLst>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spTree>
    <p:extLst>
      <p:ext uri="{BB962C8B-B14F-4D97-AF65-F5344CB8AC3E}">
        <p14:creationId xmlns:p14="http://schemas.microsoft.com/office/powerpoint/2010/main" val="13572208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560" y="2398395"/>
            <a:ext cx="10515600" cy="1325563"/>
          </a:xfrm>
        </p:spPr>
        <p:txBody>
          <a:bodyPr>
            <a:noAutofit/>
          </a:bodyPr>
          <a:lstStyle/>
          <a:p>
            <a:pPr algn="ctr">
              <a:lnSpc>
                <a:spcPct val="100000"/>
              </a:lnSpc>
            </a:pPr>
            <a:r>
              <a:rPr lang="ru-RU" sz="4800" b="1" dirty="0" smtClean="0">
                <a:solidFill>
                  <a:srgbClr val="FFFF00"/>
                </a:solidFill>
                <a:effectLst>
                  <a:outerShdw blurRad="38100" dist="38100" dir="2700000" algn="tl">
                    <a:srgbClr val="000000">
                      <a:alpha val="43137"/>
                    </a:srgbClr>
                  </a:outerShdw>
                </a:effectLst>
                <a:latin typeface="+mn-lt"/>
              </a:rPr>
              <a:t>Вставьте правильную форму глагола </a:t>
            </a:r>
            <a:r>
              <a:rPr lang="en-US" sz="4800" b="1" dirty="0" smtClean="0">
                <a:solidFill>
                  <a:srgbClr val="FFFF00"/>
                </a:solidFill>
                <a:effectLst>
                  <a:outerShdw blurRad="38100" dist="38100" dir="2700000" algn="tl">
                    <a:srgbClr val="000000">
                      <a:alpha val="43137"/>
                    </a:srgbClr>
                  </a:outerShdw>
                </a:effectLst>
                <a:latin typeface="+mn-lt"/>
              </a:rPr>
              <a:t>sein</a:t>
            </a:r>
            <a:br>
              <a:rPr lang="en-US" sz="4800" b="1" dirty="0" smtClean="0">
                <a:solidFill>
                  <a:srgbClr val="FFFF00"/>
                </a:solidFill>
                <a:effectLst>
                  <a:outerShdw blurRad="38100" dist="38100" dir="2700000" algn="tl">
                    <a:srgbClr val="000000">
                      <a:alpha val="43137"/>
                    </a:srgbClr>
                  </a:outerShdw>
                </a:effectLst>
                <a:latin typeface="+mn-lt"/>
              </a:rPr>
            </a:br>
            <a:r>
              <a:rPr lang="de-DE" sz="4800" b="1" dirty="0" smtClean="0">
                <a:solidFill>
                  <a:schemeClr val="bg1"/>
                </a:solidFill>
                <a:effectLst>
                  <a:outerShdw blurRad="38100" dist="38100" dir="2700000" algn="tl">
                    <a:srgbClr val="000000">
                      <a:alpha val="43137"/>
                    </a:srgbClr>
                  </a:outerShdw>
                </a:effectLst>
                <a:latin typeface="+mn-lt"/>
              </a:rPr>
              <a:t>1. Meine Mutter … schön.</a:t>
            </a:r>
            <a:br>
              <a:rPr lang="de-DE" sz="4800" b="1" dirty="0" smtClean="0">
                <a:solidFill>
                  <a:schemeClr val="bg1"/>
                </a:solidFill>
                <a:effectLst>
                  <a:outerShdw blurRad="38100" dist="38100" dir="2700000" algn="tl">
                    <a:srgbClr val="000000">
                      <a:alpha val="43137"/>
                    </a:srgbClr>
                  </a:outerShdw>
                </a:effectLst>
                <a:latin typeface="+mn-lt"/>
              </a:rPr>
            </a:br>
            <a:r>
              <a:rPr lang="de-DE" sz="4800" b="1" dirty="0" smtClean="0">
                <a:solidFill>
                  <a:schemeClr val="bg1"/>
                </a:solidFill>
                <a:effectLst>
                  <a:outerShdw blurRad="38100" dist="38100" dir="2700000" algn="tl">
                    <a:srgbClr val="000000">
                      <a:alpha val="43137"/>
                    </a:srgbClr>
                  </a:outerShdw>
                </a:effectLst>
                <a:latin typeface="+mn-lt"/>
              </a:rPr>
              <a:t>2. Ihr … klug und tapfer.</a:t>
            </a:r>
            <a:br>
              <a:rPr lang="de-DE" sz="4800" b="1" dirty="0" smtClean="0">
                <a:solidFill>
                  <a:schemeClr val="bg1"/>
                </a:solidFill>
                <a:effectLst>
                  <a:outerShdw blurRad="38100" dist="38100" dir="2700000" algn="tl">
                    <a:srgbClr val="000000">
                      <a:alpha val="43137"/>
                    </a:srgbClr>
                  </a:outerShdw>
                </a:effectLst>
                <a:latin typeface="+mn-lt"/>
              </a:rPr>
            </a:br>
            <a:r>
              <a:rPr lang="de-DE" sz="4800" b="1" dirty="0" smtClean="0">
                <a:solidFill>
                  <a:schemeClr val="bg1"/>
                </a:solidFill>
                <a:effectLst>
                  <a:outerShdw blurRad="38100" dist="38100" dir="2700000" algn="tl">
                    <a:srgbClr val="000000">
                      <a:alpha val="43137"/>
                    </a:srgbClr>
                  </a:outerShdw>
                </a:effectLst>
                <a:latin typeface="+mn-lt"/>
              </a:rPr>
              <a:t>3. Die Kinder … klein. </a:t>
            </a:r>
            <a:endParaRPr lang="ru-RU" sz="4800" b="1" dirty="0">
              <a:solidFill>
                <a:schemeClr val="bg1"/>
              </a:solidFill>
              <a:effectLst>
                <a:outerShdw blurRad="38100" dist="38100" dir="2700000" algn="tl">
                  <a:srgbClr val="000000">
                    <a:alpha val="43137"/>
                  </a:srgbClr>
                </a:outerShdw>
              </a:effectLst>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spTree>
    <p:extLst>
      <p:ext uri="{BB962C8B-B14F-4D97-AF65-F5344CB8AC3E}">
        <p14:creationId xmlns:p14="http://schemas.microsoft.com/office/powerpoint/2010/main" val="10809568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2925" y="3388995"/>
            <a:ext cx="11172825" cy="1325563"/>
          </a:xfrm>
        </p:spPr>
        <p:txBody>
          <a:bodyPr>
            <a:normAutofit fontScale="90000"/>
          </a:bodyPr>
          <a:lstStyle/>
          <a:p>
            <a:pPr algn="ctr">
              <a:lnSpc>
                <a:spcPct val="100000"/>
              </a:lnSpc>
            </a:pPr>
            <a:r>
              <a:rPr lang="en-US" b="1" dirty="0" smtClean="0">
                <a:solidFill>
                  <a:schemeClr val="bg1"/>
                </a:solidFill>
                <a:latin typeface="+mn-lt"/>
              </a:rPr>
              <a:t/>
            </a:r>
            <a:br>
              <a:rPr lang="en-US" b="1" dirty="0" smtClean="0">
                <a:solidFill>
                  <a:schemeClr val="bg1"/>
                </a:solidFill>
                <a:latin typeface="+mn-lt"/>
              </a:rPr>
            </a:br>
            <a:endParaRPr lang="ru-RU" b="1" dirty="0">
              <a:solidFill>
                <a:schemeClr val="bg1"/>
              </a:solidFill>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sp>
        <p:nvSpPr>
          <p:cNvPr id="5" name="Прямоугольник 4"/>
          <p:cNvSpPr/>
          <p:nvPr/>
        </p:nvSpPr>
        <p:spPr>
          <a:xfrm>
            <a:off x="6003635" y="3234652"/>
            <a:ext cx="184731" cy="372538"/>
          </a:xfrm>
          <a:prstGeom prst="rect">
            <a:avLst/>
          </a:prstGeom>
        </p:spPr>
        <p:txBody>
          <a:bodyPr wrap="none">
            <a:spAutoFit/>
          </a:bodyPr>
          <a:lstStyle/>
          <a:p>
            <a:pPr algn="just">
              <a:lnSpc>
                <a:spcPct val="107000"/>
              </a:lnSpc>
              <a:spcAft>
                <a:spcPts val="0"/>
              </a:spcAft>
            </a:pPr>
            <a:endParaRPr lang="ru-RU" dirty="0" smtClean="0">
              <a:latin typeface="Comic Sans MS" panose="030F0702030302020204" pitchFamily="66" charset="0"/>
              <a:ea typeface="Calibri" panose="020F0502020204030204" pitchFamily="34" charset="0"/>
              <a:cs typeface="Times New Roman" panose="02020603050405020304" pitchFamily="18" charset="0"/>
            </a:endParaRPr>
          </a:p>
        </p:txBody>
      </p:sp>
      <p:sp>
        <p:nvSpPr>
          <p:cNvPr id="6" name="Прямоугольник 5"/>
          <p:cNvSpPr/>
          <p:nvPr/>
        </p:nvSpPr>
        <p:spPr>
          <a:xfrm>
            <a:off x="595312" y="422207"/>
            <a:ext cx="11068050" cy="5215787"/>
          </a:xfrm>
          <a:prstGeom prst="rect">
            <a:avLst/>
          </a:prstGeom>
        </p:spPr>
        <p:txBody>
          <a:bodyPr wrap="square">
            <a:spAutoFit/>
          </a:bodyPr>
          <a:lstStyle/>
          <a:p>
            <a:pPr algn="ctr">
              <a:lnSpc>
                <a:spcPct val="107000"/>
              </a:lnSpc>
              <a:spcAft>
                <a:spcPts val="800"/>
              </a:spcAft>
            </a:pPr>
            <a:r>
              <a:rPr lang="ru-RU" sz="4000" b="1" dirty="0">
                <a:solidFill>
                  <a:srgbClr val="FFFF00"/>
                </a:solidFill>
                <a:ea typeface="Calibri" panose="020F0502020204030204" pitchFamily="34" charset="0"/>
                <a:cs typeface="Times New Roman" panose="02020603050405020304" pitchFamily="18" charset="0"/>
              </a:rPr>
              <a:t>Дополните притяжательное местоимение</a:t>
            </a:r>
            <a:endParaRPr lang="en-US" sz="4000" b="1" dirty="0">
              <a:solidFill>
                <a:srgbClr val="FFFF00"/>
              </a:solidFill>
              <a:ea typeface="Calibri" panose="020F0502020204030204" pitchFamily="34" charset="0"/>
              <a:cs typeface="Times New Roman" panose="02020603050405020304" pitchFamily="18" charset="0"/>
            </a:endParaRPr>
          </a:p>
          <a:p>
            <a:pPr marL="342900" indent="-342900" algn="ctr">
              <a:lnSpc>
                <a:spcPct val="107000"/>
              </a:lnSpc>
              <a:spcAft>
                <a:spcPts val="800"/>
              </a:spcAft>
              <a:buAutoNum type="arabicPeriod"/>
            </a:pPr>
            <a:r>
              <a:rPr lang="de-DE" sz="4000" b="1" dirty="0">
                <a:solidFill>
                  <a:schemeClr val="bg1"/>
                </a:solidFill>
                <a:ea typeface="Calibri" panose="020F0502020204030204" pitchFamily="34" charset="0"/>
                <a:cs typeface="Times New Roman" panose="02020603050405020304" pitchFamily="18" charset="0"/>
              </a:rPr>
              <a:t>Das ist Eva. … Mutter heißt Anna.</a:t>
            </a:r>
          </a:p>
          <a:p>
            <a:pPr marL="342900" indent="-342900" algn="ctr">
              <a:lnSpc>
                <a:spcPct val="107000"/>
              </a:lnSpc>
              <a:spcAft>
                <a:spcPts val="800"/>
              </a:spcAft>
              <a:buAutoNum type="arabicPeriod"/>
            </a:pPr>
            <a:r>
              <a:rPr lang="de-DE" sz="4000" b="1" dirty="0">
                <a:solidFill>
                  <a:schemeClr val="bg1"/>
                </a:solidFill>
                <a:ea typeface="Calibri" panose="020F0502020204030204" pitchFamily="34" charset="0"/>
                <a:cs typeface="Times New Roman" panose="02020603050405020304" pitchFamily="18" charset="0"/>
              </a:rPr>
              <a:t>Das ist Klaus. … Bruder ist 10 Jahre alt.</a:t>
            </a:r>
          </a:p>
          <a:p>
            <a:pPr marL="342900" indent="-342900" algn="ctr">
              <a:lnSpc>
                <a:spcPct val="107000"/>
              </a:lnSpc>
              <a:spcAft>
                <a:spcPts val="800"/>
              </a:spcAft>
              <a:buAutoNum type="arabicPeriod"/>
            </a:pPr>
            <a:r>
              <a:rPr lang="de-DE" sz="4000" b="1" dirty="0">
                <a:solidFill>
                  <a:schemeClr val="bg1"/>
                </a:solidFill>
                <a:ea typeface="Calibri" panose="020F0502020204030204" pitchFamily="34" charset="0"/>
                <a:cs typeface="Times New Roman" panose="02020603050405020304" pitchFamily="18" charset="0"/>
              </a:rPr>
              <a:t>Das sind Peter und Veronika. … Großeltern sind freundlich.</a:t>
            </a:r>
          </a:p>
          <a:p>
            <a:pPr marL="342900" indent="-342900" algn="ctr">
              <a:lnSpc>
                <a:spcPct val="107000"/>
              </a:lnSpc>
              <a:spcAft>
                <a:spcPts val="800"/>
              </a:spcAft>
              <a:buAutoNum type="arabicPeriod"/>
            </a:pPr>
            <a:r>
              <a:rPr lang="de-DE" sz="4000" b="1" dirty="0">
                <a:solidFill>
                  <a:schemeClr val="bg1"/>
                </a:solidFill>
                <a:ea typeface="Calibri" panose="020F0502020204030204" pitchFamily="34" charset="0"/>
                <a:cs typeface="Times New Roman" panose="02020603050405020304" pitchFamily="18" charset="0"/>
              </a:rPr>
              <a:t>Wir sind Geschwister. … Vater heißt Fred.</a:t>
            </a:r>
          </a:p>
          <a:p>
            <a:pPr marL="342900" indent="-342900" algn="ctr">
              <a:lnSpc>
                <a:spcPct val="107000"/>
              </a:lnSpc>
              <a:spcAft>
                <a:spcPts val="800"/>
              </a:spcAft>
              <a:buAutoNum type="arabicPeriod"/>
            </a:pPr>
            <a:r>
              <a:rPr lang="de-DE" sz="4000" b="1" dirty="0">
                <a:solidFill>
                  <a:schemeClr val="bg1"/>
                </a:solidFill>
                <a:ea typeface="Calibri" panose="020F0502020204030204" pitchFamily="34" charset="0"/>
                <a:cs typeface="Times New Roman" panose="02020603050405020304" pitchFamily="18" charset="0"/>
              </a:rPr>
              <a:t>Das bin ich. … Bruder heißt Hans.</a:t>
            </a:r>
          </a:p>
        </p:txBody>
      </p:sp>
    </p:spTree>
    <p:extLst>
      <p:ext uri="{BB962C8B-B14F-4D97-AF65-F5344CB8AC3E}">
        <p14:creationId xmlns:p14="http://schemas.microsoft.com/office/powerpoint/2010/main" val="27751616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6560" y="2569845"/>
            <a:ext cx="11277600" cy="1325563"/>
          </a:xfrm>
        </p:spPr>
        <p:txBody>
          <a:bodyPr>
            <a:normAutofit fontScale="90000"/>
          </a:bodyPr>
          <a:lstStyle/>
          <a:p>
            <a:pPr lvl="0" algn="ctr">
              <a:lnSpc>
                <a:spcPct val="107000"/>
              </a:lnSpc>
              <a:spcBef>
                <a:spcPts val="0"/>
              </a:spcBef>
            </a:pPr>
            <a:r>
              <a:rPr lang="ru-RU" sz="6000" b="1" dirty="0">
                <a:solidFill>
                  <a:srgbClr val="FFFF00"/>
                </a:solidFill>
                <a:latin typeface="Calibri" panose="020F0502020204030204"/>
                <a:ea typeface="Calibri" panose="020F0502020204030204" pitchFamily="34" charset="0"/>
                <a:cs typeface="Times New Roman" panose="02020603050405020304" pitchFamily="18" charset="0"/>
              </a:rPr>
              <a:t>Переведите и проспрягайте</a:t>
            </a:r>
            <a:r>
              <a:rPr lang="en-US" sz="6000" b="1" dirty="0">
                <a:solidFill>
                  <a:srgbClr val="FFFF00"/>
                </a:solidFill>
                <a:latin typeface="Calibri" panose="020F0502020204030204"/>
                <a:ea typeface="Calibri" panose="020F0502020204030204" pitchFamily="34" charset="0"/>
                <a:cs typeface="Times New Roman" panose="02020603050405020304" pitchFamily="18" charset="0"/>
              </a:rPr>
              <a:t> </a:t>
            </a:r>
            <a:r>
              <a:rPr lang="ru-RU" sz="6000" b="1" dirty="0">
                <a:solidFill>
                  <a:srgbClr val="FFFF00"/>
                </a:solidFill>
                <a:latin typeface="Calibri" panose="020F0502020204030204"/>
                <a:ea typeface="Calibri" panose="020F0502020204030204" pitchFamily="34" charset="0"/>
                <a:cs typeface="Times New Roman" panose="02020603050405020304" pitchFamily="18" charset="0"/>
              </a:rPr>
              <a:t> глаголы </a:t>
            </a:r>
            <a:r>
              <a:rPr lang="en-US" sz="6000" b="1" dirty="0">
                <a:solidFill>
                  <a:srgbClr val="FFFF00"/>
                </a:solidFill>
                <a:latin typeface="Calibri" panose="020F0502020204030204"/>
                <a:ea typeface="Calibri" panose="020F0502020204030204" pitchFamily="34" charset="0"/>
                <a:cs typeface="Times New Roman" panose="02020603050405020304" pitchFamily="18" charset="0"/>
              </a:rPr>
              <a:t/>
            </a:r>
            <a:br>
              <a:rPr lang="en-US" sz="6000" b="1" dirty="0">
                <a:solidFill>
                  <a:srgbClr val="FFFF00"/>
                </a:solidFill>
                <a:latin typeface="Calibri" panose="020F0502020204030204"/>
                <a:ea typeface="Calibri" panose="020F0502020204030204" pitchFamily="34" charset="0"/>
                <a:cs typeface="Times New Roman" panose="02020603050405020304" pitchFamily="18" charset="0"/>
              </a:rPr>
            </a:br>
            <a:r>
              <a:rPr lang="en-US" sz="6000" b="1" dirty="0" err="1">
                <a:solidFill>
                  <a:prstClr val="white"/>
                </a:solidFill>
                <a:latin typeface="Calibri" panose="020F0502020204030204"/>
                <a:ea typeface="Calibri" panose="020F0502020204030204" pitchFamily="34" charset="0"/>
                <a:cs typeface="Times New Roman" panose="02020603050405020304" pitchFamily="18" charset="0"/>
              </a:rPr>
              <a:t>malen</a:t>
            </a:r>
            <a:r>
              <a:rPr lang="ru-RU" sz="6000" b="1" dirty="0">
                <a:solidFill>
                  <a:prstClr val="white"/>
                </a:solidFill>
                <a:latin typeface="Calibri" panose="020F0502020204030204"/>
                <a:ea typeface="Calibri" panose="020F0502020204030204" pitchFamily="34" charset="0"/>
                <a:cs typeface="Times New Roman" panose="02020603050405020304" pitchFamily="18" charset="0"/>
              </a:rPr>
              <a:t>, </a:t>
            </a:r>
            <a:r>
              <a:rPr lang="en-US" sz="6000" b="1" dirty="0" err="1">
                <a:solidFill>
                  <a:prstClr val="white"/>
                </a:solidFill>
                <a:latin typeface="Calibri" panose="020F0502020204030204"/>
                <a:ea typeface="Calibri" panose="020F0502020204030204" pitchFamily="34" charset="0"/>
                <a:cs typeface="Times New Roman" panose="02020603050405020304" pitchFamily="18" charset="0"/>
              </a:rPr>
              <a:t>arbeiten</a:t>
            </a:r>
            <a:r>
              <a:rPr lang="en-US" sz="6000" b="1" dirty="0">
                <a:solidFill>
                  <a:prstClr val="white"/>
                </a:solidFill>
                <a:latin typeface="Calibri" panose="020F0502020204030204"/>
                <a:ea typeface="Calibri" panose="020F0502020204030204" pitchFamily="34" charset="0"/>
                <a:cs typeface="Times New Roman" panose="02020603050405020304" pitchFamily="18" charset="0"/>
              </a:rPr>
              <a:t>, </a:t>
            </a:r>
            <a:r>
              <a:rPr lang="en-US" sz="6000" b="1" dirty="0" err="1">
                <a:solidFill>
                  <a:prstClr val="white"/>
                </a:solidFill>
                <a:latin typeface="Calibri" panose="020F0502020204030204"/>
                <a:ea typeface="Calibri" panose="020F0502020204030204" pitchFamily="34" charset="0"/>
                <a:cs typeface="Times New Roman" panose="02020603050405020304" pitchFamily="18" charset="0"/>
              </a:rPr>
              <a:t>lesen</a:t>
            </a:r>
            <a:r>
              <a:rPr lang="ru-RU" sz="6000" b="1" dirty="0">
                <a:solidFill>
                  <a:prstClr val="white"/>
                </a:solidFill>
                <a:latin typeface="Calibri" panose="020F0502020204030204"/>
                <a:ea typeface="Calibri" panose="020F0502020204030204" pitchFamily="34" charset="0"/>
                <a:cs typeface="Times New Roman" panose="02020603050405020304" pitchFamily="18" charset="0"/>
              </a:rPr>
              <a:t/>
            </a:r>
            <a:br>
              <a:rPr lang="ru-RU" sz="6000" b="1" dirty="0">
                <a:solidFill>
                  <a:prstClr val="white"/>
                </a:solidFill>
                <a:latin typeface="Calibri" panose="020F0502020204030204"/>
                <a:ea typeface="Calibri" panose="020F0502020204030204" pitchFamily="34" charset="0"/>
                <a:cs typeface="Times New Roman" panose="02020603050405020304" pitchFamily="18" charset="0"/>
              </a:rPr>
            </a:br>
            <a:endParaRPr lang="ru-RU" b="1" dirty="0">
              <a:solidFill>
                <a:srgbClr val="FFFF00"/>
              </a:solidFill>
              <a:effectLst>
                <a:outerShdw blurRad="38100" dist="38100" dir="2700000" algn="tl">
                  <a:srgbClr val="000000">
                    <a:alpha val="43137"/>
                  </a:srgbClr>
                </a:outerShdw>
              </a:effectLst>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spTree>
    <p:extLst>
      <p:ext uri="{BB962C8B-B14F-4D97-AF65-F5344CB8AC3E}">
        <p14:creationId xmlns:p14="http://schemas.microsoft.com/office/powerpoint/2010/main" val="18366564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560" y="2265045"/>
            <a:ext cx="10515600" cy="1325563"/>
          </a:xfrm>
        </p:spPr>
        <p:txBody>
          <a:bodyPr>
            <a:noAutofit/>
          </a:bodyPr>
          <a:lstStyle/>
          <a:p>
            <a:pPr algn="ctr"/>
            <a:r>
              <a:rPr lang="ru-RU" sz="6000" b="1" dirty="0" smtClean="0">
                <a:solidFill>
                  <a:srgbClr val="FFFF00"/>
                </a:solidFill>
                <a:effectLst>
                  <a:outerShdw blurRad="38100" dist="38100" dir="2700000" algn="tl">
                    <a:srgbClr val="000000">
                      <a:alpha val="43137"/>
                    </a:srgbClr>
                  </a:outerShdw>
                </a:effectLst>
                <a:latin typeface="+mn-lt"/>
              </a:rPr>
              <a:t>Посчитайте от 1 до 20 </a:t>
            </a:r>
            <a:endParaRPr lang="ru-RU" sz="6000" b="1" dirty="0">
              <a:solidFill>
                <a:srgbClr val="FFFF00"/>
              </a:solidFill>
              <a:effectLst>
                <a:outerShdw blurRad="38100" dist="38100" dir="2700000" algn="tl">
                  <a:srgbClr val="000000">
                    <a:alpha val="43137"/>
                  </a:srgbClr>
                </a:outerShdw>
              </a:effectLst>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spTree>
    <p:extLst>
      <p:ext uri="{BB962C8B-B14F-4D97-AF65-F5344CB8AC3E}">
        <p14:creationId xmlns:p14="http://schemas.microsoft.com/office/powerpoint/2010/main" val="39751291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560" y="2426970"/>
            <a:ext cx="10515600" cy="1325563"/>
          </a:xfrm>
        </p:spPr>
        <p:txBody>
          <a:bodyPr>
            <a:noAutofit/>
          </a:bodyPr>
          <a:lstStyle/>
          <a:p>
            <a:pPr algn="ctr">
              <a:lnSpc>
                <a:spcPct val="100000"/>
              </a:lnSpc>
            </a:pPr>
            <a:r>
              <a:rPr lang="ru-RU" sz="6000" b="1" dirty="0" smtClean="0">
                <a:solidFill>
                  <a:srgbClr val="FFFF00"/>
                </a:solidFill>
                <a:effectLst>
                  <a:outerShdw blurRad="38100" dist="38100" dir="2700000" algn="tl">
                    <a:srgbClr val="000000">
                      <a:alpha val="43137"/>
                    </a:srgbClr>
                  </a:outerShdw>
                </a:effectLst>
                <a:latin typeface="+mn-lt"/>
              </a:rPr>
              <a:t>Назовите числа</a:t>
            </a:r>
            <a:r>
              <a:rPr lang="ru-RU" sz="6000" b="1" dirty="0" smtClean="0">
                <a:solidFill>
                  <a:schemeClr val="bg1"/>
                </a:solidFill>
                <a:effectLst>
                  <a:outerShdw blurRad="38100" dist="38100" dir="2700000" algn="tl">
                    <a:srgbClr val="000000">
                      <a:alpha val="43137"/>
                    </a:srgbClr>
                  </a:outerShdw>
                </a:effectLst>
                <a:latin typeface="+mn-lt"/>
              </a:rPr>
              <a:t/>
            </a:r>
            <a:br>
              <a:rPr lang="ru-RU" sz="6000" b="1" dirty="0" smtClean="0">
                <a:solidFill>
                  <a:schemeClr val="bg1"/>
                </a:solidFill>
                <a:effectLst>
                  <a:outerShdw blurRad="38100" dist="38100" dir="2700000" algn="tl">
                    <a:srgbClr val="000000">
                      <a:alpha val="43137"/>
                    </a:srgbClr>
                  </a:outerShdw>
                </a:effectLst>
                <a:latin typeface="+mn-lt"/>
              </a:rPr>
            </a:br>
            <a:r>
              <a:rPr lang="ru-RU" sz="6000" b="1" dirty="0" smtClean="0">
                <a:solidFill>
                  <a:schemeClr val="bg1"/>
                </a:solidFill>
                <a:effectLst>
                  <a:outerShdw blurRad="38100" dist="38100" dir="2700000" algn="tl">
                    <a:srgbClr val="000000">
                      <a:alpha val="43137"/>
                    </a:srgbClr>
                  </a:outerShdw>
                </a:effectLst>
                <a:latin typeface="+mn-lt"/>
              </a:rPr>
              <a:t>23, 45, 67, 81, 74, 96</a:t>
            </a:r>
            <a:r>
              <a:rPr lang="de-DE" sz="6000" b="1" dirty="0" smtClean="0">
                <a:solidFill>
                  <a:schemeClr val="bg1"/>
                </a:solidFill>
                <a:effectLst>
                  <a:outerShdw blurRad="38100" dist="38100" dir="2700000" algn="tl">
                    <a:srgbClr val="000000">
                      <a:alpha val="43137"/>
                    </a:srgbClr>
                  </a:outerShdw>
                </a:effectLst>
                <a:latin typeface="+mn-lt"/>
              </a:rPr>
              <a:t/>
            </a:r>
            <a:br>
              <a:rPr lang="de-DE" sz="6000" b="1" dirty="0" smtClean="0">
                <a:solidFill>
                  <a:schemeClr val="bg1"/>
                </a:solidFill>
                <a:effectLst>
                  <a:outerShdw blurRad="38100" dist="38100" dir="2700000" algn="tl">
                    <a:srgbClr val="000000">
                      <a:alpha val="43137"/>
                    </a:srgbClr>
                  </a:outerShdw>
                </a:effectLst>
                <a:latin typeface="+mn-lt"/>
              </a:rPr>
            </a:br>
            <a:endParaRPr lang="ru-RU" sz="6000" b="1" dirty="0">
              <a:solidFill>
                <a:schemeClr val="bg1"/>
              </a:solidFill>
              <a:effectLst>
                <a:outerShdw blurRad="38100" dist="38100" dir="2700000" algn="tl">
                  <a:srgbClr val="000000">
                    <a:alpha val="43137"/>
                  </a:srgbClr>
                </a:outerShdw>
              </a:effectLst>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spTree>
    <p:extLst>
      <p:ext uri="{BB962C8B-B14F-4D97-AF65-F5344CB8AC3E}">
        <p14:creationId xmlns:p14="http://schemas.microsoft.com/office/powerpoint/2010/main" val="35856102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7560" y="2207895"/>
            <a:ext cx="10515600" cy="1325563"/>
          </a:xfrm>
        </p:spPr>
        <p:txBody>
          <a:bodyPr>
            <a:noAutofit/>
          </a:bodyPr>
          <a:lstStyle/>
          <a:p>
            <a:pPr algn="ctr">
              <a:lnSpc>
                <a:spcPct val="100000"/>
              </a:lnSpc>
            </a:pPr>
            <a:r>
              <a:rPr lang="ru-RU" sz="4800" b="1" dirty="0" smtClean="0">
                <a:solidFill>
                  <a:srgbClr val="FFFF00"/>
                </a:solidFill>
                <a:latin typeface="+mn-lt"/>
              </a:rPr>
              <a:t>Решите примеры в слух</a:t>
            </a:r>
            <a:br>
              <a:rPr lang="ru-RU" sz="4800" b="1" dirty="0" smtClean="0">
                <a:solidFill>
                  <a:srgbClr val="FFFF00"/>
                </a:solidFill>
                <a:latin typeface="+mn-lt"/>
              </a:rPr>
            </a:br>
            <a:r>
              <a:rPr lang="ru-RU" sz="4800" b="1" dirty="0">
                <a:solidFill>
                  <a:srgbClr val="FFFF00"/>
                </a:solidFill>
                <a:latin typeface="+mn-lt"/>
              </a:rPr>
              <a:t/>
            </a:r>
            <a:br>
              <a:rPr lang="ru-RU" sz="4800" b="1" dirty="0">
                <a:solidFill>
                  <a:srgbClr val="FFFF00"/>
                </a:solidFill>
                <a:latin typeface="+mn-lt"/>
              </a:rPr>
            </a:br>
            <a:r>
              <a:rPr lang="ru-RU" sz="4800" b="1" dirty="0" smtClean="0">
                <a:solidFill>
                  <a:schemeClr val="bg1"/>
                </a:solidFill>
                <a:latin typeface="+mn-lt"/>
              </a:rPr>
              <a:t>84+5=</a:t>
            </a:r>
            <a:br>
              <a:rPr lang="ru-RU" sz="4800" b="1" dirty="0" smtClean="0">
                <a:solidFill>
                  <a:schemeClr val="bg1"/>
                </a:solidFill>
                <a:latin typeface="+mn-lt"/>
              </a:rPr>
            </a:br>
            <a:r>
              <a:rPr lang="ru-RU" sz="4800" b="1" dirty="0" smtClean="0">
                <a:solidFill>
                  <a:schemeClr val="bg1"/>
                </a:solidFill>
                <a:latin typeface="+mn-lt"/>
              </a:rPr>
              <a:t>31-16=</a:t>
            </a:r>
            <a:br>
              <a:rPr lang="ru-RU" sz="4800" b="1" dirty="0" smtClean="0">
                <a:solidFill>
                  <a:schemeClr val="bg1"/>
                </a:solidFill>
                <a:latin typeface="+mn-lt"/>
              </a:rPr>
            </a:br>
            <a:r>
              <a:rPr lang="ru-RU" sz="4800" b="1" dirty="0" smtClean="0">
                <a:solidFill>
                  <a:schemeClr val="bg1"/>
                </a:solidFill>
                <a:latin typeface="+mn-lt"/>
              </a:rPr>
              <a:t>11+25=</a:t>
            </a:r>
            <a:br>
              <a:rPr lang="ru-RU" sz="4800" b="1" dirty="0" smtClean="0">
                <a:solidFill>
                  <a:schemeClr val="bg1"/>
                </a:solidFill>
                <a:latin typeface="+mn-lt"/>
              </a:rPr>
            </a:br>
            <a:r>
              <a:rPr lang="ru-RU" sz="4800" b="1" dirty="0" smtClean="0">
                <a:solidFill>
                  <a:schemeClr val="bg1"/>
                </a:solidFill>
                <a:latin typeface="+mn-lt"/>
              </a:rPr>
              <a:t>18+7=</a:t>
            </a:r>
            <a:br>
              <a:rPr lang="ru-RU" sz="4800" b="1" dirty="0" smtClean="0">
                <a:solidFill>
                  <a:schemeClr val="bg1"/>
                </a:solidFill>
                <a:latin typeface="+mn-lt"/>
              </a:rPr>
            </a:br>
            <a:r>
              <a:rPr lang="ru-RU" sz="4800" b="1" dirty="0" smtClean="0">
                <a:solidFill>
                  <a:schemeClr val="bg1"/>
                </a:solidFill>
                <a:latin typeface="+mn-lt"/>
              </a:rPr>
              <a:t>67+14=</a:t>
            </a:r>
            <a:endParaRPr lang="ru-RU" sz="4800" b="1" dirty="0">
              <a:solidFill>
                <a:schemeClr val="bg1"/>
              </a:solidFill>
              <a:latin typeface="+mn-lt"/>
            </a:endParaRPr>
          </a:p>
        </p:txBody>
      </p:sp>
      <p:sp>
        <p:nvSpPr>
          <p:cNvPr id="3" name="Скругленный прямоугольник 2">
            <a:hlinkClick r:id="rId3" action="ppaction://hlinksldjump"/>
          </p:cNvPr>
          <p:cNvSpPr/>
          <p:nvPr/>
        </p:nvSpPr>
        <p:spPr>
          <a:xfrm>
            <a:off x="4597400" y="5730240"/>
            <a:ext cx="2915920" cy="49784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bg1"/>
                </a:solidFill>
              </a:rPr>
              <a:t>Назад к выбору вопроса</a:t>
            </a:r>
            <a:endParaRPr lang="ru-RU" sz="2000" dirty="0">
              <a:solidFill>
                <a:schemeClr val="bg1"/>
              </a:solidFill>
            </a:endParaRPr>
          </a:p>
        </p:txBody>
      </p:sp>
    </p:spTree>
    <p:extLst>
      <p:ext uri="{BB962C8B-B14F-4D97-AF65-F5344CB8AC3E}">
        <p14:creationId xmlns:p14="http://schemas.microsoft.com/office/powerpoint/2010/main" val="66088403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Другая 4">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FFF00"/>
      </a:hlink>
      <a:folHlink>
        <a:srgbClr val="85DFD0"/>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475</TotalTime>
  <Words>278</Words>
  <Application>Microsoft Office PowerPoint</Application>
  <PresentationFormat>Произвольный</PresentationFormat>
  <Paragraphs>134</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Презентация PowerPoint</vt:lpstr>
      <vt:lpstr>Презентация PowerPoint</vt:lpstr>
      <vt:lpstr>                                 ich – bin du – bist  er/sie/es –      wir –  ihr –  sie – </vt:lpstr>
      <vt:lpstr>Вставьте правильную форму глагола sein 1. Meine Mutter … schön. 2. Ihr … klug und tapfer. 3. Die Kinder … klein. </vt:lpstr>
      <vt:lpstr> </vt:lpstr>
      <vt:lpstr>Переведите и проспрягайте  глаголы  malen, arbeiten, lesen </vt:lpstr>
      <vt:lpstr>Посчитайте от 1 до 20 </vt:lpstr>
      <vt:lpstr>Назовите числа 23, 45, 67, 81, 74, 96 </vt:lpstr>
      <vt:lpstr>Решите примеры в слух  84+5= 31-16= 11+25= 18+7= 67+14=</vt:lpstr>
      <vt:lpstr>  Напишите числительные цифрами: Ziebzehn Dreiundzwanzig Fünfunddreiβig Neunundfünfzig vierundsechzig siebenundzwanzig </vt:lpstr>
      <vt:lpstr>Переведите на немецкий язык:  дружелюбный, смелый, отзывчивый, любознательный, красивый, большой, молодой</vt:lpstr>
      <vt:lpstr> </vt:lpstr>
      <vt:lpstr>Назовите профессии по картинкам:  </vt:lpstr>
      <vt:lpstr> Переведите предложения: 1. Мой папа добрый и отзывчивый. 2.Твоя тетя умеет петь. 3.Наша бабушка работает. 4.Ты прилежный или ленивый? 5.Он умеет хорошо решать и читать.</vt:lpstr>
      <vt:lpstr>Назовите буквы A B C D E F G H I J Q R S T U </vt:lpstr>
      <vt:lpstr>Прочитайте слова: heute, der Baum – die Bäume, die Jugend,  die Beine, lieben, die Wohnung, der Januar, die Schule, Deutschland, lustig </vt:lpstr>
      <vt:lpstr>Прочитайте текст Ich heiße Emma. Ich bin 10 Jahre alt und ich komme aus Deutschland. Ich wohne in Bremen. Meine Familie ist sehr groß. Mein Vater heißt Hermann Müller. Er ist 42 Jahre alt und er kommt aus Deutschland. Mein Vater ist sehr klug, lustig und tapfer. Und meine Mutter heißt Anna Müller. Sie ist 40 Jahre alt und sie kommt auch aus Deutschland. Sie ist schön, lustig und freundlich. Wir wohnen alle in Bremen.</vt:lpstr>
      <vt:lpstr> Прочитайте текст без ошибок!  Er war gestern in der Oper. Er fuhr mit der Straßenbahn zu seiner Großmutter. Er war zuerst in der Klinik, und dann in der Bibliothek. Er studiert im vierten Semester. Er fährt übermorgen zu seiner Lehrerin. Herr Müller hört gern Volkslieder. Er fährt zur Arbeit immer mit dem Fahrrad. Das Buch gehört seiner Frau. Das ist der Bruder meines Vaters. Er springt immer höher und höher. Er wird immer klüger und klüger. Er wartet vor der Turnhalle.  </vt:lpstr>
      <vt:lpstr>Сопоставьте цвета:</vt:lpstr>
      <vt:lpstr>  </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Дарья Устинова</dc:creator>
  <cp:lastModifiedBy>User</cp:lastModifiedBy>
  <cp:revision>55</cp:revision>
  <dcterms:created xsi:type="dcterms:W3CDTF">2021-10-20T15:03:19Z</dcterms:created>
  <dcterms:modified xsi:type="dcterms:W3CDTF">2023-06-13T07:10:03Z</dcterms:modified>
</cp:coreProperties>
</file>