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57" r:id="rId4"/>
    <p:sldId id="275" r:id="rId5"/>
    <p:sldId id="276" r:id="rId6"/>
    <p:sldId id="274" r:id="rId7"/>
    <p:sldId id="262" r:id="rId8"/>
    <p:sldId id="258" r:id="rId9"/>
    <p:sldId id="273" r:id="rId10"/>
    <p:sldId id="265" r:id="rId11"/>
    <p:sldId id="271" r:id="rId12"/>
    <p:sldId id="263" r:id="rId13"/>
    <p:sldId id="27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05AB"/>
    <a:srgbClr val="32BC53"/>
    <a:srgbClr val="238139"/>
    <a:srgbClr val="1B652D"/>
    <a:srgbClr val="FF0066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643" autoAdjust="0"/>
  </p:normalViewPr>
  <p:slideViewPr>
    <p:cSldViewPr>
      <p:cViewPr varScale="1">
        <p:scale>
          <a:sx n="89" d="100"/>
          <a:sy n="89" d="100"/>
        </p:scale>
        <p:origin x="1819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auto">
          <a:xfrm>
            <a:off x="-31750" y="4321175"/>
            <a:ext cx="1395413" cy="781050"/>
          </a:xfrm>
          <a:custGeom>
            <a:avLst/>
            <a:gdLst/>
            <a:ahLst/>
            <a:cxnLst>
              <a:cxn ang="0">
                <a:pos x="5799" y="10000"/>
              </a:cxn>
              <a:cxn ang="0">
                <a:pos x="5961" y="9880"/>
              </a:cxn>
              <a:cxn ang="0">
                <a:pos x="5988" y="9820"/>
              </a:cxn>
              <a:cxn ang="0">
                <a:pos x="8042" y="5260"/>
              </a:cxn>
              <a:cxn ang="0">
                <a:pos x="8042" y="4721"/>
              </a:cxn>
              <a:cxn ang="0">
                <a:pos x="5988" y="221"/>
              </a:cxn>
              <a:cxn ang="0">
                <a:pos x="5961" y="160"/>
              </a:cxn>
              <a:cxn ang="0">
                <a:pos x="5799" y="41"/>
              </a:cxn>
              <a:cxn ang="0">
                <a:pos x="18" y="0"/>
              </a:cxn>
              <a:cxn ang="0">
                <a:pos x="0" y="9991"/>
              </a:cxn>
              <a:cxn ang="0">
                <a:pos x="5799" y="10000"/>
              </a:cxn>
            </a:cxnLst>
            <a:rect l="0" t="0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A496E-FFD2-42B6-8497-AC54A051A656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863" y="4529138"/>
            <a:ext cx="584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DAAE-A7DA-4732-8B51-4ADD21786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TextBox 13"/>
          <p:cNvSpPr txBox="1"/>
          <p:nvPr/>
        </p:nvSpPr>
        <p:spPr>
          <a:xfrm>
            <a:off x="1808163" y="647700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8169275" y="290512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2F0B0-2B11-4D29-B055-FEF5F09EDC56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DBD36-7A59-4769-955A-EBBEED5D3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520BA-8596-4F4A-A65C-377E5D4A83A5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99B14-593E-4627-BDA1-3D64849C1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TextBox 10"/>
          <p:cNvSpPr txBox="1"/>
          <p:nvPr/>
        </p:nvSpPr>
        <p:spPr>
          <a:xfrm>
            <a:off x="1808163" y="647700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8169275" y="290512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C112A-33D3-4EAD-AFE9-F141D38B3D4D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BF549-910D-43A2-947F-B0467A19A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C02F7-53F8-4DA5-8583-5A60E71BB3F0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D438F-0FB4-4721-B873-F48D8B149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C42B9-3030-48BC-9A17-5A10A8BD069F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43E40-3D87-4990-A2E2-DF26273FF2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D50F4-A9B9-4620-9BE8-F3FB5449D1C3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9BF5E-30EB-4348-AB70-CEC6B4674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D982C-FF2A-403A-BA06-32D533AC029E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AE6F-9C4B-4F10-AF32-9F3FC309B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95DF9-8EE2-4D9B-AEFD-D79D4A89399B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5E927-98F8-4053-91E6-A1BA86B12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9D855-9C29-4825-8181-25B7B30F8AF6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A3A06-4192-46B1-ADDB-B429D020C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8FCAC-2159-4C4F-9ADD-6840624D6080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FC38F-4008-4272-8342-102491EC1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8CAC7-D055-4B7D-B910-2DEBEBDD4FA6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F06C0-00F2-413C-9E54-0D302AC15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B170A-1529-4461-A173-E0B342D73167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BDA7C-2FD1-48D3-AFCF-90A1274B9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1E8E3-5371-4414-AA02-15BCE926A55F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73106-9F06-4C1C-9151-7491133C4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D0ACA-6F6E-42A9-A9FE-FF698F81FDB6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5749B0-9958-41DE-9BDC-EB699B38D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5EFA0-9911-4712-A754-4088573D2000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820E9-BA20-4471-B99E-0A91323D3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5"/>
          <p:cNvGrpSpPr>
            <a:grpSpLocks/>
          </p:cNvGrpSpPr>
          <p:nvPr/>
        </p:nvGrpSpPr>
        <p:grpSpPr bwMode="auto">
          <a:xfrm>
            <a:off x="0" y="228600"/>
            <a:ext cx="198120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222"/>
              <a:ext cx="85633" cy="534098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6601" y="2779108"/>
              <a:ext cx="550779" cy="1978191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4627" y="4730255"/>
              <a:ext cx="519639" cy="1210171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023" y="5630785"/>
              <a:ext cx="145967" cy="309641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246" y="2818321"/>
              <a:ext cx="700637" cy="2834099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7075" y="285750"/>
              <a:ext cx="89526" cy="2493358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3784" y="2599273"/>
              <a:ext cx="68118" cy="420517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488" y="4757298"/>
              <a:ext cx="161535" cy="873487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7380" y="1282282"/>
              <a:ext cx="1769108" cy="3447973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883" y="5652419"/>
              <a:ext cx="138182" cy="288007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488" y="4655887"/>
              <a:ext cx="31139" cy="189300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605" y="5410385"/>
              <a:ext cx="202406" cy="530041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1027" name="Group 48"/>
          <p:cNvGrpSpPr>
            <a:grpSpLocks/>
          </p:cNvGrpSpPr>
          <p:nvPr/>
        </p:nvGrpSpPr>
        <p:grpSpPr bwMode="auto">
          <a:xfrm>
            <a:off x="20638" y="0"/>
            <a:ext cx="1952625" cy="6853238"/>
            <a:chOff x="6627813" y="195717"/>
            <a:chExt cx="1952625" cy="5678034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5717"/>
              <a:ext cx="409575" cy="3645937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0" y="3771945"/>
              <a:ext cx="350838" cy="1310012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5" y="5053021"/>
              <a:ext cx="357188" cy="820730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403"/>
              <a:ext cx="457200" cy="1853219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719"/>
              <a:ext cx="144462" cy="2508226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947"/>
              <a:ext cx="111125" cy="232804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329"/>
              <a:ext cx="68262" cy="42483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2588"/>
              <a:ext cx="1168400" cy="2250433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622"/>
              <a:ext cx="100012" cy="209129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957"/>
              <a:ext cx="114300" cy="558991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050"/>
              <a:ext cx="31750" cy="189399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5" y="5434450"/>
              <a:ext cx="174625" cy="439301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1944688" y="623888"/>
            <a:ext cx="6589712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43100" y="2133600"/>
            <a:ext cx="65913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688"/>
            <a:ext cx="766763" cy="3698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A587E6B-9B91-4461-826A-0CA6DD264E24}" type="datetimeFigureOut">
              <a:rPr lang="ru-RU"/>
              <a:pPr>
                <a:defRPr/>
              </a:pPr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3100" y="6135688"/>
            <a:ext cx="57165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175" y="787400"/>
            <a:ext cx="585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339DD9A9-273F-42D2-8496-A744613DE3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76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dic.academic.ru/dic.nsf/enc_myphology/3909/%D1%81%D1%83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0938"/>
            <a:ext cx="3251200" cy="15843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8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8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800" b="1" dirty="0" smtClean="0">
                <a:solidFill>
                  <a:srgbClr val="2505AB"/>
                </a:solidFill>
              </a:rPr>
              <a:t>«Су </a:t>
            </a:r>
            <a:r>
              <a:rPr lang="ru-RU" sz="4800" b="1" dirty="0" err="1">
                <a:solidFill>
                  <a:srgbClr val="2505AB"/>
                </a:solidFill>
              </a:rPr>
              <a:t>анасы</a:t>
            </a:r>
            <a:r>
              <a:rPr lang="ru-RU" sz="4800" b="1" dirty="0" smtClean="0">
                <a:solidFill>
                  <a:srgbClr val="2505AB"/>
                </a:solidFill>
              </a:rPr>
              <a:t>» </a:t>
            </a:r>
            <a:br>
              <a:rPr lang="ru-RU" sz="4800" b="1" dirty="0" smtClean="0">
                <a:solidFill>
                  <a:srgbClr val="2505AB"/>
                </a:solidFill>
              </a:rPr>
            </a:br>
            <a:r>
              <a:rPr lang="ru-RU" sz="4800" b="1" dirty="0" err="1" smtClean="0">
                <a:solidFill>
                  <a:srgbClr val="2505AB"/>
                </a:solidFill>
              </a:rPr>
              <a:t>Габдулла</a:t>
            </a:r>
            <a:r>
              <a:rPr lang="ru-RU" sz="4800" b="1" dirty="0" smtClean="0">
                <a:solidFill>
                  <a:srgbClr val="2505AB"/>
                </a:solidFill>
              </a:rPr>
              <a:t> Тукай</a:t>
            </a:r>
            <a:endParaRPr lang="ru-RU" sz="4800" b="1" dirty="0">
              <a:solidFill>
                <a:srgbClr val="2505AB"/>
              </a:solidFill>
            </a:endParaRPr>
          </a:p>
        </p:txBody>
      </p:sp>
      <p:pic>
        <p:nvPicPr>
          <p:cNvPr id="20482" name="Содержимое 4" descr="i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24300" y="476969"/>
            <a:ext cx="4824413" cy="6048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395536" y="-819472"/>
            <a:ext cx="3152775" cy="3384551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6F3F0C"/>
                </a:solidFill>
                <a:latin typeface="Times New Roman" pitchFamily="18" charset="0"/>
              </a:rPr>
              <a:t>«Су </a:t>
            </a:r>
            <a:r>
              <a:rPr lang="ru-RU" sz="4000" dirty="0" err="1" smtClean="0">
                <a:solidFill>
                  <a:srgbClr val="6F3F0C"/>
                </a:solidFill>
                <a:latin typeface="Times New Roman" pitchFamily="18" charset="0"/>
              </a:rPr>
              <a:t>анасы</a:t>
            </a:r>
            <a:r>
              <a:rPr lang="ru-RU" sz="4000" dirty="0" smtClean="0">
                <a:solidFill>
                  <a:srgbClr val="6F3F0C"/>
                </a:solidFill>
                <a:latin typeface="Times New Roman" pitchFamily="18" charset="0"/>
              </a:rPr>
              <a:t>» фонтаны</a:t>
            </a:r>
          </a:p>
        </p:txBody>
      </p:sp>
      <p:pic>
        <p:nvPicPr>
          <p:cNvPr id="2765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44925" y="431800"/>
            <a:ext cx="2447925" cy="2952750"/>
          </a:xfrm>
        </p:spPr>
      </p:pic>
      <p:pic>
        <p:nvPicPr>
          <p:cNvPr id="2765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3644900"/>
            <a:ext cx="30241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3644900"/>
            <a:ext cx="30194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43100" y="2074863"/>
            <a:ext cx="6591300" cy="1468437"/>
          </a:xfrm>
        </p:spPr>
        <p:txBody>
          <a:bodyPr anchor="b"/>
          <a:lstStyle/>
          <a:p>
            <a:pPr eaLnBrk="1" hangingPunct="1"/>
            <a:endParaRPr lang="en-US" sz="4000" smtClean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943100" y="3581400"/>
            <a:ext cx="6591300" cy="86042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endParaRPr lang="ru-RU" sz="2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867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44624"/>
            <a:ext cx="8712968" cy="669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 anchor="b"/>
          <a:lstStyle/>
          <a:p>
            <a:pPr algn="ctr" eaLnBrk="1" hangingPunct="1"/>
            <a:r>
              <a:rPr lang="tt-RU" sz="2800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827088" y="620713"/>
            <a:ext cx="7777162" cy="588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</a:pPr>
            <a:r>
              <a:rPr lang="tt-RU" sz="4400" b="1" dirty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tt-RU" sz="4400" b="1" dirty="0">
                <a:solidFill>
                  <a:srgbClr val="2505AB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 эше </a:t>
            </a:r>
          </a:p>
          <a:p>
            <a:pPr>
              <a:lnSpc>
                <a:spcPct val="107000"/>
              </a:lnSpc>
              <a:buFontTx/>
              <a:buAutoNum type="arabicPeriod"/>
            </a:pPr>
            <a:r>
              <a:rPr lang="tt-RU" sz="4400" b="1" dirty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Су анасының </a:t>
            </a:r>
            <a:r>
              <a:rPr lang="tt-RU" sz="4400" b="1" dirty="0">
                <a:solidFill>
                  <a:srgbClr val="2505AB"/>
                </a:solidFill>
                <a:latin typeface="Times New Roman" pitchFamily="18" charset="0"/>
              </a:rPr>
              <a:t>р</a:t>
            </a:r>
            <a:r>
              <a:rPr lang="tt-RU" sz="4400" b="1" dirty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tt-RU" sz="4400" b="1" dirty="0">
                <a:solidFill>
                  <a:srgbClr val="2505AB"/>
                </a:solidFill>
                <a:latin typeface="Times New Roman" pitchFamily="18" charset="0"/>
              </a:rPr>
              <a:t>семен </a:t>
            </a:r>
            <a:r>
              <a:rPr lang="tt-RU" sz="4400" b="1" dirty="0" smtClean="0">
                <a:solidFill>
                  <a:srgbClr val="2505AB"/>
                </a:solidFill>
                <a:latin typeface="Times New Roman" pitchFamily="18" charset="0"/>
              </a:rPr>
              <a:t> </a:t>
            </a:r>
          </a:p>
          <a:p>
            <a:pPr>
              <a:lnSpc>
                <a:spcPct val="107000"/>
              </a:lnSpc>
            </a:pPr>
            <a:r>
              <a:rPr lang="tt-RU" sz="4400" b="1" dirty="0" smtClean="0">
                <a:solidFill>
                  <a:srgbClr val="2505AB"/>
                </a:solidFill>
                <a:latin typeface="Times New Roman" pitchFamily="18" charset="0"/>
              </a:rPr>
              <a:t>   ясарга </a:t>
            </a:r>
            <a:r>
              <a:rPr lang="en-US" sz="4400" b="1" dirty="0">
                <a:solidFill>
                  <a:srgbClr val="2505AB"/>
                </a:solidFill>
                <a:latin typeface="Times New Roman" pitchFamily="18" charset="0"/>
              </a:rPr>
              <a:t>h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м</a:t>
            </a: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 ни 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чен</a:t>
            </a: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 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шундый</a:t>
            </a: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2505AB"/>
                </a:solidFill>
                <a:latin typeface="Times New Roman" pitchFamily="18" charset="0"/>
              </a:rPr>
              <a:t>  </a:t>
            </a:r>
          </a:p>
          <a:p>
            <a:pPr>
              <a:lnSpc>
                <a:spcPct val="107000"/>
              </a:lnSpc>
            </a:pP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2505AB"/>
                </a:solidFill>
                <a:latin typeface="Times New Roman" pitchFamily="18" charset="0"/>
              </a:rPr>
              <a:t>  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</a:rPr>
              <a:t>ик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</a:rPr>
              <a:t>нле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</a:rPr>
              <a:t>ен</a:t>
            </a:r>
            <a:r>
              <a:rPr lang="ru-RU" sz="4400" b="1" dirty="0" smtClean="0">
                <a:solidFill>
                  <a:srgbClr val="2505AB"/>
                </a:solidFill>
                <a:latin typeface="Times New Roman" pitchFamily="18" charset="0"/>
              </a:rPr>
              <a:t> 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а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латырга</a:t>
            </a: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. </a:t>
            </a:r>
            <a:endParaRPr lang="ru-RU" sz="4400" b="1" dirty="0" smtClean="0">
              <a:solidFill>
                <a:srgbClr val="2505AB"/>
              </a:solidFill>
              <a:latin typeface="Times New Roman" pitchFamily="18" charset="0"/>
            </a:endParaRPr>
          </a:p>
          <a:p>
            <a:pPr>
              <a:lnSpc>
                <a:spcPct val="107000"/>
              </a:lnSpc>
            </a:pPr>
            <a:endParaRPr lang="ru-RU" sz="4400" b="1" dirty="0">
              <a:solidFill>
                <a:srgbClr val="2505AB"/>
              </a:solidFill>
              <a:latin typeface="Times New Roman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2. План 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нигезенд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 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киятне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2505AB"/>
                </a:solidFill>
                <a:latin typeface="Times New Roman" pitchFamily="18" charset="0"/>
              </a:rPr>
              <a:t>   </a:t>
            </a:r>
          </a:p>
          <a:p>
            <a:pPr>
              <a:lnSpc>
                <a:spcPct val="107000"/>
              </a:lnSpc>
            </a:pP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2505AB"/>
                </a:solidFill>
                <a:latin typeface="Times New Roman" pitchFamily="18" charset="0"/>
              </a:rPr>
              <a:t>   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</a:rPr>
              <a:t>эчт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</a:rPr>
              <a:t>леген</a:t>
            </a:r>
            <a:r>
              <a:rPr lang="ru-RU" sz="4400" b="1" dirty="0" smtClean="0">
                <a:solidFill>
                  <a:srgbClr val="2505AB"/>
                </a:solidFill>
                <a:latin typeface="Times New Roman" pitchFamily="18" charset="0"/>
              </a:rPr>
              <a:t> 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с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йл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</a:rPr>
              <a:t>рг</a:t>
            </a:r>
            <a:r>
              <a:rPr lang="ru-RU" sz="4400" b="1" dirty="0" err="1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2505AB"/>
                </a:solidFill>
                <a:latin typeface="Times New Roman" pitchFamily="18" charset="0"/>
              </a:rPr>
              <a:t>  </a:t>
            </a:r>
          </a:p>
          <a:p>
            <a:pPr>
              <a:lnSpc>
                <a:spcPct val="107000"/>
              </a:lnSpc>
            </a:pPr>
            <a:r>
              <a:rPr lang="ru-RU" sz="4400" b="1" dirty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</a:rPr>
              <a:t>зерл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</a:rPr>
              <a:t>нерг</a:t>
            </a:r>
            <a:r>
              <a:rPr lang="ru-RU" sz="4400" b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endParaRPr lang="tt-RU" sz="4400" b="1" dirty="0">
              <a:solidFill>
                <a:srgbClr val="2505AB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3"/>
          <p:cNvSpPr>
            <a:spLocks noGrp="1"/>
          </p:cNvSpPr>
          <p:nvPr>
            <p:ph type="title"/>
          </p:nvPr>
        </p:nvSpPr>
        <p:spPr>
          <a:xfrm>
            <a:off x="0" y="273050"/>
            <a:ext cx="3708400" cy="4379913"/>
          </a:xfrm>
        </p:spPr>
        <p:txBody>
          <a:bodyPr/>
          <a:lstStyle/>
          <a:p>
            <a:pPr eaLnBrk="1" hangingPunct="1"/>
            <a:r>
              <a:rPr lang="tt-RU" sz="3600" dirty="0" smtClean="0">
                <a:solidFill>
                  <a:srgbClr val="7030A0"/>
                </a:solidFill>
              </a:rPr>
              <a:t>  </a:t>
            </a:r>
            <a:r>
              <a:rPr lang="tt-RU" sz="3600" b="1" dirty="0" smtClean="0">
                <a:solidFill>
                  <a:srgbClr val="2505AB"/>
                </a:solidFill>
                <a:latin typeface="Times New Roman" pitchFamily="18" charset="0"/>
                <a:cs typeface="Times New Roman" panose="02020603050405020304" pitchFamily="18" charset="0"/>
              </a:rPr>
              <a:t>Барыгызга да    </a:t>
            </a:r>
            <a:br>
              <a:rPr lang="tt-RU" sz="3600" b="1" dirty="0" smtClean="0">
                <a:solidFill>
                  <a:srgbClr val="2505AB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tt-RU" sz="3600" b="1" dirty="0" smtClean="0">
                <a:solidFill>
                  <a:srgbClr val="2505AB"/>
                </a:solidFill>
                <a:latin typeface="Times New Roman" pitchFamily="18" charset="0"/>
                <a:cs typeface="Times New Roman" panose="02020603050405020304" pitchFamily="18" charset="0"/>
              </a:rPr>
              <a:t>  җавапларыгыз   </a:t>
            </a:r>
            <a:br>
              <a:rPr lang="tt-RU" sz="3600" b="1" dirty="0" smtClean="0">
                <a:solidFill>
                  <a:srgbClr val="2505AB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tt-RU" sz="3600" b="1" dirty="0" smtClean="0">
                <a:solidFill>
                  <a:srgbClr val="2505AB"/>
                </a:solidFill>
                <a:latin typeface="Times New Roman" pitchFamily="18" charset="0"/>
                <a:cs typeface="Times New Roman" panose="02020603050405020304" pitchFamily="18" charset="0"/>
              </a:rPr>
              <a:t>  өчен рәхмәт.     </a:t>
            </a:r>
            <a:br>
              <a:rPr lang="tt-RU" sz="3600" b="1" dirty="0" smtClean="0">
                <a:solidFill>
                  <a:srgbClr val="2505AB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tt-RU" sz="3600" b="1" dirty="0" smtClean="0">
                <a:solidFill>
                  <a:srgbClr val="2505AB"/>
                </a:solidFill>
                <a:latin typeface="Times New Roman" pitchFamily="18" charset="0"/>
                <a:cs typeface="Times New Roman" panose="02020603050405020304" pitchFamily="18" charset="0"/>
              </a:rPr>
              <a:t>  Сау булыгыз.</a:t>
            </a:r>
            <a:r>
              <a:rPr lang="ru-RU" sz="3600" b="1" dirty="0" smtClean="0">
                <a:solidFill>
                  <a:srgbClr val="2505A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2505A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 smtClean="0">
              <a:solidFill>
                <a:srgbClr val="2505A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Содержимое 32" descr="x_747e0d9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08400" y="627063"/>
            <a:ext cx="4978400" cy="54657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489734"/>
            <a:ext cx="799288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2400" b="1" dirty="0" smtClean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 </a:t>
            </a:r>
            <a:r>
              <a:rPr lang="ru-RU" sz="2400" b="1" dirty="0" err="1" smtClean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анасы</a:t>
            </a:r>
            <a:r>
              <a:rPr lang="ru-RU" sz="2400" b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  </a:t>
            </a:r>
            <a:r>
              <a:rPr lang="ru-RU" sz="2400" b="1" dirty="0" err="1" smtClean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анасы</a:t>
            </a:r>
            <a:r>
              <a:rPr lang="ru-RU" sz="2400" b="1" dirty="0" smtClean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(«</a:t>
            </a:r>
            <a:r>
              <a:rPr lang="ru-RU" sz="2400" b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мать воды»), У татар С. а. - разновидность духов </a:t>
            </a:r>
            <a:r>
              <a:rPr lang="ru-RU" sz="2400" b="1" i="1" u="sng" dirty="0" smtClean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су </a:t>
            </a:r>
            <a:r>
              <a:rPr lang="ru-RU" sz="2400" b="1" i="1" u="sng" dirty="0" err="1" smtClean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иясе</a:t>
            </a:r>
            <a:r>
              <a:rPr lang="ru-RU" sz="2400" b="1" dirty="0" smtClean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(водяной) представлялась </a:t>
            </a:r>
            <a:r>
              <a:rPr lang="ru-RU" sz="2400" b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человеческом облике. У С. а. есть муж, су </a:t>
            </a:r>
            <a:r>
              <a:rPr lang="ru-RU" sz="2400" b="1" dirty="0" err="1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бабасы</a:t>
            </a:r>
            <a:r>
              <a:rPr lang="ru-RU" sz="2400" b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(«водяной дед»), и дети (сыновья иногда тоже называются су </a:t>
            </a:r>
            <a:r>
              <a:rPr lang="ru-RU" sz="2400" b="1" dirty="0" err="1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иясе</a:t>
            </a:r>
            <a:r>
              <a:rPr lang="ru-RU" sz="2400" b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Она моет своих детей, выходя в полночь на мостик над водой. Людям С. а. показывается на берегу реки, расчёсывая, подобно </a:t>
            </a:r>
            <a:r>
              <a:rPr lang="ru-RU" sz="2400" b="1" i="1" dirty="0" err="1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албасты</a:t>
            </a:r>
            <a:r>
              <a:rPr lang="ru-RU" sz="2400" b="1" i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b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волосы гребнем. Считалось, что С. а. может наслать засуху, болезнь, утопить человека. Поэтому молодая жена, впервые пошедшая в доме мужа за водой, в дар ей бросала в воду монетку. Представляли её в образе старухи с длинными седыми распущенными волосами, обычными атрибутами считались золотые вёдра или золотая гребёнка. </a:t>
            </a:r>
            <a:br>
              <a:rPr lang="ru-RU" sz="2400" b="1" dirty="0">
                <a:solidFill>
                  <a:srgbClr val="2505A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2505AB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530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07504" y="730198"/>
            <a:ext cx="8964488" cy="6093296"/>
          </a:xfrm>
        </p:spPr>
        <p:txBody>
          <a:bodyPr anchor="b"/>
          <a:lstStyle/>
          <a:p>
            <a:pPr algn="ctr" eaLnBrk="1" hangingPunct="1"/>
            <a:r>
              <a:rPr lang="tt-RU" sz="3200" b="1" u="sng" dirty="0" smtClean="0">
                <a:solidFill>
                  <a:srgbClr val="2505AB"/>
                </a:solidFill>
              </a:rPr>
              <a:t>Сүзлек эше</a:t>
            </a:r>
            <a:r>
              <a:rPr lang="tt-RU" sz="3200" b="1" dirty="0" smtClean="0">
                <a:solidFill>
                  <a:srgbClr val="2505AB"/>
                </a:solidFill>
              </a:rPr>
              <a:t>:</a:t>
            </a:r>
            <a:r>
              <a:rPr lang="ru-RU" sz="3200" b="1" dirty="0" smtClean="0">
                <a:solidFill>
                  <a:srgbClr val="2505AB"/>
                </a:solidFill>
              </a:rPr>
              <a:t/>
            </a:r>
            <a:br>
              <a:rPr lang="ru-RU" sz="3200" b="1" dirty="0" smtClean="0">
                <a:solidFill>
                  <a:srgbClr val="2505AB"/>
                </a:solidFill>
              </a:rPr>
            </a:br>
            <a:r>
              <a:rPr lang="ru-RU" sz="3200" b="1" dirty="0" smtClean="0">
                <a:solidFill>
                  <a:srgbClr val="2505AB"/>
                </a:solidFill>
                <a:latin typeface="Arial" charset="0"/>
              </a:rPr>
              <a:t>К</a:t>
            </a:r>
            <a:r>
              <a:rPr lang="tt-RU" sz="3200" b="1" dirty="0" smtClean="0">
                <a:solidFill>
                  <a:srgbClr val="2505AB"/>
                </a:solidFill>
                <a:latin typeface="Arial" charset="0"/>
              </a:rPr>
              <a:t>өнгә каршы-</a:t>
            </a:r>
            <a:r>
              <a:rPr lang="tt-RU" sz="3200" b="1" dirty="0" smtClean="0">
                <a:latin typeface="Arial" charset="0"/>
              </a:rPr>
              <a:t> </a:t>
            </a:r>
            <a:r>
              <a:rPr lang="tt-RU" sz="3200" b="1" dirty="0" smtClean="0">
                <a:solidFill>
                  <a:srgbClr val="32BC53"/>
                </a:solidFill>
                <a:latin typeface="Arial" charset="0"/>
              </a:rPr>
              <a:t>на солн</a:t>
            </a:r>
            <a:r>
              <a:rPr lang="ru-RU" sz="3200" b="1" dirty="0" err="1" smtClean="0">
                <a:solidFill>
                  <a:srgbClr val="32BC53"/>
                </a:solidFill>
                <a:latin typeface="Arial" charset="0"/>
              </a:rPr>
              <a:t>це</a:t>
            </a:r>
            <a:r>
              <a:rPr lang="ru-RU" sz="3200" b="1" dirty="0" smtClean="0">
                <a:solidFill>
                  <a:srgbClr val="32BC53"/>
                </a:solidFill>
                <a:latin typeface="Arial" charset="0"/>
              </a:rPr>
              <a:t/>
            </a:r>
            <a:br>
              <a:rPr lang="ru-RU" sz="3200" b="1" dirty="0" smtClean="0">
                <a:solidFill>
                  <a:srgbClr val="32BC53"/>
                </a:solidFill>
                <a:latin typeface="Arial" charset="0"/>
              </a:rPr>
            </a:br>
            <a:r>
              <a:rPr lang="tt-RU" sz="3200" b="1" dirty="0" smtClean="0">
                <a:solidFill>
                  <a:srgbClr val="2505AB"/>
                </a:solidFill>
              </a:rPr>
              <a:t>Шаять-</a:t>
            </a:r>
            <a:r>
              <a:rPr lang="tt-RU" sz="3200" b="1" dirty="0" smtClean="0"/>
              <a:t> </a:t>
            </a:r>
            <a:r>
              <a:rPr lang="tt-RU" sz="3200" b="1" dirty="0" smtClean="0">
                <a:solidFill>
                  <a:srgbClr val="00B050"/>
                </a:solidFill>
              </a:rPr>
              <a:t>наверно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tt-RU" sz="3200" b="1" dirty="0" smtClean="0">
                <a:solidFill>
                  <a:srgbClr val="2505AB"/>
                </a:solidFill>
              </a:rPr>
              <a:t>Юлдашым – </a:t>
            </a:r>
            <a:r>
              <a:rPr lang="tt-RU" sz="3200" b="1" dirty="0" smtClean="0">
                <a:solidFill>
                  <a:srgbClr val="32BC53"/>
                </a:solidFill>
              </a:rPr>
              <a:t>иптәшем</a:t>
            </a:r>
            <a:r>
              <a:rPr lang="tt-RU" sz="3200" b="1" dirty="0" smtClean="0">
                <a:solidFill>
                  <a:srgbClr val="00B050"/>
                </a:solidFill>
              </a:rPr>
              <a:t>,друг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err="1" smtClean="0">
                <a:solidFill>
                  <a:srgbClr val="2505AB"/>
                </a:solidFill>
                <a:latin typeface="Arial" charset="0"/>
              </a:rPr>
              <a:t>Кыйсса</a:t>
            </a:r>
            <a:r>
              <a:rPr lang="tt-RU" sz="3200" b="1" dirty="0" smtClean="0">
                <a:solidFill>
                  <a:srgbClr val="2505AB"/>
                </a:solidFill>
              </a:rPr>
              <a:t>- </a:t>
            </a:r>
            <a:r>
              <a:rPr lang="tt-RU" sz="3200" b="1" dirty="0" smtClean="0">
                <a:solidFill>
                  <a:srgbClr val="2505AB"/>
                </a:solidFill>
                <a:latin typeface="Arial" charset="0"/>
              </a:rPr>
              <a:t> </a:t>
            </a:r>
            <a:r>
              <a:rPr lang="tt-RU" sz="3200" b="1" dirty="0" smtClean="0">
                <a:solidFill>
                  <a:srgbClr val="32BC53"/>
                </a:solidFill>
                <a:latin typeface="Arial" charset="0"/>
              </a:rPr>
              <a:t>событие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tt-RU" sz="3200" b="1" dirty="0" smtClean="0">
                <a:solidFill>
                  <a:srgbClr val="2505AB"/>
                </a:solidFill>
              </a:rPr>
              <a:t>Сачен-чәчен</a:t>
            </a:r>
            <a:r>
              <a:rPr lang="tt-RU" sz="3200" b="1" dirty="0">
                <a:solidFill>
                  <a:srgbClr val="00B050"/>
                </a:solidFill>
              </a:rPr>
              <a:t>-</a:t>
            </a:r>
            <a:r>
              <a:rPr lang="tt-RU" sz="3200" b="1" dirty="0" smtClean="0">
                <a:solidFill>
                  <a:srgbClr val="00B050"/>
                </a:solidFill>
              </a:rPr>
              <a:t>волосы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tt-RU" sz="3200" b="1" dirty="0" smtClean="0">
                <a:solidFill>
                  <a:srgbClr val="2505AB"/>
                </a:solidFill>
              </a:rPr>
              <a:t>Посып-</a:t>
            </a:r>
            <a:r>
              <a:rPr lang="tt-RU" sz="3200" b="1" dirty="0" smtClean="0"/>
              <a:t> </a:t>
            </a:r>
            <a:r>
              <a:rPr lang="tt-RU" sz="3200" b="1" dirty="0" smtClean="0">
                <a:solidFill>
                  <a:srgbClr val="32BC53"/>
                </a:solidFill>
              </a:rPr>
              <a:t>качып</a:t>
            </a:r>
            <a:r>
              <a:rPr lang="tt-RU" sz="3200" b="1" dirty="0" smtClean="0">
                <a:solidFill>
                  <a:srgbClr val="00B050"/>
                </a:solidFill>
              </a:rPr>
              <a:t>,прячась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tt-RU" sz="3200" b="1" dirty="0" smtClean="0">
                <a:solidFill>
                  <a:srgbClr val="2505AB"/>
                </a:solidFill>
              </a:rPr>
              <a:t>Басма-</a:t>
            </a:r>
            <a:r>
              <a:rPr lang="tt-RU" sz="3200" b="1" dirty="0" smtClean="0"/>
              <a:t> </a:t>
            </a:r>
            <a:r>
              <a:rPr lang="tt-RU" sz="3200" b="1" dirty="0" smtClean="0">
                <a:solidFill>
                  <a:srgbClr val="00B050"/>
                </a:solidFill>
              </a:rPr>
              <a:t>мостик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tt-RU" sz="3200" b="1" dirty="0" smtClean="0">
                <a:solidFill>
                  <a:srgbClr val="2505AB"/>
                </a:solidFill>
              </a:rPr>
              <a:t>Кирегә йөгерә- </a:t>
            </a:r>
            <a:r>
              <a:rPr lang="tt-RU" sz="3200" b="1" dirty="0" smtClean="0">
                <a:solidFill>
                  <a:srgbClr val="00B050"/>
                </a:solidFill>
              </a:rPr>
              <a:t>бежит обратно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tt-RU" sz="3200" b="1" dirty="0" smtClean="0">
                <a:solidFill>
                  <a:srgbClr val="2505AB"/>
                </a:solidFill>
              </a:rPr>
              <a:t>Чиертә-</a:t>
            </a:r>
            <a:r>
              <a:rPr lang="tt-RU" sz="3200" b="1" dirty="0" smtClean="0">
                <a:solidFill>
                  <a:srgbClr val="00B050"/>
                </a:solidFill>
              </a:rPr>
              <a:t>стучит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tt-RU" sz="3200" b="1" dirty="0" smtClean="0">
                <a:solidFill>
                  <a:srgbClr val="2505AB"/>
                </a:solidFill>
              </a:rPr>
              <a:t>Иясе-</a:t>
            </a:r>
            <a:r>
              <a:rPr lang="tt-RU" sz="3200" b="1" dirty="0" smtClean="0"/>
              <a:t> </a:t>
            </a:r>
            <a:r>
              <a:rPr lang="tt-RU" sz="3200" b="1" dirty="0" smtClean="0">
                <a:solidFill>
                  <a:srgbClr val="00B050"/>
                </a:solidFill>
              </a:rPr>
              <a:t>хозяин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tt-RU" sz="3200" b="1" dirty="0" smtClean="0">
                <a:solidFill>
                  <a:srgbClr val="2505AB"/>
                </a:solidFill>
              </a:rPr>
              <a:t>Орыша-</a:t>
            </a:r>
            <a:r>
              <a:rPr lang="tt-RU" sz="3200" b="1" dirty="0" smtClean="0">
                <a:solidFill>
                  <a:srgbClr val="32BC53"/>
                </a:solidFill>
              </a:rPr>
              <a:t>ругает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34" y="579324"/>
            <a:ext cx="2886670" cy="257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 (6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79324"/>
            <a:ext cx="2880320" cy="2544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 (10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34" y="4005064"/>
            <a:ext cx="288667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i (11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4"/>
            <a:ext cx="3096344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940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 (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3"/>
            <a:ext cx="3211214" cy="237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 (14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64705"/>
            <a:ext cx="3312368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517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-99392"/>
            <a:ext cx="7776864" cy="7840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Авыл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малаеның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ялгызы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су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коенуы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Басмада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Су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анасы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Алтын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таракны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алып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качу.</a:t>
            </a:r>
            <a:b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Су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анасы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малайны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куа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Авылга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җитү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һәм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өйгә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кайту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Таракны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кире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Су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анасына</a:t>
            </a:r>
            <a:r>
              <a:rPr lang="ru-RU" sz="4800" dirty="0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solidFill>
                  <a:srgbClr val="2505A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бирү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187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3789363"/>
          </a:xfrm>
        </p:spPr>
        <p:txBody>
          <a:bodyPr rtlCol="0" anchor="b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Кеше </a:t>
            </a:r>
            <a:r>
              <a:rPr lang="ru-RU" sz="5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әйберенә</a:t>
            </a:r>
            <a:r>
              <a:rPr lang="ru-RU" sz="5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рөхсәтсез</a:t>
            </a:r>
            <a:r>
              <a:rPr lang="ru-RU" sz="5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кагылырга</a:t>
            </a:r>
            <a:r>
              <a:rPr lang="ru-RU" sz="5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ярамый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165850"/>
          </a:xfrm>
        </p:spPr>
        <p:txBody>
          <a:bodyPr anchor="b"/>
          <a:lstStyle/>
          <a:p>
            <a:pPr eaLnBrk="1" hangingPunct="1"/>
            <a:r>
              <a:rPr lang="ru-RU" i="1" dirty="0" smtClean="0">
                <a:solidFill>
                  <a:srgbClr val="56643E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Каракның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бүреге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… .</a:t>
            </a:r>
            <a:b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       2.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Каракны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яшергән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кеше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үзе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дә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b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           … .</a:t>
            </a:r>
            <a:b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      3. Карга … ,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карак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карганып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000" b="1" i="1" dirty="0" err="1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котылыр</a:t>
            </a: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.    </a:t>
            </a:r>
            <a:b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br>
              <a:rPr lang="ru-RU" sz="4000" b="1" i="1" dirty="0" smtClean="0">
                <a:solidFill>
                  <a:srgbClr val="2505AB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 smtClean="0">
              <a:solidFill>
                <a:srgbClr val="2505AB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/>
          </p:cNvSpPr>
          <p:nvPr>
            <p:ph type="body" idx="4294967295"/>
          </p:nvPr>
        </p:nvSpPr>
        <p:spPr>
          <a:xfrm>
            <a:off x="323528" y="188640"/>
            <a:ext cx="8712968" cy="5184477"/>
          </a:xfrm>
        </p:spPr>
        <p:txBody>
          <a:bodyPr/>
          <a:lstStyle/>
          <a:p>
            <a:pPr algn="ctr" eaLnBrk="1" hangingPunct="1"/>
            <a:r>
              <a:rPr lang="tt-RU" sz="2800" b="1" dirty="0" smtClean="0">
                <a:solidFill>
                  <a:srgbClr val="2505AB"/>
                </a:solidFill>
                <a:latin typeface="Times New Roman" pitchFamily="18" charset="0"/>
              </a:rPr>
              <a:t>Тест җаваплары</a:t>
            </a:r>
          </a:p>
          <a:p>
            <a:pPr eaLnBrk="1" hangingPunct="1"/>
            <a:r>
              <a:rPr lang="tt-RU" sz="2800" b="1" dirty="0" smtClean="0">
                <a:solidFill>
                  <a:srgbClr val="2505AB"/>
                </a:solidFill>
                <a:latin typeface="Times New Roman" pitchFamily="18" charset="0"/>
              </a:rPr>
              <a:t>          </a:t>
            </a:r>
            <a:r>
              <a:rPr lang="tt-RU" sz="3200" b="1" dirty="0" smtClean="0">
                <a:solidFill>
                  <a:srgbClr val="2505AB"/>
                </a:solidFill>
                <a:latin typeface="Times New Roman" pitchFamily="18" charset="0"/>
              </a:rPr>
              <a:t>1.Мин ... коенам           </a:t>
            </a:r>
          </a:p>
          <a:p>
            <a:pPr eaLnBrk="1" hangingPunct="1"/>
            <a:r>
              <a:rPr lang="tt-RU" sz="3200" b="1" dirty="0" smtClean="0">
                <a:solidFill>
                  <a:srgbClr val="2505AB"/>
                </a:solidFill>
                <a:latin typeface="Times New Roman" pitchFamily="18" charset="0"/>
              </a:rPr>
              <a:t>                     </a:t>
            </a:r>
            <a:r>
              <a:rPr lang="tt-RU" sz="3200" i="1" dirty="0" smtClean="0">
                <a:solidFill>
                  <a:srgbClr val="2505AB"/>
                </a:solidFill>
                <a:latin typeface="Times New Roman" pitchFamily="18" charset="0"/>
              </a:rPr>
              <a:t>б. суда                                 </a:t>
            </a:r>
          </a:p>
          <a:p>
            <a:pPr eaLnBrk="1" hangingPunct="1"/>
            <a:r>
              <a:rPr lang="tt-RU" sz="3200" i="1" dirty="0" smtClean="0">
                <a:solidFill>
                  <a:srgbClr val="2505AB"/>
                </a:solidFill>
                <a:latin typeface="Times New Roman" pitchFamily="18" charset="0"/>
              </a:rPr>
              <a:t>         </a:t>
            </a:r>
            <a:r>
              <a:rPr lang="tt-RU" sz="3200" b="1" dirty="0" smtClean="0">
                <a:solidFill>
                  <a:srgbClr val="2505AB"/>
                </a:solidFill>
                <a:latin typeface="Times New Roman" pitchFamily="18" charset="0"/>
              </a:rPr>
              <a:t>2.Басмада ... утыра. </a:t>
            </a:r>
          </a:p>
          <a:p>
            <a:pPr eaLnBrk="1" hangingPunct="1"/>
            <a:r>
              <a:rPr lang="tt-RU" sz="3200" i="1" dirty="0" smtClean="0">
                <a:solidFill>
                  <a:srgbClr val="2505AB"/>
                </a:solidFill>
                <a:latin typeface="Times New Roman" pitchFamily="18" charset="0"/>
              </a:rPr>
              <a:t>            в. куркыныч   хатын</a:t>
            </a:r>
          </a:p>
          <a:p>
            <a:pPr eaLnBrk="1" hangingPunct="1"/>
            <a:r>
              <a:rPr lang="tt-RU" sz="3200" b="1" dirty="0" smtClean="0">
                <a:solidFill>
                  <a:srgbClr val="2505AB"/>
                </a:solidFill>
                <a:latin typeface="Times New Roman" pitchFamily="18" charset="0"/>
              </a:rPr>
              <a:t>         3.Тарак нинди?</a:t>
            </a:r>
            <a:endParaRPr lang="tt-RU" sz="3200" dirty="0" smtClean="0">
              <a:solidFill>
                <a:srgbClr val="2505AB"/>
              </a:solidFill>
              <a:latin typeface="Times New Roman" pitchFamily="18" charset="0"/>
            </a:endParaRPr>
          </a:p>
          <a:p>
            <a:pPr eaLnBrk="1" hangingPunct="1"/>
            <a:r>
              <a:rPr lang="tt-RU" sz="3200" i="1" dirty="0" smtClean="0">
                <a:solidFill>
                  <a:srgbClr val="2505AB"/>
                </a:solidFill>
                <a:latin typeface="Times New Roman" pitchFamily="18" charset="0"/>
              </a:rPr>
              <a:t>                а. </a:t>
            </a:r>
            <a:r>
              <a:rPr lang="tt-RU" sz="3200" i="1" dirty="0">
                <a:solidFill>
                  <a:srgbClr val="2505AB"/>
                </a:solidFill>
                <a:latin typeface="Times New Roman" pitchFamily="18" charset="0"/>
              </a:rPr>
              <a:t>а</a:t>
            </a:r>
            <a:r>
              <a:rPr lang="tt-RU" sz="3200" i="1" dirty="0" smtClean="0">
                <a:solidFill>
                  <a:srgbClr val="2505AB"/>
                </a:solidFill>
                <a:latin typeface="Times New Roman" pitchFamily="18" charset="0"/>
              </a:rPr>
              <a:t>лтын</a:t>
            </a:r>
          </a:p>
          <a:p>
            <a:pPr eaLnBrk="1" hangingPunct="1"/>
            <a:r>
              <a:rPr lang="tt-RU" sz="3200" b="1" dirty="0" smtClean="0">
                <a:solidFill>
                  <a:srgbClr val="2505AB"/>
                </a:solidFill>
                <a:latin typeface="Times New Roman" pitchFamily="18" charset="0"/>
              </a:rPr>
              <a:t>         4.Су </a:t>
            </a:r>
            <a:r>
              <a:rPr lang="tt-RU" sz="3200" b="1" dirty="0">
                <a:solidFill>
                  <a:srgbClr val="2505AB"/>
                </a:solidFill>
                <a:latin typeface="Times New Roman" pitchFamily="18" charset="0"/>
              </a:rPr>
              <a:t>анасы авылга ... килә</a:t>
            </a:r>
            <a:r>
              <a:rPr lang="tt-RU" sz="3200" b="1" dirty="0" smtClean="0">
                <a:solidFill>
                  <a:srgbClr val="2505AB"/>
                </a:solidFill>
                <a:latin typeface="Times New Roman" pitchFamily="18" charset="0"/>
              </a:rPr>
              <a:t>.</a:t>
            </a:r>
          </a:p>
          <a:p>
            <a:pPr eaLnBrk="1" hangingPunct="1"/>
            <a:r>
              <a:rPr lang="tt-RU" sz="3200" i="1" dirty="0" smtClean="0">
                <a:solidFill>
                  <a:srgbClr val="2505AB"/>
                </a:solidFill>
                <a:latin typeface="Times New Roman" pitchFamily="18" charset="0"/>
              </a:rPr>
              <a:t>               в</a:t>
            </a:r>
            <a:r>
              <a:rPr lang="tt-RU" sz="3200" i="1" dirty="0">
                <a:solidFill>
                  <a:srgbClr val="2505AB"/>
                </a:solidFill>
                <a:latin typeface="Times New Roman" pitchFamily="18" charset="0"/>
              </a:rPr>
              <a:t>. к</a:t>
            </a:r>
            <a:r>
              <a:rPr lang="tt-RU" sz="3200" i="1" dirty="0" smtClean="0">
                <a:solidFill>
                  <a:srgbClr val="2505AB"/>
                </a:solidFill>
                <a:latin typeface="Times New Roman" pitchFamily="18" charset="0"/>
              </a:rPr>
              <a:t>ич</a:t>
            </a:r>
          </a:p>
          <a:p>
            <a:pPr eaLnBrk="1" hangingPunct="1"/>
            <a:r>
              <a:rPr lang="tt-RU" sz="3200" b="1" dirty="0" smtClean="0">
                <a:solidFill>
                  <a:srgbClr val="2505AB"/>
                </a:solidFill>
                <a:latin typeface="Times New Roman" pitchFamily="18" charset="0"/>
              </a:rPr>
              <a:t>         5</a:t>
            </a:r>
            <a:r>
              <a:rPr lang="tt-RU" sz="3200" b="1" dirty="0">
                <a:solidFill>
                  <a:srgbClr val="2505AB"/>
                </a:solidFill>
                <a:latin typeface="Times New Roman" pitchFamily="18" charset="0"/>
              </a:rPr>
              <a:t>. Әни </a:t>
            </a:r>
            <a:r>
              <a:rPr lang="tt-RU" sz="3200" b="1" dirty="0" smtClean="0">
                <a:solidFill>
                  <a:srgbClr val="2505AB"/>
                </a:solidFill>
                <a:latin typeface="Times New Roman" pitchFamily="18" charset="0"/>
              </a:rPr>
              <a:t>мине</a:t>
            </a:r>
          </a:p>
          <a:p>
            <a:pPr eaLnBrk="1" hangingPunct="1"/>
            <a:r>
              <a:rPr lang="tt-RU" sz="3200" i="1" dirty="0" smtClean="0">
                <a:solidFill>
                  <a:srgbClr val="2505AB"/>
                </a:solidFill>
                <a:latin typeface="Times New Roman" pitchFamily="18" charset="0"/>
              </a:rPr>
              <a:t>              б</a:t>
            </a:r>
            <a:r>
              <a:rPr lang="tt-RU" sz="3200" i="1" dirty="0">
                <a:solidFill>
                  <a:srgbClr val="2505AB"/>
                </a:solidFill>
                <a:latin typeface="Times New Roman" pitchFamily="18" charset="0"/>
              </a:rPr>
              <a:t>. орышты</a:t>
            </a:r>
            <a:endParaRPr lang="tt-RU" sz="3200" b="1" i="1" dirty="0">
              <a:solidFill>
                <a:srgbClr val="2505AB"/>
              </a:solidFill>
              <a:latin typeface="Times New Roman" pitchFamily="18" charset="0"/>
            </a:endParaRPr>
          </a:p>
          <a:p>
            <a:pPr eaLnBrk="1" hangingPunct="1"/>
            <a:endParaRPr lang="tt-RU" sz="2800" dirty="0">
              <a:solidFill>
                <a:srgbClr val="2505AB"/>
              </a:solidFill>
              <a:latin typeface="Times New Roman" pitchFamily="18" charset="0"/>
            </a:endParaRPr>
          </a:p>
          <a:p>
            <a:pPr eaLnBrk="1" hangingPunct="1"/>
            <a:endParaRPr lang="tt-RU" sz="2800" i="1" dirty="0" smtClean="0">
              <a:solidFill>
                <a:srgbClr val="2505AB"/>
              </a:solidFill>
              <a:latin typeface="Times New Roman" pitchFamily="18" charset="0"/>
            </a:endParaRPr>
          </a:p>
          <a:p>
            <a:pPr eaLnBrk="1" hangingPunct="1"/>
            <a:endParaRPr lang="tt-RU" sz="2400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/>
            <a:endParaRPr lang="ru-RU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1413</TotalTime>
  <Words>102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 3</vt:lpstr>
      <vt:lpstr>Легкий дым</vt:lpstr>
      <vt:lpstr>  «Су анасы»  Габдулла Тукай</vt:lpstr>
      <vt:lpstr>Презентация PowerPoint</vt:lpstr>
      <vt:lpstr>Сүзлек эше: Көнгә каршы- на солнце Шаять- наверно Юлдашым – иптәшем,друг Кыйсса-  событие Сачен-чәчен-волосы Посып- качып,прячась Басма- мостик Кирегә йөгерә- бежит обратно Чиертә-стучит Иясе- хозяин Орыша-ругает </vt:lpstr>
      <vt:lpstr>Презентация PowerPoint</vt:lpstr>
      <vt:lpstr>Презентация PowerPoint</vt:lpstr>
      <vt:lpstr>Презентация PowerPoint</vt:lpstr>
      <vt:lpstr>  Кеше әйберенә рөхсәтсез кагылырга ярамый. </vt:lpstr>
      <vt:lpstr>        1. Каракның бүреге … .          2. Каракны яшергән кеше үзе дә                    … .         3. Карга … , карак карганып                котылыр.                 </vt:lpstr>
      <vt:lpstr>Презентация PowerPoint</vt:lpstr>
      <vt:lpstr>«Су анасы» фонтаны</vt:lpstr>
      <vt:lpstr>Презентация PowerPoint</vt:lpstr>
      <vt:lpstr>  </vt:lpstr>
      <vt:lpstr>  Барыгызга да       җавапларыгыз      өчен рәхмәт.        Сау булыгыз.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«Су Анасы»  Габдулла Тукай</dc:title>
  <dc:creator>Diliya</dc:creator>
  <cp:lastModifiedBy>Иван</cp:lastModifiedBy>
  <cp:revision>46</cp:revision>
  <dcterms:created xsi:type="dcterms:W3CDTF">2012-11-24T03:49:34Z</dcterms:created>
  <dcterms:modified xsi:type="dcterms:W3CDTF">2016-11-24T14:10:02Z</dcterms:modified>
</cp:coreProperties>
</file>