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9" r:id="rId12"/>
    <p:sldId id="267" r:id="rId13"/>
    <p:sldId id="266" r:id="rId14"/>
    <p:sldId id="268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4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304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87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754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291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772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865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15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7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23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062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68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6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209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21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42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191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3D8CFED-CAF7-46F6-BBC5-A2CE772C60D4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23AE5EBC-00C7-4815-B201-79CB816E5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30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50" y="1813983"/>
            <a:ext cx="11068050" cy="2677648"/>
          </a:xfrm>
        </p:spPr>
        <p:txBody>
          <a:bodyPr/>
          <a:lstStyle/>
          <a:p>
            <a:pPr algn="ctr"/>
            <a:r>
              <a:rPr lang="en-US" sz="7200" b="1" dirty="0" smtClean="0">
                <a:latin typeface="Century Schoolbook" panose="02040604050505020304" pitchFamily="18" charset="0"/>
              </a:rPr>
              <a:t>Das Schulsystem in Deutschland </a:t>
            </a:r>
            <a:endParaRPr lang="ru-RU" sz="72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6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1450" y="437704"/>
            <a:ext cx="11791950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1.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Zuerst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kommen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deutschen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Kinder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Grundschule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b)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Realschule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c)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das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Gymnasium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entury Schoolbook" panose="020406040505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2. 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der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…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Klasse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 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ist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Grundschule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zu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Ende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.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fünften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dritten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c)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vierten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entury Schoolbook" panose="020406040505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3. 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Hauptschule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bereitet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Schüler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auf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…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vor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Beruf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das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selbständige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Leben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c)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das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Lernen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im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Gymnasium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entury Schoolbook" panose="020406040505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4. 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Nach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dem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Abitur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kann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man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…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gehen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a)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auf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eine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Universität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b) 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Hauptschule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c)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in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die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Realschule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entury Schoolbook" panose="020406040505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936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" y="893064"/>
            <a:ext cx="11353800" cy="704088"/>
          </a:xfrm>
        </p:spPr>
        <p:txBody>
          <a:bodyPr/>
          <a:lstStyle/>
          <a:p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Прочитайте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предложения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и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замените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в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них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слова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,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которые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не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подходят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по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смыслу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,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на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предложенные</a:t>
            </a:r>
            <a:r>
              <a:rPr lang="de-DE" sz="32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 в </a:t>
            </a:r>
            <a:r>
              <a:rPr lang="de-DE" sz="3200" b="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скобках</a:t>
            </a:r>
            <a:endParaRPr lang="ru-RU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174" y="2090768"/>
            <a:ext cx="11725275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333333"/>
                </a:solidFill>
                <a:latin typeface="Century Schoolbook" panose="02040604050505020304" pitchFamily="18" charset="0"/>
              </a:rPr>
              <a:t> </a:t>
            </a:r>
            <a:endParaRPr lang="de-DE" sz="2000" dirty="0" smtClean="0">
              <a:solidFill>
                <a:srgbClr val="333333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de-DE" sz="2700" b="1" dirty="0" smtClean="0">
                <a:latin typeface="Century Schoolbook" panose="02040604050505020304" pitchFamily="18" charset="0"/>
              </a:rPr>
              <a:t>(Ausbildungsbetrieb, Die Berufsausbildung, Elektroniker, Jugendliche, Abschlussprüfung)</a:t>
            </a:r>
            <a:endParaRPr lang="de-DE" sz="2700" dirty="0" smtClean="0">
              <a:latin typeface="Century Schoolbook" panose="020406040505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de-DE" sz="2700" dirty="0" smtClean="0">
                <a:latin typeface="Century Schoolbook" panose="02040604050505020304" pitchFamily="18" charset="0"/>
              </a:rPr>
              <a:t>Die deutschen Jugendlichen können zwischen 300 Berufen wählen. Das sind: Milchindustrie, Koch, Krankenschwester und andere.</a:t>
            </a:r>
          </a:p>
          <a:p>
            <a:pPr algn="just">
              <a:buFont typeface="+mj-lt"/>
              <a:buAutoNum type="arabicPeriod"/>
            </a:pPr>
            <a:r>
              <a:rPr lang="de-DE" sz="2700" dirty="0" smtClean="0">
                <a:latin typeface="Century Schoolbook" panose="02040604050505020304" pitchFamily="18" charset="0"/>
              </a:rPr>
              <a:t>Etwa 1,5 Millionen Rentner machen in Deutschland die duale Berufsausbildung.</a:t>
            </a:r>
          </a:p>
          <a:p>
            <a:pPr algn="just">
              <a:buFont typeface="+mj-lt"/>
              <a:buAutoNum type="arabicPeriod"/>
            </a:pPr>
            <a:r>
              <a:rPr lang="de-DE" sz="2700" dirty="0">
                <a:latin typeface="Century Schoolbook" panose="02040604050505020304" pitchFamily="18" charset="0"/>
              </a:rPr>
              <a:t>Der Privatbetrieb, in dem die Auszubildenden die berufliche Ausbildung </a:t>
            </a:r>
            <a:r>
              <a:rPr lang="de-DE" sz="2700" dirty="0" smtClean="0">
                <a:latin typeface="Century Schoolbook" panose="02040604050505020304" pitchFamily="18" charset="0"/>
              </a:rPr>
              <a:t>erhalten, heißt Berufsschule.</a:t>
            </a:r>
          </a:p>
          <a:p>
            <a:pPr algn="just">
              <a:buFont typeface="+mj-lt"/>
              <a:buAutoNum type="arabicPeriod"/>
            </a:pPr>
            <a:r>
              <a:rPr lang="de-DE" sz="2700" dirty="0" smtClean="0">
                <a:latin typeface="Century Schoolbook" panose="02040604050505020304" pitchFamily="18" charset="0"/>
              </a:rPr>
              <a:t>Die Schulausbildung dauert etwa 3 Jahre.</a:t>
            </a:r>
          </a:p>
          <a:p>
            <a:pPr algn="just">
              <a:buFont typeface="+mj-lt"/>
              <a:buAutoNum type="arabicPeriod"/>
            </a:pPr>
            <a:r>
              <a:rPr lang="de-DE" sz="2700" dirty="0" smtClean="0">
                <a:latin typeface="Century Schoolbook" panose="02040604050505020304" pitchFamily="18" charset="0"/>
              </a:rPr>
              <a:t>Die berufliche Ausbildung endet mit einem Abitur.</a:t>
            </a:r>
            <a:endParaRPr lang="de-DE" sz="2700" b="0" dirty="0">
              <a:effectLst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50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559688"/>
            <a:ext cx="9906000" cy="1269112"/>
          </a:xfrm>
        </p:spPr>
        <p:txBody>
          <a:bodyPr/>
          <a:lstStyle/>
          <a:p>
            <a:r>
              <a:rPr lang="de-DE" b="1" dirty="0" smtClean="0">
                <a:latin typeface="Century Schoolbook" panose="02040604050505020304" pitchFamily="18" charset="0"/>
              </a:rPr>
              <a:t>Das </a:t>
            </a:r>
            <a:r>
              <a:rPr lang="de-DE" b="1" dirty="0">
                <a:latin typeface="Century Schoolbook" panose="02040604050505020304" pitchFamily="18" charset="0"/>
              </a:rPr>
              <a:t>duale </a:t>
            </a:r>
            <a:r>
              <a:rPr lang="de-DE" b="1" dirty="0" smtClean="0">
                <a:latin typeface="Century Schoolbook" panose="02040604050505020304" pitchFamily="18" charset="0"/>
              </a:rPr>
              <a:t>System </a:t>
            </a:r>
            <a:r>
              <a:rPr lang="de-DE" b="1" dirty="0">
                <a:latin typeface="Century Schoolbook" panose="02040604050505020304" pitchFamily="18" charset="0"/>
              </a:rPr>
              <a:t>der </a:t>
            </a:r>
            <a:r>
              <a:rPr lang="de-DE" b="1" dirty="0" smtClean="0">
                <a:latin typeface="Century Schoolbook" panose="02040604050505020304" pitchFamily="18" charset="0"/>
              </a:rPr>
              <a:t>Berufsausbildung</a:t>
            </a:r>
            <a:endParaRPr lang="ru-RU" b="1" dirty="0">
              <a:latin typeface="Century Schoolbook" panose="0204060405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825" y="2138393"/>
            <a:ext cx="111918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de-DE" sz="2400" b="1" dirty="0" smtClean="0">
              <a:latin typeface="Century Schoolbook" panose="020406040505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de-DE" sz="2400" dirty="0" smtClean="0">
                <a:latin typeface="Century Schoolbook" panose="02040604050505020304" pitchFamily="18" charset="0"/>
              </a:rPr>
              <a:t>In Deutschland machen etwa 1,5 Millionen Jugendliche die duale _____ .</a:t>
            </a:r>
          </a:p>
          <a:p>
            <a:pPr algn="just">
              <a:buFont typeface="+mj-lt"/>
              <a:buAutoNum type="arabicPeriod"/>
            </a:pPr>
            <a:r>
              <a:rPr lang="de-DE" sz="2400" dirty="0" smtClean="0">
                <a:latin typeface="Century Schoolbook" panose="02040604050505020304" pitchFamily="18" charset="0"/>
              </a:rPr>
              <a:t>Die </a:t>
            </a:r>
            <a:r>
              <a:rPr lang="de-DE" sz="2400" dirty="0">
                <a:latin typeface="Century Schoolbook" panose="02040604050505020304" pitchFamily="18" charset="0"/>
              </a:rPr>
              <a:t>Berufsausbildung erfolgt in Deutschland in einem „ _____ “ System.</a:t>
            </a:r>
          </a:p>
          <a:p>
            <a:pPr algn="just">
              <a:buFont typeface="+mj-lt"/>
              <a:buAutoNum type="arabicPeriod"/>
            </a:pPr>
            <a:r>
              <a:rPr lang="de-DE" sz="2400" dirty="0">
                <a:latin typeface="Century Schoolbook" panose="02040604050505020304" pitchFamily="18" charset="0"/>
              </a:rPr>
              <a:t>Das duale System bedeutet die Verbindung der praktischen ______ in einem _______ und der ________ Ausbildung in einer staatlichen ________ .</a:t>
            </a:r>
          </a:p>
          <a:p>
            <a:pPr algn="just">
              <a:buFont typeface="+mj-lt"/>
              <a:buAutoNum type="arabicPeriod"/>
            </a:pPr>
            <a:r>
              <a:rPr lang="de-DE" sz="2400" dirty="0">
                <a:latin typeface="Century Schoolbook" panose="02040604050505020304" pitchFamily="18" charset="0"/>
              </a:rPr>
              <a:t>Die berufliche Ausbildung dauert etwa 3 ______ .</a:t>
            </a:r>
          </a:p>
          <a:p>
            <a:pPr algn="just">
              <a:buFont typeface="+mj-lt"/>
              <a:buAutoNum type="arabicPeriod"/>
            </a:pPr>
            <a:r>
              <a:rPr lang="de-DE" sz="2400" dirty="0">
                <a:latin typeface="Century Schoolbook" panose="02040604050505020304" pitchFamily="18" charset="0"/>
              </a:rPr>
              <a:t>In einem Ausbildungsbetrieb sammeln die Jugendlichen praktische Erfahrungen ______ Tage pro Woche .</a:t>
            </a:r>
          </a:p>
          <a:p>
            <a:pPr algn="just">
              <a:buFont typeface="+mj-lt"/>
              <a:buAutoNum type="arabicPeriod"/>
            </a:pPr>
            <a:r>
              <a:rPr lang="de-DE" sz="2400" dirty="0">
                <a:latin typeface="Century Schoolbook" panose="02040604050505020304" pitchFamily="18" charset="0"/>
              </a:rPr>
              <a:t>Die _______ besuchen die Auszubildenden ein oder zweimal pro Woche.</a:t>
            </a:r>
          </a:p>
          <a:p>
            <a:pPr algn="just">
              <a:buFont typeface="+mj-lt"/>
              <a:buAutoNum type="arabicPeriod"/>
            </a:pPr>
            <a:r>
              <a:rPr lang="de-DE" sz="2400" dirty="0">
                <a:latin typeface="Century Schoolbook" panose="02040604050505020304" pitchFamily="18" charset="0"/>
              </a:rPr>
              <a:t>Die Abschlussprüfung ist in einem _____ und in einem ______ Teil gegliedert.</a:t>
            </a:r>
            <a:endParaRPr lang="de-DE" sz="2400" b="0" i="0" dirty="0">
              <a:effectLst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086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1007364"/>
            <a:ext cx="9977803" cy="704088"/>
          </a:xfrm>
        </p:spPr>
        <p:txBody>
          <a:bodyPr/>
          <a:lstStyle/>
          <a:p>
            <a:r>
              <a:rPr lang="de-DE" sz="38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Statt... zu, ohne ... zu, um ... </a:t>
            </a:r>
            <a:r>
              <a:rPr lang="de-DE" sz="38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zu, damit</a:t>
            </a:r>
            <a:r>
              <a:rPr lang="de-DE" sz="38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?</a:t>
            </a:r>
            <a:r>
              <a:rPr lang="de-DE" b="1" dirty="0">
                <a:solidFill>
                  <a:schemeClr val="bg1"/>
                </a:solidFill>
              </a:rPr>
              <a:t/>
            </a:r>
            <a:br>
              <a:rPr lang="de-DE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251" y="2147144"/>
            <a:ext cx="119253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entury Schoolbook" panose="02040604050505020304" pitchFamily="18" charset="0"/>
              </a:rPr>
              <a:t>Das </a:t>
            </a:r>
            <a:r>
              <a:rPr lang="de-DE" sz="2800" dirty="0">
                <a:latin typeface="Century Schoolbook" panose="02040604050505020304" pitchFamily="18" charset="0"/>
              </a:rPr>
              <a:t>duale System der </a:t>
            </a:r>
            <a:r>
              <a:rPr lang="de-DE" sz="2800" dirty="0" smtClean="0">
                <a:latin typeface="Century Schoolbook" panose="02040604050505020304" pitchFamily="18" charset="0"/>
              </a:rPr>
              <a:t>Berufsausbildung </a:t>
            </a:r>
            <a:r>
              <a:rPr lang="de-DE" sz="2800" dirty="0">
                <a:latin typeface="Century Schoolbook" panose="02040604050505020304" pitchFamily="18" charset="0"/>
              </a:rPr>
              <a:t>sieht vor, dass die </a:t>
            </a:r>
            <a:r>
              <a:rPr lang="de-DE" sz="2800" dirty="0" smtClean="0">
                <a:latin typeface="Century Schoolbook" panose="02040604050505020304" pitchFamily="18" charset="0"/>
              </a:rPr>
              <a:t>Schüler ein </a:t>
            </a:r>
            <a:r>
              <a:rPr lang="de-DE" sz="2800" dirty="0">
                <a:latin typeface="Century Schoolbook" panose="02040604050505020304" pitchFamily="18" charset="0"/>
              </a:rPr>
              <a:t>Berufspraktikum in einem Betrieb haben und gleichzeitig </a:t>
            </a:r>
            <a:r>
              <a:rPr lang="de-DE" sz="2800" dirty="0" smtClean="0">
                <a:latin typeface="Century Schoolbook" panose="02040604050505020304" pitchFamily="18" charset="0"/>
              </a:rPr>
              <a:t>eine Berufsschule </a:t>
            </a:r>
            <a:r>
              <a:rPr lang="de-DE" sz="2800" dirty="0">
                <a:latin typeface="Century Schoolbook" panose="02040604050505020304" pitchFamily="18" charset="0"/>
              </a:rPr>
              <a:t>besuchen, </a:t>
            </a:r>
            <a:r>
              <a:rPr lang="de-DE" sz="2800" dirty="0" smtClean="0">
                <a:latin typeface="Century Schoolbook" panose="02040604050505020304" pitchFamily="18" charset="0"/>
              </a:rPr>
              <a:t>… </a:t>
            </a:r>
            <a:r>
              <a:rPr lang="de-DE" sz="2800" dirty="0">
                <a:latin typeface="Century Schoolbook" panose="02040604050505020304" pitchFamily="18" charset="0"/>
              </a:rPr>
              <a:t>dort fachtheoretischen Unterricht </a:t>
            </a:r>
            <a:r>
              <a:rPr lang="de-DE" sz="2800" dirty="0" smtClean="0">
                <a:latin typeface="Century Schoolbook" panose="02040604050505020304" pitchFamily="18" charset="0"/>
              </a:rPr>
              <a:t>… bekommen</a:t>
            </a:r>
            <a:r>
              <a:rPr lang="de-DE" sz="2800" dirty="0">
                <a:latin typeface="Century Schoolbook" panose="02040604050505020304" pitchFamily="18" charset="0"/>
              </a:rPr>
              <a:t>. </a:t>
            </a:r>
            <a:endParaRPr lang="de-DE" sz="2800" dirty="0" smtClean="0">
              <a:latin typeface="Century Schoolbook" panose="020406040505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entury Schoolbook" panose="02040604050505020304" pitchFamily="18" charset="0"/>
              </a:rPr>
              <a:t>Es </a:t>
            </a:r>
            <a:r>
              <a:rPr lang="de-DE" sz="2800" dirty="0">
                <a:latin typeface="Century Schoolbook" panose="02040604050505020304" pitchFamily="18" charset="0"/>
              </a:rPr>
              <a:t>gibt in deutschen Schulen zwei </a:t>
            </a:r>
            <a:r>
              <a:rPr lang="de-DE" sz="2800" dirty="0" smtClean="0">
                <a:latin typeface="Century Schoolbook" panose="02040604050505020304" pitchFamily="18" charset="0"/>
              </a:rPr>
              <a:t>Berufspraktika</a:t>
            </a:r>
            <a:r>
              <a:rPr lang="de-DE" sz="2800" dirty="0">
                <a:latin typeface="Century Schoolbook" panose="02040604050505020304" pitchFamily="18" charset="0"/>
              </a:rPr>
              <a:t>, </a:t>
            </a:r>
            <a:r>
              <a:rPr lang="de-DE" sz="2800" dirty="0" smtClean="0">
                <a:latin typeface="Century Schoolbook" panose="02040604050505020304" pitchFamily="18" charset="0"/>
              </a:rPr>
              <a:t>… </a:t>
            </a:r>
            <a:r>
              <a:rPr lang="de-DE" sz="2800" dirty="0">
                <a:latin typeface="Century Schoolbook" panose="02040604050505020304" pitchFamily="18" charset="0"/>
              </a:rPr>
              <a:t>die Schüler ihre Wunschberufe besser ausprobieren, können und </a:t>
            </a:r>
            <a:r>
              <a:rPr lang="de-DE" sz="2800" dirty="0" smtClean="0">
                <a:latin typeface="Century Schoolbook" panose="02040604050505020304" pitchFamily="18" charset="0"/>
              </a:rPr>
              <a:t>größere Auswahlmöglichkeiten haben.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entury Schoolbook" panose="02040604050505020304" pitchFamily="18" charset="0"/>
              </a:rPr>
              <a:t>Manche </a:t>
            </a:r>
            <a:r>
              <a:rPr lang="de-DE" sz="2800" dirty="0">
                <a:latin typeface="Century Schoolbook" panose="02040604050505020304" pitchFamily="18" charset="0"/>
              </a:rPr>
              <a:t>Schüler besuchen die Sekundarstufe eines Gymnasiums, </a:t>
            </a:r>
            <a:r>
              <a:rPr lang="de-DE" sz="2800" dirty="0" smtClean="0">
                <a:latin typeface="Century Schoolbook" panose="02040604050505020304" pitchFamily="18" charset="0"/>
              </a:rPr>
              <a:t>… sich </a:t>
            </a:r>
            <a:r>
              <a:rPr lang="de-DE" sz="2800" dirty="0">
                <a:latin typeface="Century Schoolbook" panose="02040604050505020304" pitchFamily="18" charset="0"/>
              </a:rPr>
              <a:t>konkrete Gedanken über ihren zukünftigen Beruf </a:t>
            </a:r>
            <a:r>
              <a:rPr lang="de-DE" sz="2800" dirty="0" smtClean="0">
                <a:latin typeface="Century Schoolbook" panose="02040604050505020304" pitchFamily="18" charset="0"/>
              </a:rPr>
              <a:t>… </a:t>
            </a:r>
            <a:r>
              <a:rPr lang="de-DE" sz="2800" dirty="0">
                <a:latin typeface="Century Schoolbook" panose="02040604050505020304" pitchFamily="18" charset="0"/>
              </a:rPr>
              <a:t>machen</a:t>
            </a:r>
            <a:r>
              <a:rPr lang="de-DE" sz="2800" dirty="0" smtClean="0">
                <a:latin typeface="Century Schoolbook" panose="020406040505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de-DE" sz="2800" dirty="0" smtClean="0">
                <a:latin typeface="Century Schoolbook" panose="02040604050505020304" pitchFamily="18" charset="0"/>
              </a:rPr>
              <a:t>… </a:t>
            </a:r>
            <a:r>
              <a:rPr lang="de-DE" sz="2800" dirty="0">
                <a:latin typeface="Century Schoolbook" panose="02040604050505020304" pitchFamily="18" charset="0"/>
              </a:rPr>
              <a:t>berufsorientierte Fächer </a:t>
            </a:r>
            <a:r>
              <a:rPr lang="de-DE" sz="2800" dirty="0" smtClean="0">
                <a:latin typeface="Century Schoolbook" panose="02040604050505020304" pitchFamily="18" charset="0"/>
              </a:rPr>
              <a:t>… </a:t>
            </a:r>
            <a:r>
              <a:rPr lang="de-DE" sz="2800" dirty="0">
                <a:latin typeface="Century Schoolbook" panose="02040604050505020304" pitchFamily="18" charset="0"/>
              </a:rPr>
              <a:t>wählen, wählen sie die Fächer, die für</a:t>
            </a:r>
            <a:br>
              <a:rPr lang="de-DE" sz="2800" dirty="0">
                <a:latin typeface="Century Schoolbook" panose="02040604050505020304" pitchFamily="18" charset="0"/>
              </a:rPr>
            </a:br>
            <a:r>
              <a:rPr lang="de-DE" sz="2800" dirty="0">
                <a:latin typeface="Century Schoolbook" panose="02040604050505020304" pitchFamily="18" charset="0"/>
              </a:rPr>
              <a:t>sie leichter sind.</a:t>
            </a:r>
            <a:endParaRPr lang="ru-RU" sz="28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502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" y="878253"/>
            <a:ext cx="9444403" cy="704088"/>
          </a:xfrm>
        </p:spPr>
        <p:txBody>
          <a:bodyPr/>
          <a:lstStyle/>
          <a:p>
            <a:r>
              <a:rPr lang="en-US" sz="5400" b="1" dirty="0" smtClean="0">
                <a:latin typeface="Century Schoolbook" panose="02040604050505020304" pitchFamily="18" charset="0"/>
              </a:rPr>
              <a:t>Beantwortet die </a:t>
            </a:r>
            <a:r>
              <a:rPr lang="en-US" sz="5400" b="1" dirty="0" err="1" smtClean="0">
                <a:latin typeface="Century Schoolbook" panose="02040604050505020304" pitchFamily="18" charset="0"/>
              </a:rPr>
              <a:t>Fragen</a:t>
            </a:r>
            <a:r>
              <a:rPr lang="en-US" sz="5400" b="1" dirty="0" smtClean="0">
                <a:latin typeface="Century Schoolbook" panose="02040604050505020304" pitchFamily="18" charset="0"/>
              </a:rPr>
              <a:t>:</a:t>
            </a:r>
            <a:endParaRPr lang="ru-RU" sz="5400" b="1" dirty="0">
              <a:latin typeface="Century Schoolbook" panose="0204060405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674" y="2553891"/>
            <a:ext cx="111728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3200" dirty="0" smtClean="0">
                <a:latin typeface="Century Schoolbook" panose="02040604050505020304" pitchFamily="18" charset="0"/>
              </a:rPr>
              <a:t>1</a:t>
            </a:r>
            <a:r>
              <a:rPr lang="de-DE" sz="3200" dirty="0">
                <a:latin typeface="Century Schoolbook" panose="02040604050505020304" pitchFamily="18" charset="0"/>
              </a:rPr>
              <a:t>. Wie erfolgt die deutsche Berufsausbildung?</a:t>
            </a:r>
          </a:p>
          <a:p>
            <a:pPr algn="just"/>
            <a:r>
              <a:rPr lang="de-DE" sz="3200" dirty="0">
                <a:latin typeface="Century Schoolbook" panose="02040604050505020304" pitchFamily="18" charset="0"/>
              </a:rPr>
              <a:t>2. Welche Berufe kann man im dualen System erlernen?</a:t>
            </a:r>
          </a:p>
          <a:p>
            <a:pPr algn="just"/>
            <a:r>
              <a:rPr lang="de-DE" sz="3200" dirty="0">
                <a:latin typeface="Century Schoolbook" panose="02040604050505020304" pitchFamily="18" charset="0"/>
              </a:rPr>
              <a:t>3. Wie oft findet die Ausbildung im Betrieb statt?</a:t>
            </a:r>
          </a:p>
          <a:p>
            <a:pPr algn="just"/>
            <a:r>
              <a:rPr lang="de-DE" sz="3200" dirty="0">
                <a:latin typeface="Century Schoolbook" panose="02040604050505020304" pitchFamily="18" charset="0"/>
              </a:rPr>
              <a:t>4. Wie oft besuchen die Auszubildenden die Berufsschule?</a:t>
            </a:r>
          </a:p>
          <a:p>
            <a:pPr algn="just"/>
            <a:r>
              <a:rPr lang="de-DE" sz="3200" dirty="0">
                <a:latin typeface="Century Schoolbook" panose="02040604050505020304" pitchFamily="18" charset="0"/>
              </a:rPr>
              <a:t>5. Wie lange dauert die duale Ausbildung?</a:t>
            </a:r>
          </a:p>
          <a:p>
            <a:pPr algn="just"/>
            <a:r>
              <a:rPr lang="de-DE" sz="3200" dirty="0">
                <a:latin typeface="Century Schoolbook" panose="02040604050505020304" pitchFamily="18" charset="0"/>
              </a:rPr>
              <a:t>6. In welchen Ländern außer Deutschland gibt es duale Ausbildung?</a:t>
            </a:r>
            <a:endParaRPr lang="de-DE" sz="3200" b="0" i="0" dirty="0">
              <a:effectLst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147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56" y="1201522"/>
            <a:ext cx="119436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Century Schoolbook" panose="02040604050505020304" pitchFamily="18" charset="0"/>
              </a:rPr>
              <a:t>1.</a:t>
            </a:r>
            <a:r>
              <a:rPr lang="en-US" sz="4400" dirty="0" err="1" smtClean="0">
                <a:latin typeface="Century Schoolbook" panose="02040604050505020304" pitchFamily="18" charset="0"/>
              </a:rPr>
              <a:t>Habt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ihr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schon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irgendwelche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Berufspl</a:t>
            </a:r>
            <a:r>
              <a:rPr lang="de-DE" sz="4400" dirty="0" err="1" smtClean="0">
                <a:latin typeface="Century Schoolbook" panose="02040604050505020304" pitchFamily="18" charset="0"/>
              </a:rPr>
              <a:t>äne</a:t>
            </a:r>
            <a:r>
              <a:rPr lang="en-US" sz="4400" dirty="0" smtClean="0">
                <a:latin typeface="Century Schoolbook" panose="02040604050505020304" pitchFamily="18" charset="0"/>
              </a:rPr>
              <a:t>? </a:t>
            </a:r>
          </a:p>
          <a:p>
            <a:pPr algn="just"/>
            <a:r>
              <a:rPr lang="en-US" sz="4400" dirty="0" err="1" smtClean="0">
                <a:latin typeface="Century Schoolbook" panose="02040604050505020304" pitchFamily="18" charset="0"/>
              </a:rPr>
              <a:t>Wenn</a:t>
            </a:r>
            <a:r>
              <a:rPr lang="en-US" sz="4400" dirty="0" smtClean="0">
                <a:latin typeface="Century Schoolbook" panose="02040604050505020304" pitchFamily="18" charset="0"/>
              </a:rPr>
              <a:t> ja, </a:t>
            </a:r>
            <a:r>
              <a:rPr lang="en-US" sz="4400" dirty="0" err="1" smtClean="0">
                <a:latin typeface="Century Schoolbook" panose="02040604050505020304" pitchFamily="18" charset="0"/>
              </a:rPr>
              <a:t>welche</a:t>
            </a:r>
            <a:r>
              <a:rPr lang="en-US" sz="4400" dirty="0" smtClean="0">
                <a:latin typeface="Century Schoolbook" panose="02040604050505020304" pitchFamily="18" charset="0"/>
              </a:rPr>
              <a:t>?</a:t>
            </a:r>
          </a:p>
          <a:p>
            <a:pPr algn="just"/>
            <a:r>
              <a:rPr lang="en-US" sz="4400" dirty="0" smtClean="0">
                <a:latin typeface="Century Schoolbook" panose="02040604050505020304" pitchFamily="18" charset="0"/>
              </a:rPr>
              <a:t>2.Was </a:t>
            </a:r>
            <a:r>
              <a:rPr lang="en-US" sz="4400" dirty="0" err="1" smtClean="0">
                <a:latin typeface="Century Schoolbook" panose="02040604050505020304" pitchFamily="18" charset="0"/>
              </a:rPr>
              <a:t>ist</a:t>
            </a:r>
            <a:r>
              <a:rPr lang="en-US" sz="4400" dirty="0" smtClean="0">
                <a:latin typeface="Century Schoolbook" panose="02040604050505020304" pitchFamily="18" charset="0"/>
              </a:rPr>
              <a:t> f</a:t>
            </a:r>
            <a:r>
              <a:rPr lang="de-DE" sz="4400" dirty="0" err="1" smtClean="0">
                <a:latin typeface="Century Schoolbook" panose="02040604050505020304" pitchFamily="18" charset="0"/>
              </a:rPr>
              <a:t>ür</a:t>
            </a:r>
            <a:r>
              <a:rPr lang="de-DE" sz="4400" dirty="0" smtClean="0">
                <a:latin typeface="Century Schoolbook" panose="02040604050505020304" pitchFamily="18" charset="0"/>
              </a:rPr>
              <a:t> euch in einem Beruf wichtig</a:t>
            </a:r>
            <a:r>
              <a:rPr lang="en-US" sz="4400" dirty="0" smtClean="0">
                <a:latin typeface="Century Schoolbook" panose="02040604050505020304" pitchFamily="18" charset="0"/>
              </a:rPr>
              <a:t>?</a:t>
            </a:r>
            <a:r>
              <a:rPr lang="en-US" sz="4400" dirty="0">
                <a:latin typeface="Century Schoolbook" panose="02040604050505020304" pitchFamily="18" charset="0"/>
              </a:rPr>
              <a:t> </a:t>
            </a:r>
            <a:endParaRPr lang="en-US" sz="4400" dirty="0" smtClean="0">
              <a:latin typeface="Century Schoolbook" panose="02040604050505020304" pitchFamily="18" charset="0"/>
            </a:endParaRPr>
          </a:p>
          <a:p>
            <a:pPr algn="just"/>
            <a:r>
              <a:rPr lang="en-US" sz="4400" dirty="0" smtClean="0">
                <a:latin typeface="Century Schoolbook" panose="02040604050505020304" pitchFamily="18" charset="0"/>
              </a:rPr>
              <a:t>(</a:t>
            </a:r>
            <a:r>
              <a:rPr lang="en-US" sz="4400" dirty="0" err="1" smtClean="0">
                <a:latin typeface="Century Schoolbook" panose="02040604050505020304" pitchFamily="18" charset="0"/>
              </a:rPr>
              <a:t>Kollegen</a:t>
            </a:r>
            <a:r>
              <a:rPr lang="en-US" sz="4400" dirty="0" smtClean="0">
                <a:latin typeface="Century Schoolbook" panose="02040604050505020304" pitchFamily="18" charset="0"/>
              </a:rPr>
              <a:t>, </a:t>
            </a:r>
            <a:r>
              <a:rPr lang="en-US" sz="4400" dirty="0" err="1" smtClean="0">
                <a:latin typeface="Century Schoolbook" panose="02040604050505020304" pitchFamily="18" charset="0"/>
              </a:rPr>
              <a:t>Gehalt</a:t>
            </a:r>
            <a:r>
              <a:rPr lang="en-US" sz="4400" dirty="0" smtClean="0">
                <a:latin typeface="Century Schoolbook" panose="02040604050505020304" pitchFamily="18" charset="0"/>
              </a:rPr>
              <a:t>, </a:t>
            </a:r>
            <a:r>
              <a:rPr lang="en-US" sz="4400" dirty="0" err="1" smtClean="0">
                <a:latin typeface="Century Schoolbook" panose="02040604050505020304" pitchFamily="18" charset="0"/>
              </a:rPr>
              <a:t>viel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Freizeit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usw</a:t>
            </a:r>
            <a:r>
              <a:rPr lang="en-US" sz="4400" dirty="0" smtClean="0">
                <a:latin typeface="Century Schoolbook" panose="02040604050505020304" pitchFamily="18" charset="0"/>
              </a:rPr>
              <a:t>.)</a:t>
            </a:r>
          </a:p>
          <a:p>
            <a:pPr algn="just"/>
            <a:r>
              <a:rPr lang="en-US" sz="4400" dirty="0" smtClean="0">
                <a:latin typeface="Century Schoolbook" panose="02040604050505020304" pitchFamily="18" charset="0"/>
              </a:rPr>
              <a:t>3.Habt </a:t>
            </a:r>
            <a:r>
              <a:rPr lang="en-US" sz="4400" dirty="0" err="1" smtClean="0">
                <a:latin typeface="Century Schoolbook" panose="02040604050505020304" pitchFamily="18" charset="0"/>
              </a:rPr>
              <a:t>ihr</a:t>
            </a:r>
            <a:r>
              <a:rPr lang="en-US" sz="4400" dirty="0" smtClean="0">
                <a:latin typeface="Century Schoolbook" panose="02040604050505020304" pitchFamily="18" charset="0"/>
              </a:rPr>
              <a:t> Angst </a:t>
            </a:r>
            <a:r>
              <a:rPr lang="en-US" sz="4400" dirty="0" err="1" smtClean="0">
                <a:latin typeface="Century Schoolbook" panose="02040604050505020304" pitchFamily="18" charset="0"/>
              </a:rPr>
              <a:t>vor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smtClean="0">
                <a:latin typeface="Century Schoolbook" panose="02040604050505020304" pitchFamily="18" charset="0"/>
              </a:rPr>
              <a:t>der </a:t>
            </a:r>
            <a:r>
              <a:rPr lang="en-US" sz="4400" dirty="0" err="1" smtClean="0">
                <a:latin typeface="Century Schoolbook" panose="02040604050505020304" pitchFamily="18" charset="0"/>
              </a:rPr>
              <a:t>Zukunft</a:t>
            </a:r>
            <a:r>
              <a:rPr lang="en-US" sz="4400" dirty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oder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seid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ihr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sicher</a:t>
            </a:r>
            <a:r>
              <a:rPr lang="en-US" sz="4400" dirty="0" smtClean="0">
                <a:latin typeface="Century Schoolbook" panose="02040604050505020304" pitchFamily="18" charset="0"/>
              </a:rPr>
              <a:t>, </a:t>
            </a:r>
            <a:r>
              <a:rPr lang="en-US" sz="4400" dirty="0" err="1" smtClean="0">
                <a:latin typeface="Century Schoolbook" panose="02040604050505020304" pitchFamily="18" charset="0"/>
              </a:rPr>
              <a:t>dass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alles</a:t>
            </a:r>
            <a:r>
              <a:rPr lang="en-US" sz="4400" dirty="0" smtClean="0">
                <a:latin typeface="Century Schoolbook" panose="02040604050505020304" pitchFamily="18" charset="0"/>
              </a:rPr>
              <a:t> in </a:t>
            </a:r>
            <a:r>
              <a:rPr lang="en-US" sz="4400" dirty="0" err="1" smtClean="0">
                <a:latin typeface="Century Schoolbook" panose="02040604050505020304" pitchFamily="18" charset="0"/>
              </a:rPr>
              <a:t>Ordnung</a:t>
            </a:r>
            <a:r>
              <a:rPr lang="en-US" sz="4400" dirty="0" smtClean="0">
                <a:latin typeface="Century Schoolbook" panose="02040604050505020304" pitchFamily="18" charset="0"/>
              </a:rPr>
              <a:t> </a:t>
            </a:r>
            <a:r>
              <a:rPr lang="en-US" sz="4400" dirty="0" err="1" smtClean="0">
                <a:latin typeface="Century Schoolbook" panose="02040604050505020304" pitchFamily="18" charset="0"/>
              </a:rPr>
              <a:t>wird</a:t>
            </a:r>
            <a:r>
              <a:rPr lang="en-US" sz="4400" dirty="0" smtClean="0">
                <a:latin typeface="Century Schoolbook" panose="020406040505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42461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7.userapi.com/impf/c845020/v845020261/206e6e/MI8poGss0GU.jpg?size=800x558&amp;quality=96&amp;sign=3182c3e8857f00920c03c3e8dd5c175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0"/>
            <a:ext cx="9832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46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b="1" dirty="0" smtClean="0">
                <a:latin typeface="Century Schoolbook" panose="02040604050505020304" pitchFamily="18" charset="0"/>
              </a:rPr>
              <a:t>die W</a:t>
            </a:r>
            <a:r>
              <a:rPr lang="de-DE" sz="5400" b="1" dirty="0" err="1" smtClean="0">
                <a:latin typeface="Century Schoolbook" panose="02040604050505020304" pitchFamily="18" charset="0"/>
              </a:rPr>
              <a:t>örter</a:t>
            </a:r>
            <a:r>
              <a:rPr lang="de-DE" sz="5400" b="1" dirty="0" smtClean="0">
                <a:latin typeface="Century Schoolbook" panose="02040604050505020304" pitchFamily="18" charset="0"/>
              </a:rPr>
              <a:t> </a:t>
            </a:r>
            <a:endParaRPr lang="ru-RU" sz="5400" b="1" dirty="0">
              <a:latin typeface="Century Schoolbook" panose="020406040505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171449" y="2061590"/>
            <a:ext cx="6037326" cy="4920235"/>
          </a:xfrm>
        </p:spPr>
        <p:txBody>
          <a:bodyPr>
            <a:normAutofit fontScale="77500" lnSpcReduction="20000"/>
          </a:bodyPr>
          <a:lstStyle/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die Stufe 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die Primarstufe 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die Sekundarstufe 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der Hochschulbereich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die Reife 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die Fachoberschulreife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der Abschluss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der Sekundarabschluss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das Abitur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die Ausbildung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der Betrieb</a:t>
            </a:r>
          </a:p>
          <a:p>
            <a:r>
              <a:rPr lang="de-DE" sz="30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betrieblich</a:t>
            </a:r>
          </a:p>
          <a:p>
            <a:endParaRPr lang="de-DE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208775" y="2213990"/>
            <a:ext cx="5983225" cy="5089398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Ступень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Первая ступень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Вторая ступень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Сфера высшего образования</a:t>
            </a:r>
          </a:p>
          <a:p>
            <a:r>
              <a:rPr lang="ru-RU" sz="2900" dirty="0" smtClean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Зрелость</a:t>
            </a:r>
            <a:endParaRPr lang="ru-RU" sz="2900" dirty="0">
              <a:solidFill>
                <a:schemeClr val="tx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 smtClean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Аттестат высшей специальной школы</a:t>
            </a:r>
          </a:p>
          <a:p>
            <a:r>
              <a:rPr lang="ru-RU" sz="2900" dirty="0" smtClean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Окончание</a:t>
            </a:r>
            <a:endParaRPr lang="ru-RU" sz="2900" dirty="0">
              <a:solidFill>
                <a:schemeClr val="tx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Завершение учебы в 10 классе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Экзамен на аттестат зрелости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Образование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Предприятие</a:t>
            </a:r>
          </a:p>
          <a:p>
            <a:r>
              <a:rPr lang="ru-RU" sz="2900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производственный </a:t>
            </a:r>
            <a:endParaRPr lang="de-DE" sz="2900" dirty="0">
              <a:solidFill>
                <a:schemeClr val="tx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78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938243"/>
            <a:ext cx="11534775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800" b="1" i="0" u="sng" dirty="0" smtClean="0">
                <a:effectLst/>
                <a:latin typeface="Century Schoolbook" panose="02040604050505020304" pitchFamily="18" charset="0"/>
              </a:rPr>
              <a:t>Antwortet auf die Fragen</a:t>
            </a:r>
            <a:r>
              <a:rPr lang="en-US" sz="4800" b="1" u="sng" dirty="0" smtClean="0">
                <a:latin typeface="Century Schoolbook" panose="02040604050505020304" pitchFamily="18" charset="0"/>
              </a:rPr>
              <a:t>:</a:t>
            </a:r>
          </a:p>
          <a:p>
            <a:endParaRPr lang="de-DE" sz="3600" b="0" i="0" dirty="0" smtClean="0">
              <a:effectLst/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3600" b="0" i="0" dirty="0" smtClean="0">
                <a:effectLst/>
                <a:latin typeface="Century Schoolbook" panose="02040604050505020304" pitchFamily="18" charset="0"/>
              </a:rPr>
              <a:t>Wieviel Stufen hat das deutsche Schulsystem?</a:t>
            </a:r>
            <a:endParaRPr lang="de-DE" sz="3600" dirty="0"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3600" b="0" i="0" dirty="0" smtClean="0">
                <a:effectLst/>
                <a:latin typeface="Century Schoolbook" panose="02040604050505020304" pitchFamily="18" charset="0"/>
              </a:rPr>
              <a:t>Welche Klassen umfasst die Orientierungsstufe?</a:t>
            </a:r>
            <a:endParaRPr lang="de-DE" sz="3600" dirty="0"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3600" b="0" i="0" dirty="0" smtClean="0">
                <a:effectLst/>
                <a:latin typeface="Century Schoolbook" panose="02040604050505020304" pitchFamily="18" charset="0"/>
              </a:rPr>
              <a:t>Welche Schultypen hat das deutsche Schulsystem?</a:t>
            </a:r>
            <a:endParaRPr lang="de-DE" sz="3600" dirty="0"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3600" b="0" i="0" dirty="0" smtClean="0">
                <a:effectLst/>
                <a:latin typeface="Century Schoolbook" panose="02040604050505020304" pitchFamily="18" charset="0"/>
              </a:rPr>
              <a:t>Welche Klassen umfasst die Hauptschule?</a:t>
            </a:r>
            <a:endParaRPr lang="de-DE" sz="3600" dirty="0"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3600" b="0" i="0" dirty="0" smtClean="0">
                <a:effectLst/>
                <a:latin typeface="Century Schoolbook" panose="02040604050505020304" pitchFamily="18" charset="0"/>
              </a:rPr>
              <a:t>Welche Klassen umfasst das Gymnasium?</a:t>
            </a:r>
            <a:endParaRPr lang="ru-RU" sz="3600" b="0" i="0" dirty="0" smtClean="0">
              <a:effectLst/>
              <a:latin typeface="Century Schoolbook" panose="020406040505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entury Schoolbook" panose="02040604050505020304" pitchFamily="18" charset="0"/>
              </a:rPr>
              <a:t>Wann und wo beginnt die </a:t>
            </a:r>
            <a:r>
              <a:rPr lang="en-US" sz="3600" dirty="0" err="1" smtClean="0">
                <a:latin typeface="Century Schoolbook" panose="02040604050505020304" pitchFamily="18" charset="0"/>
              </a:rPr>
              <a:t>Berufsausbildung</a:t>
            </a:r>
            <a:r>
              <a:rPr lang="en-US" sz="3600" dirty="0" smtClean="0">
                <a:latin typeface="Century Schoolbook" panose="02040604050505020304" pitchFamily="18" charset="0"/>
              </a:rPr>
              <a:t>?</a:t>
            </a:r>
            <a:r>
              <a:rPr lang="de-DE" dirty="0" smtClean="0"/>
              <a:t/>
            </a:r>
            <a:br>
              <a:rPr lang="de-DE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85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68" y="276225"/>
            <a:ext cx="10054219" cy="26090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67" y="2885231"/>
            <a:ext cx="10054219" cy="393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1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latin typeface="Century Schoolbook" panose="02040604050505020304" pitchFamily="18" charset="0"/>
              </a:rPr>
              <a:t>Was </a:t>
            </a:r>
            <a:r>
              <a:rPr lang="en-US" sz="4400" b="1" dirty="0" err="1" smtClean="0">
                <a:latin typeface="Century Schoolbook" panose="02040604050505020304" pitchFamily="18" charset="0"/>
              </a:rPr>
              <a:t>ist</a:t>
            </a:r>
            <a:r>
              <a:rPr lang="en-US" sz="4400" b="1" dirty="0" smtClean="0">
                <a:latin typeface="Century Schoolbook" panose="02040604050505020304" pitchFamily="18" charset="0"/>
              </a:rPr>
              <a:t> </a:t>
            </a:r>
            <a:r>
              <a:rPr lang="en-US" sz="4400" b="1" dirty="0" err="1" smtClean="0">
                <a:latin typeface="Century Schoolbook" panose="02040604050505020304" pitchFamily="18" charset="0"/>
              </a:rPr>
              <a:t>richtig</a:t>
            </a:r>
            <a:r>
              <a:rPr lang="en-US" sz="4400" b="1" dirty="0" smtClean="0">
                <a:latin typeface="Century Schoolbook" panose="02040604050505020304" pitchFamily="18" charset="0"/>
              </a:rPr>
              <a:t>?</a:t>
            </a:r>
            <a:endParaRPr lang="ru-RU" sz="4400" b="1" dirty="0">
              <a:latin typeface="Century Schoolbook" panose="020406040505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6" y="2905907"/>
            <a:ext cx="11247052" cy="218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0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2924"/>
            <a:ext cx="10403473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3375" y="522288"/>
            <a:ext cx="8824913" cy="703262"/>
          </a:xfrm>
        </p:spPr>
        <p:txBody>
          <a:bodyPr/>
          <a:lstStyle/>
          <a:p>
            <a:r>
              <a:rPr lang="de-DE" sz="4400" b="1" u="sng" dirty="0">
                <a:solidFill>
                  <a:schemeClr val="tx1"/>
                </a:solidFill>
                <a:latin typeface="Century Schoolbook" panose="02040604050505020304" pitchFamily="18" charset="0"/>
              </a:rPr>
              <a:t>Die Schule in Russland</a:t>
            </a:r>
            <a:r>
              <a:rPr lang="de-DE" dirty="0">
                <a:solidFill>
                  <a:srgbClr val="000000"/>
                </a:solidFill>
                <a:latin typeface="PT Sans"/>
              </a:rPr>
              <a:t/>
            </a:r>
            <a:br>
              <a:rPr lang="de-DE" dirty="0">
                <a:solidFill>
                  <a:srgbClr val="000000"/>
                </a:solidFill>
                <a:latin typeface="PT Sans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65263"/>
            <a:ext cx="12192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Die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kleineren Kinder besuchen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Kindergärten. Die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Schule in Russland hat drei Stufen: </a:t>
            </a:r>
            <a:r>
              <a:rPr lang="de-DE" sz="2400" b="1" dirty="0">
                <a:solidFill>
                  <a:srgbClr val="000000"/>
                </a:solidFill>
                <a:latin typeface="Century Schoolbook" panose="02040604050505020304" pitchFamily="18" charset="0"/>
              </a:rPr>
              <a:t>Unterstufe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 (Klassen 1 bis 4), </a:t>
            </a:r>
            <a:r>
              <a:rPr lang="de-DE" sz="2400" b="1" dirty="0">
                <a:solidFill>
                  <a:srgbClr val="000000"/>
                </a:solidFill>
                <a:latin typeface="Century Schoolbook" panose="02040604050505020304" pitchFamily="18" charset="0"/>
              </a:rPr>
              <a:t>Mittelstufe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 (Klassen 5 bis 9) und </a:t>
            </a:r>
            <a:r>
              <a:rPr lang="de-DE" sz="2400" b="1" dirty="0">
                <a:solidFill>
                  <a:srgbClr val="000000"/>
                </a:solidFill>
                <a:latin typeface="Century Schoolbook" panose="02040604050505020304" pitchFamily="18" charset="0"/>
              </a:rPr>
              <a:t>Oberstufe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 (Klassen 10 bis 11).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Die Kinder gehen mit 6 oder 7 Jahren in die Grundschule, die vier Jahre dauert.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Die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Kinder lernen lesen, schreiben, rechnen. Sie werden mit anderen Fächern bekannt machen. Das sind Naturkunde, Kunst, Musik, Sport und eine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Fremdsprache. Bei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uns ist das Englisch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.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 </a:t>
            </a:r>
            <a:endParaRPr lang="de-DE" sz="2400" dirty="0" smtClean="0">
              <a:solidFill>
                <a:srgbClr val="000000"/>
              </a:solidFill>
              <a:latin typeface="Century Schoolbook" panose="020406040505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Die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Mittelstufe beginnt mit der 5. Klasse und dauert bis zur 9. Klasse. Nach der 9. Klasse legen alle Schüler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Abschlussprüfungen ab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. Nach der 9. Klasse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können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die Schüler eine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Berufsschule oder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ein Technikum besuchen.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Oberstufe umfasst die Klassen 10-11. Nach der Oberstufe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legen die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Schüler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die einheitliche staatliche Prüfung (EGE</a:t>
            </a:r>
            <a:r>
              <a:rPr lang="ru-RU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)</a:t>
            </a:r>
            <a:r>
              <a:rPr lang="en-US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 ab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.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Erst nach dem Abitur kann man auf </a:t>
            </a:r>
            <a:r>
              <a:rPr lang="de-DE" sz="2400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eine Hochschule </a:t>
            </a:r>
            <a:r>
              <a:rPr lang="de-DE" sz="2400" dirty="0">
                <a:solidFill>
                  <a:srgbClr val="000000"/>
                </a:solidFill>
                <a:latin typeface="Century Schoolbook" panose="02040604050505020304" pitchFamily="18" charset="0"/>
              </a:rPr>
              <a:t>oder eine Universität gehen.</a:t>
            </a:r>
          </a:p>
          <a:p>
            <a:endParaRPr lang="de-DE" sz="16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63015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5" y="1687725"/>
            <a:ext cx="11058525" cy="1819656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de-DE" sz="3600" b="1" dirty="0">
                <a:latin typeface="Century Schoolbook" panose="02040604050505020304" pitchFamily="18" charset="0"/>
              </a:rPr>
              <a:t>Wodurch unterscheidet sich </a:t>
            </a:r>
            <a:r>
              <a:rPr lang="de-DE" sz="3600" b="1" dirty="0" smtClean="0">
                <a:latin typeface="Century Schoolbook" panose="02040604050505020304" pitchFamily="18" charset="0"/>
              </a:rPr>
              <a:t>die deutsche </a:t>
            </a:r>
            <a:r>
              <a:rPr lang="de-DE" sz="3600" b="1" dirty="0">
                <a:latin typeface="Century Schoolbook" panose="02040604050505020304" pitchFamily="18" charset="0"/>
              </a:rPr>
              <a:t>Schule von </a:t>
            </a:r>
            <a:r>
              <a:rPr lang="de-DE" sz="3600" b="1" dirty="0" smtClean="0">
                <a:latin typeface="Century Schoolbook" panose="02040604050505020304" pitchFamily="18" charset="0"/>
              </a:rPr>
              <a:t>der</a:t>
            </a:r>
            <a:r>
              <a:rPr lang="de-DE" sz="3600" b="1" dirty="0">
                <a:latin typeface="Century Schoolbook" panose="02040604050505020304" pitchFamily="18" charset="0"/>
              </a:rPr>
              <a:t> r</a:t>
            </a:r>
            <a:r>
              <a:rPr lang="de-DE" sz="3600" b="1" dirty="0" smtClean="0">
                <a:latin typeface="Century Schoolbook" panose="02040604050505020304" pitchFamily="18" charset="0"/>
              </a:rPr>
              <a:t>ussischen</a:t>
            </a:r>
            <a:r>
              <a:rPr lang="de-DE" sz="3600" b="1" dirty="0">
                <a:latin typeface="Century Schoolbook" panose="02040604050505020304" pitchFamily="18" charset="0"/>
              </a:rPr>
              <a:t>?</a:t>
            </a:r>
            <a:r>
              <a:rPr lang="de-DE" dirty="0">
                <a:latin typeface="Century Schoolbook" panose="02040604050505020304" pitchFamily="18" charset="0"/>
              </a:rPr>
              <a:t/>
            </a:r>
            <a:br>
              <a:rPr lang="de-DE" dirty="0">
                <a:latin typeface="Century Schoolbook" panose="02040604050505020304" pitchFamily="18" charset="0"/>
              </a:rPr>
            </a:br>
            <a:endParaRPr lang="ru-RU" dirty="0">
              <a:latin typeface="Century Schoolbook" panose="02040604050505020304" pitchFamily="18" charset="0"/>
            </a:endParaRPr>
          </a:p>
        </p:txBody>
      </p:sp>
      <p:pic>
        <p:nvPicPr>
          <p:cNvPr id="1026" name="Picture 2" descr="https://coolsen.ru/wp-content/uploads/2022/02/228-20220208_17554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0" y="3259731"/>
            <a:ext cx="18097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59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704</TotalTime>
  <Words>602</Words>
  <Application>Microsoft Office PowerPoint</Application>
  <PresentationFormat>Произвольный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Совет директоров</vt:lpstr>
      <vt:lpstr>Das Schulsystem in Deutschland </vt:lpstr>
      <vt:lpstr>Презентация PowerPoint</vt:lpstr>
      <vt:lpstr>die Wörter </vt:lpstr>
      <vt:lpstr>Презентация PowerPoint</vt:lpstr>
      <vt:lpstr>Презентация PowerPoint</vt:lpstr>
      <vt:lpstr>Was ist richtig?</vt:lpstr>
      <vt:lpstr>Презентация PowerPoint</vt:lpstr>
      <vt:lpstr>Die Schule in Russland </vt:lpstr>
      <vt:lpstr>Wodurch unterscheidet sich die deutsche Schule von der russischen? </vt:lpstr>
      <vt:lpstr>Презентация PowerPoint</vt:lpstr>
      <vt:lpstr>Прочитайте предложения и замените в них слова, которые не подходят по смыслу, на предложенные в скобках</vt:lpstr>
      <vt:lpstr>Das duale System der Berufsausbildung</vt:lpstr>
      <vt:lpstr>Statt... zu, ohne ... zu, um ... zu, damit? </vt:lpstr>
      <vt:lpstr>Beantwortet die Fragen: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Schulsystem in Deutschland</dc:title>
  <dc:creator>Дарья Устинова</dc:creator>
  <cp:lastModifiedBy>User</cp:lastModifiedBy>
  <cp:revision>32</cp:revision>
  <dcterms:created xsi:type="dcterms:W3CDTF">2023-01-19T17:53:04Z</dcterms:created>
  <dcterms:modified xsi:type="dcterms:W3CDTF">2023-06-13T07:28:11Z</dcterms:modified>
</cp:coreProperties>
</file>