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56" r:id="rId2"/>
    <p:sldId id="257" r:id="rId3"/>
    <p:sldId id="258" r:id="rId4"/>
    <p:sldId id="261" r:id="rId5"/>
    <p:sldId id="268" r:id="rId6"/>
    <p:sldId id="269" r:id="rId7"/>
    <p:sldId id="260" r:id="rId8"/>
    <p:sldId id="272" r:id="rId9"/>
    <p:sldId id="262" r:id="rId10"/>
    <p:sldId id="274" r:id="rId11"/>
    <p:sldId id="273" r:id="rId12"/>
    <p:sldId id="264" r:id="rId13"/>
    <p:sldId id="265" r:id="rId14"/>
    <p:sldId id="259" r:id="rId15"/>
    <p:sldId id="266" r:id="rId16"/>
    <p:sldId id="270" r:id="rId17"/>
    <p:sldId id="263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7BE20F-7764-499B-8648-04435142A5D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E98D9-0AEA-4CD2-82AC-26BEF34B06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490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B0F0"/>
                </a:solidFill>
              </a:rPr>
              <a:t>Актуализация знаний  Работа с числовым</a:t>
            </a:r>
            <a:r>
              <a:rPr lang="ru-RU" baseline="0" dirty="0" smtClean="0">
                <a:solidFill>
                  <a:srgbClr val="00B0F0"/>
                </a:solidFill>
              </a:rPr>
              <a:t> рядом</a:t>
            </a:r>
            <a:endParaRPr lang="ru-RU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60C3E-F8B8-4A34-A4B8-FCDA194103F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44008" y="5301208"/>
            <a:ext cx="4240560" cy="88850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1400" spc="0" dirty="0" smtClean="0">
                <a:latin typeface="Times New Roman" pitchFamily="18" charset="0"/>
                <a:cs typeface="Times New Roman" pitchFamily="18" charset="0"/>
              </a:rPr>
              <a:t>Математика 1 </a:t>
            </a:r>
            <a:r>
              <a:rPr lang="ru-RU" sz="1400" cap="none" spc="0" dirty="0" smtClean="0"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lang="ru-RU" sz="1400" spc="0" dirty="0" smtClean="0">
                <a:latin typeface="Times New Roman" pitchFamily="18" charset="0"/>
                <a:cs typeface="Times New Roman" pitchFamily="18" charset="0"/>
              </a:rPr>
              <a:t>  УМК «Школа России»</a:t>
            </a:r>
          </a:p>
          <a:p>
            <a:pPr algn="l"/>
            <a:r>
              <a:rPr lang="ru-RU" sz="1400" cap="none" spc="0" dirty="0" smtClean="0"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400" spc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cap="none" spc="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l"/>
            <a:r>
              <a:rPr lang="ru-RU" sz="1400" cap="none" spc="0" dirty="0" smtClean="0">
                <a:latin typeface="Times New Roman" pitchFamily="18" charset="0"/>
                <a:cs typeface="Times New Roman" pitchFamily="18" charset="0"/>
              </a:rPr>
              <a:t>Тульцева Елена Ивановна </a:t>
            </a:r>
          </a:p>
          <a:p>
            <a:pPr algn="l"/>
            <a:r>
              <a:rPr lang="ru-RU" sz="1400" cap="none" spc="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400" cap="none" spc="0" dirty="0" smtClean="0">
                <a:latin typeface="Times New Roman" pitchFamily="18" charset="0"/>
                <a:cs typeface="Times New Roman" pitchFamily="18" charset="0"/>
              </a:rPr>
              <a:t>«НОШ № 7» г. </a:t>
            </a:r>
            <a:r>
              <a:rPr lang="ru-RU" sz="1400" cap="none" spc="0" dirty="0" smtClean="0">
                <a:latin typeface="Times New Roman" pitchFamily="18" charset="0"/>
                <a:cs typeface="Times New Roman" pitchFamily="18" charset="0"/>
              </a:rPr>
              <a:t>Коркино Челябинской области</a:t>
            </a:r>
            <a:endParaRPr lang="ru-RU" sz="1400" spc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Число 9. Цифра 9.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527048"/>
            <a:ext cx="5796136" cy="457200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 гости к нам пришла девятка –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Цирковая акробатка.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на голову станет,                                     Цифрой шесть девятка станет.</a:t>
            </a:r>
            <a:endParaRPr lang="ru-RU" sz="2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://cs616423.vk.me/v616423567/18916/HLQ0-JZxd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780928"/>
            <a:ext cx="3672408" cy="3672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4300" y="1412875"/>
            <a:ext cx="47910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2" name="AutoShape 18"/>
          <p:cNvSpPr>
            <a:spLocks noChangeArrowheads="1"/>
          </p:cNvSpPr>
          <p:nvPr/>
        </p:nvSpPr>
        <p:spPr bwMode="auto">
          <a:xfrm rot="-877686">
            <a:off x="7596188" y="2349500"/>
            <a:ext cx="911225" cy="771525"/>
          </a:xfrm>
          <a:prstGeom prst="star8">
            <a:avLst>
              <a:gd name="adj" fmla="val 1749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571500" y="285750"/>
            <a:ext cx="1512888" cy="1584325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9600">
                <a:solidFill>
                  <a:srgbClr val="FF0000"/>
                </a:solidFill>
              </a:rPr>
              <a:t>9</a:t>
            </a:r>
            <a:endParaRPr lang="ru-RU"/>
          </a:p>
        </p:txBody>
      </p:sp>
      <p:pic>
        <p:nvPicPr>
          <p:cNvPr id="12293" name="Picture 2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068638"/>
            <a:ext cx="8175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2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2133600"/>
            <a:ext cx="8191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2708275"/>
            <a:ext cx="8191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2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213100"/>
            <a:ext cx="8191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2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581525"/>
            <a:ext cx="8175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2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3644900"/>
            <a:ext cx="8191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2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4149725"/>
            <a:ext cx="8191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Picture 3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1700213"/>
            <a:ext cx="8191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Picture 3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797425"/>
            <a:ext cx="903287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AutoShape 33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2438" y="6072188"/>
            <a:ext cx="646112" cy="549275"/>
          </a:xfrm>
          <a:prstGeom prst="actionButtonHome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8286750" y="214313"/>
            <a:ext cx="428625" cy="428625"/>
          </a:xfrm>
          <a:prstGeom prst="bevel">
            <a:avLst>
              <a:gd name="adj" fmla="val 27738"/>
            </a:avLst>
          </a:prstGeom>
          <a:solidFill>
            <a:srgbClr val="FF33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7143750" y="214313"/>
            <a:ext cx="428625" cy="428625"/>
          </a:xfrm>
          <a:prstGeom prst="bevel">
            <a:avLst>
              <a:gd name="adj" fmla="val 27738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7715250" y="214313"/>
            <a:ext cx="428625" cy="428625"/>
          </a:xfrm>
          <a:prstGeom prst="bevel">
            <a:avLst>
              <a:gd name="adj" fmla="val 27738"/>
            </a:avLst>
          </a:prstGeom>
          <a:solidFill>
            <a:srgbClr val="0000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5723E-6 L -0.0066 -0.02405 L -0.01979 -0.05896 L -0.02952 -0.07862 L -0.04931 -0.0918 L -0.06233 -0.10058 L -0.07708 -0.10497 L -0.0967 -0.10497 L -0.1099 -0.10497 L -0.13941 -0.08301 L -0.16719 -0.05249 L -0.19028 -0.00671 L -0.2 0.03491 L -0.20504 0.09595 L -0.19844 0.13526 L -0.18698 0.16809 L -0.16233 0.20069 L -0.14097 0.21595 L -0.11806 0.22474 L -0.09844 0.22034 L -0.06892 0.20508 L -0.04601 0.18335 L -0.03125 0.1593 L -0.0132 0.11768 L -0.00174 0.07838 L 0.00486 0.02173 L 1.38889E-6 3.75723E-6 Z " pathEditMode="relative" rAng="0" ptsTypes="AAAAAAAAAAAAAAAAAAAAAAAAAAA">
                                      <p:cBhvr>
                                        <p:cTn id="27" dur="5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6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948E-6 L 0.00329 0.05456 L -0.0033 0.11352 L -0.00816 0.1593 L -0.02448 0.22913 L -0.04914 0.28601 L -0.07379 0.3274 L -0.1033 0.35583 L -0.13108 0.37109 L -0.14757 0.37318 L -0.17535 0.3667 L -0.19184 0.35352 L -0.20816 0.33179 " pathEditMode="relative" rAng="0" ptsTypes="AAAAAAAAAAAAA">
                                      <p:cBhvr>
                                        <p:cTn id="30" dur="5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18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500"/>
                            </p:stCondLst>
                            <p:childTnLst>
                              <p:par>
                                <p:cTn id="32" presetID="2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282" grpId="0" animBg="1"/>
      <p:bldP spid="11282" grpId="1" animBg="1"/>
      <p:bldP spid="11282" grpId="2" animBg="1"/>
      <p:bldP spid="11282" grpId="3" animBg="1"/>
      <p:bldP spid="112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 число 9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72816"/>
            <a:ext cx="2000264" cy="18573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259632" y="2492896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283968" y="1988840"/>
            <a:ext cx="43204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283968" y="2996952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467544" y="4149080"/>
            <a:ext cx="2000264" cy="1865772"/>
            <a:chOff x="3571868" y="1928802"/>
            <a:chExt cx="2000264" cy="185738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3857620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868012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6156176" y="2060848"/>
            <a:ext cx="2592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1+8=9</a:t>
            </a:r>
            <a:endParaRPr lang="ru-RU" sz="6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228184" y="4509120"/>
            <a:ext cx="2592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2+7=9</a:t>
            </a:r>
            <a:endParaRPr lang="ru-RU" sz="6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627784" y="2132856"/>
            <a:ext cx="7920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80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627784" y="4293096"/>
            <a:ext cx="8640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8000" b="1" dirty="0"/>
          </a:p>
        </p:txBody>
      </p:sp>
      <p:sp>
        <p:nvSpPr>
          <p:cNvPr id="35" name="Овал 34"/>
          <p:cNvSpPr/>
          <p:nvPr/>
        </p:nvSpPr>
        <p:spPr>
          <a:xfrm>
            <a:off x="3635896" y="2492896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Группа 16"/>
          <p:cNvGrpSpPr/>
          <p:nvPr/>
        </p:nvGrpSpPr>
        <p:grpSpPr>
          <a:xfrm>
            <a:off x="3491880" y="1772816"/>
            <a:ext cx="2000264" cy="1865772"/>
            <a:chOff x="3571868" y="1928802"/>
            <a:chExt cx="2000264" cy="1857388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3715884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3715884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5012028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5012028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3" name="Овал 42"/>
          <p:cNvSpPr/>
          <p:nvPr/>
        </p:nvSpPr>
        <p:spPr>
          <a:xfrm>
            <a:off x="4283968" y="2492896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4355976" y="4365104"/>
            <a:ext cx="43204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355976" y="5373216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3707904" y="4869160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7" name="Группа 16"/>
          <p:cNvGrpSpPr/>
          <p:nvPr/>
        </p:nvGrpSpPr>
        <p:grpSpPr>
          <a:xfrm>
            <a:off x="3563888" y="4149080"/>
            <a:ext cx="2000264" cy="1865772"/>
            <a:chOff x="3571868" y="1928802"/>
            <a:chExt cx="2000264" cy="1857388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3715884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715884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5012028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5012028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23" grpId="0" animBg="1"/>
      <p:bldP spid="24" grpId="0" animBg="1"/>
      <p:bldP spid="35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 число 9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707904" y="4149080"/>
            <a:ext cx="2000264" cy="1857388"/>
            <a:chOff x="3571868" y="1928802"/>
            <a:chExt cx="2000264" cy="185738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3857620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857620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4857752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4857752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4499992" y="4869160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16"/>
          <p:cNvGrpSpPr/>
          <p:nvPr/>
        </p:nvGrpSpPr>
        <p:grpSpPr>
          <a:xfrm>
            <a:off x="539552" y="4077072"/>
            <a:ext cx="2000264" cy="1865772"/>
            <a:chOff x="3571868" y="1928802"/>
            <a:chExt cx="2000264" cy="1857388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3857620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857620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4857752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4857752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6"/>
          <p:cNvGrpSpPr/>
          <p:nvPr/>
        </p:nvGrpSpPr>
        <p:grpSpPr>
          <a:xfrm>
            <a:off x="3707904" y="1844824"/>
            <a:ext cx="2000264" cy="1865772"/>
            <a:chOff x="3571868" y="1928802"/>
            <a:chExt cx="2000264" cy="1857388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3715884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715884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5012028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5012028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Овал 22"/>
          <p:cNvSpPr/>
          <p:nvPr/>
        </p:nvSpPr>
        <p:spPr>
          <a:xfrm>
            <a:off x="4499992" y="2060848"/>
            <a:ext cx="43204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499992" y="3068960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539552" y="1844824"/>
            <a:ext cx="2000264" cy="1865772"/>
            <a:chOff x="3571868" y="1928802"/>
            <a:chExt cx="2000264" cy="185738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3857620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868012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Овал 30"/>
          <p:cNvSpPr/>
          <p:nvPr/>
        </p:nvSpPr>
        <p:spPr>
          <a:xfrm>
            <a:off x="1331640" y="2564904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156176" y="2060848"/>
            <a:ext cx="2592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3+6=9</a:t>
            </a:r>
            <a:endParaRPr lang="ru-RU" sz="6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228184" y="4509120"/>
            <a:ext cx="2592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4+5=9</a:t>
            </a:r>
            <a:endParaRPr lang="ru-RU" sz="6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699792" y="2060848"/>
            <a:ext cx="720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80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771800" y="4221088"/>
            <a:ext cx="720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4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 число 9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Группа 16"/>
          <p:cNvGrpSpPr/>
          <p:nvPr/>
        </p:nvGrpSpPr>
        <p:grpSpPr>
          <a:xfrm>
            <a:off x="467544" y="1772816"/>
            <a:ext cx="2000264" cy="1857388"/>
            <a:chOff x="3571868" y="1928802"/>
            <a:chExt cx="2000264" cy="185738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3857620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857620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4857752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4857752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1259632" y="2492896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6"/>
          <p:cNvGrpSpPr/>
          <p:nvPr/>
        </p:nvGrpSpPr>
        <p:grpSpPr>
          <a:xfrm>
            <a:off x="3707904" y="1772816"/>
            <a:ext cx="2000264" cy="1865772"/>
            <a:chOff x="3571868" y="1928802"/>
            <a:chExt cx="2000264" cy="1857388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3857620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857620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4857752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4857752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67544" y="4005064"/>
            <a:ext cx="2000264" cy="1865772"/>
            <a:chOff x="3571868" y="1928802"/>
            <a:chExt cx="2000264" cy="1857388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3715884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715884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5012028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5012028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Овал 22"/>
          <p:cNvSpPr/>
          <p:nvPr/>
        </p:nvSpPr>
        <p:spPr>
          <a:xfrm>
            <a:off x="1259632" y="4221088"/>
            <a:ext cx="43204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259632" y="5229200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16"/>
          <p:cNvGrpSpPr/>
          <p:nvPr/>
        </p:nvGrpSpPr>
        <p:grpSpPr>
          <a:xfrm>
            <a:off x="3707904" y="4005064"/>
            <a:ext cx="2000264" cy="1865772"/>
            <a:chOff x="3571868" y="1928802"/>
            <a:chExt cx="2000264" cy="185738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3857620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868012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Овал 30"/>
          <p:cNvSpPr/>
          <p:nvPr/>
        </p:nvSpPr>
        <p:spPr>
          <a:xfrm>
            <a:off x="4499992" y="4725144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156176" y="2060848"/>
            <a:ext cx="2592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5+4=9</a:t>
            </a:r>
            <a:endParaRPr lang="ru-RU" sz="6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228184" y="4509120"/>
            <a:ext cx="2592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6+3=9</a:t>
            </a:r>
            <a:endParaRPr lang="ru-RU" sz="6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699792" y="2132856"/>
            <a:ext cx="720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80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771800" y="4221088"/>
            <a:ext cx="720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4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34400" cy="72008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 число 9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4149080"/>
            <a:ext cx="2000264" cy="18573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83968" y="4869160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187624" y="4365104"/>
            <a:ext cx="43204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187624" y="5373216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16"/>
          <p:cNvGrpSpPr/>
          <p:nvPr/>
        </p:nvGrpSpPr>
        <p:grpSpPr>
          <a:xfrm>
            <a:off x="3491880" y="1556792"/>
            <a:ext cx="2000264" cy="1865772"/>
            <a:chOff x="3571868" y="1928802"/>
            <a:chExt cx="2000264" cy="185738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3857620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868012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6156176" y="4581128"/>
            <a:ext cx="2592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8+1=9</a:t>
            </a:r>
            <a:endParaRPr lang="ru-RU" sz="6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177952" y="1904256"/>
            <a:ext cx="2592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7+2=9</a:t>
            </a:r>
            <a:endParaRPr lang="ru-RU" sz="6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555776" y="4509120"/>
            <a:ext cx="7920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80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555776" y="1700808"/>
            <a:ext cx="720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8000" b="1" dirty="0"/>
          </a:p>
        </p:txBody>
      </p:sp>
      <p:sp>
        <p:nvSpPr>
          <p:cNvPr id="35" name="Овал 34"/>
          <p:cNvSpPr/>
          <p:nvPr/>
        </p:nvSpPr>
        <p:spPr>
          <a:xfrm>
            <a:off x="539552" y="4869160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16"/>
          <p:cNvGrpSpPr/>
          <p:nvPr/>
        </p:nvGrpSpPr>
        <p:grpSpPr>
          <a:xfrm>
            <a:off x="395536" y="4149080"/>
            <a:ext cx="2000264" cy="1865772"/>
            <a:chOff x="3571868" y="1928802"/>
            <a:chExt cx="2000264" cy="1857388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3715884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3715884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5012028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5012028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3" name="Овал 42"/>
          <p:cNvSpPr/>
          <p:nvPr/>
        </p:nvSpPr>
        <p:spPr>
          <a:xfrm>
            <a:off x="1187624" y="4869160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187624" y="1772816"/>
            <a:ext cx="43204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237856" y="2793504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39552" y="2276872"/>
            <a:ext cx="428628" cy="4286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16"/>
          <p:cNvGrpSpPr/>
          <p:nvPr/>
        </p:nvGrpSpPr>
        <p:grpSpPr>
          <a:xfrm>
            <a:off x="395536" y="1556792"/>
            <a:ext cx="2000264" cy="1865772"/>
            <a:chOff x="3571868" y="1928802"/>
            <a:chExt cx="2000264" cy="1857388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3715884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715884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5012028" y="3147437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5012028" y="2143855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23" grpId="0" animBg="1"/>
      <p:bldP spid="24" grpId="0" animBg="1"/>
      <p:bldP spid="35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12604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1908175" y="333375"/>
            <a:ext cx="691197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cs typeface="Arial" charset="0"/>
              </a:rPr>
              <a:t>Я доволен собой, у меня все получилось.</a:t>
            </a:r>
            <a:r>
              <a:rPr lang="ru-RU" sz="3600" b="1" dirty="0">
                <a:solidFill>
                  <a:srgbClr val="000000"/>
                </a:solidFill>
                <a:cs typeface="Arial" charset="0"/>
              </a:rPr>
              <a:t> Хочу знать больше.</a:t>
            </a:r>
          </a:p>
          <a:p>
            <a:pPr>
              <a:spcBef>
                <a:spcPct val="50000"/>
              </a:spcBef>
            </a:pPr>
            <a:endParaRPr lang="ru-RU" sz="3600" b="1" dirty="0"/>
          </a:p>
        </p:txBody>
      </p:sp>
      <p:pic>
        <p:nvPicPr>
          <p:cNvPr id="11268" name="Picture 4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781300"/>
            <a:ext cx="12604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1979613" y="2852738"/>
            <a:ext cx="6913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У меня не всё получилось, но я постараюсь. </a:t>
            </a:r>
          </a:p>
        </p:txBody>
      </p:sp>
      <p:pic>
        <p:nvPicPr>
          <p:cNvPr id="11270" name="Picture 5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868863"/>
            <a:ext cx="12604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Прямоугольник 6"/>
          <p:cNvSpPr>
            <a:spLocks noChangeArrowheads="1"/>
          </p:cNvSpPr>
          <p:nvPr/>
        </p:nvSpPr>
        <p:spPr bwMode="auto">
          <a:xfrm>
            <a:off x="1979613" y="4437063"/>
            <a:ext cx="68405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600" b="1"/>
          </a:p>
        </p:txBody>
      </p:sp>
      <p:sp>
        <p:nvSpPr>
          <p:cNvPr id="11272" name="Прямоугольник 9"/>
          <p:cNvSpPr>
            <a:spLocks noChangeArrowheads="1"/>
          </p:cNvSpPr>
          <p:nvPr/>
        </p:nvSpPr>
        <p:spPr bwMode="auto">
          <a:xfrm>
            <a:off x="1979613" y="5084763"/>
            <a:ext cx="6705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1313" indent="-341313" defTabSz="449263"/>
            <a:r>
              <a:rPr lang="ru-RU" sz="3600" b="1" dirty="0">
                <a:cs typeface="Arial" charset="0"/>
              </a:rPr>
              <a:t>Ничего не понятно на уроке.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60648"/>
            <a:ext cx="885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Засели домики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23528" y="5589240"/>
            <a:ext cx="3962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899592" y="1628800"/>
            <a:ext cx="2160240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292080" y="1628800"/>
            <a:ext cx="2160240" cy="108012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2708920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979712" y="2708920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899592" y="3717032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979712" y="3717032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899592" y="4725144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979712" y="4725144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187624" y="2636912"/>
            <a:ext cx="607859" cy="113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115616" y="4653136"/>
            <a:ext cx="67986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292080" y="2708920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2708920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292080" y="3717032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3717032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92080" y="4725144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372200" y="4725144"/>
            <a:ext cx="1080120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364088" y="2708920"/>
            <a:ext cx="936104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660232" y="2708920"/>
            <a:ext cx="6078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580112" y="3645024"/>
            <a:ext cx="6078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660232" y="3645024"/>
            <a:ext cx="6078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580112" y="4653136"/>
            <a:ext cx="5100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660233" y="4653136"/>
            <a:ext cx="6078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691680" y="1700808"/>
            <a:ext cx="607859" cy="113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6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2267744" y="4653136"/>
            <a:ext cx="607859" cy="113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6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195736" y="2636912"/>
            <a:ext cx="607859" cy="113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66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1115616" y="3645024"/>
            <a:ext cx="6078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6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2267744" y="3645024"/>
            <a:ext cx="6078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6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084168" y="1556792"/>
            <a:ext cx="6078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/>
              <a:t>9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Сегодня на уроке…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340768"/>
            <a:ext cx="8503920" cy="4758280"/>
          </a:xfrm>
        </p:spPr>
        <p:txBody>
          <a:bodyPr>
            <a:noAutofit/>
          </a:bodyPr>
          <a:lstStyle/>
          <a:p>
            <a:r>
              <a:rPr lang="ru-RU" sz="4400" dirty="0" smtClean="0"/>
              <a:t>Мы решали устно… </a:t>
            </a:r>
          </a:p>
          <a:p>
            <a:r>
              <a:rPr lang="ru-RU" sz="4400" dirty="0" smtClean="0"/>
              <a:t>Мы познакомились с новым числом…</a:t>
            </a:r>
          </a:p>
          <a:p>
            <a:r>
              <a:rPr lang="ru-RU" sz="4400" dirty="0" smtClean="0"/>
              <a:t>Научились писать новую цифру…</a:t>
            </a:r>
          </a:p>
          <a:p>
            <a:r>
              <a:rPr lang="ru-RU" sz="4400" dirty="0" smtClean="0"/>
              <a:t>Мы знакомились с составом числа…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Математическая разминка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01752" y="5661248"/>
            <a:ext cx="4038600" cy="392080"/>
          </a:xfrm>
        </p:spPr>
        <p:txBody>
          <a:bodyPr>
            <a:noAutofit/>
          </a:bodyPr>
          <a:lstStyle/>
          <a:p>
            <a:r>
              <a:rPr lang="ru-RU" sz="4400" dirty="0" smtClean="0"/>
              <a:t>Отрезки</a:t>
            </a:r>
            <a:endParaRPr lang="ru-RU" sz="44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800600" y="5661248"/>
            <a:ext cx="4038600" cy="392080"/>
          </a:xfrm>
        </p:spPr>
        <p:txBody>
          <a:bodyPr>
            <a:noAutofit/>
          </a:bodyPr>
          <a:lstStyle/>
          <a:p>
            <a:r>
              <a:rPr lang="ru-RU" sz="4400" dirty="0" smtClean="0"/>
              <a:t>Ломаные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980728"/>
            <a:ext cx="7776864" cy="6480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На какие группы можно разделить данные фигуры?</a:t>
            </a:r>
            <a:endParaRPr lang="ru-RU" sz="24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755576" y="2132856"/>
            <a:ext cx="1656184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339752" y="2060848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83568" y="2348880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843808" y="2852936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14" idx="5"/>
            <a:endCxn id="13" idx="5"/>
          </p:cNvCxnSpPr>
          <p:nvPr/>
        </p:nvCxnSpPr>
        <p:spPr>
          <a:xfrm flipH="1" flipV="1">
            <a:off x="2966733" y="2975861"/>
            <a:ext cx="864096" cy="172819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707904" y="4581128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827584" y="2996952"/>
            <a:ext cx="432048" cy="1944216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1187624" y="3789040"/>
            <a:ext cx="1152128" cy="1224136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1115616" y="4941168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55576" y="479715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267744" y="371703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187624" y="2924944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4427984" y="1916832"/>
            <a:ext cx="432048" cy="1944216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4427984" y="2564904"/>
            <a:ext cx="1152128" cy="1224136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4355976" y="371703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5580112" y="2276872"/>
            <a:ext cx="1656184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5508104" y="2492896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788024" y="1844824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7236296" y="2204864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H="1" flipV="1">
            <a:off x="5940152" y="3140968"/>
            <a:ext cx="864096" cy="172819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6804248" y="3140968"/>
            <a:ext cx="792088" cy="172819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 flipV="1">
            <a:off x="7596336" y="3140968"/>
            <a:ext cx="864096" cy="172819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8388424" y="479715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7524328" y="3068960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6732240" y="479715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868144" y="3068960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79512" y="1772816"/>
            <a:ext cx="3960440" cy="3816424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4139951" y="1727201"/>
            <a:ext cx="5009491" cy="3755570"/>
          </a:xfrm>
          <a:custGeom>
            <a:avLst/>
            <a:gdLst>
              <a:gd name="connsiteX0" fmla="*/ 538843 w 5127172"/>
              <a:gd name="connsiteY0" fmla="*/ 79828 h 3755570"/>
              <a:gd name="connsiteX1" fmla="*/ 201386 w 5127172"/>
              <a:gd name="connsiteY1" fmla="*/ 1255485 h 3755570"/>
              <a:gd name="connsiteX2" fmla="*/ 397329 w 5127172"/>
              <a:gd name="connsiteY2" fmla="*/ 2616199 h 3755570"/>
              <a:gd name="connsiteX3" fmla="*/ 2585358 w 5127172"/>
              <a:gd name="connsiteY3" fmla="*/ 3639456 h 3755570"/>
              <a:gd name="connsiteX4" fmla="*/ 4860472 w 5127172"/>
              <a:gd name="connsiteY4" fmla="*/ 3291113 h 3755570"/>
              <a:gd name="connsiteX5" fmla="*/ 4185558 w 5127172"/>
              <a:gd name="connsiteY5" fmla="*/ 852713 h 3755570"/>
              <a:gd name="connsiteX6" fmla="*/ 3869872 w 5127172"/>
              <a:gd name="connsiteY6" fmla="*/ 123370 h 3755570"/>
              <a:gd name="connsiteX7" fmla="*/ 2879272 w 5127172"/>
              <a:gd name="connsiteY7" fmla="*/ 221342 h 3755570"/>
              <a:gd name="connsiteX8" fmla="*/ 1834243 w 5127172"/>
              <a:gd name="connsiteY8" fmla="*/ 112485 h 3755570"/>
              <a:gd name="connsiteX9" fmla="*/ 604158 w 5127172"/>
              <a:gd name="connsiteY9" fmla="*/ 3628 h 3755570"/>
              <a:gd name="connsiteX10" fmla="*/ 495300 w 5127172"/>
              <a:gd name="connsiteY10" fmla="*/ 134256 h 37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27172" h="3755570">
                <a:moveTo>
                  <a:pt x="538843" y="79828"/>
                </a:moveTo>
                <a:cubicBezTo>
                  <a:pt x="381907" y="456292"/>
                  <a:pt x="224972" y="832757"/>
                  <a:pt x="201386" y="1255485"/>
                </a:cubicBezTo>
                <a:cubicBezTo>
                  <a:pt x="177800" y="1678214"/>
                  <a:pt x="0" y="2218871"/>
                  <a:pt x="397329" y="2616199"/>
                </a:cubicBezTo>
                <a:cubicBezTo>
                  <a:pt x="794658" y="3013527"/>
                  <a:pt x="1841501" y="3526970"/>
                  <a:pt x="2585358" y="3639456"/>
                </a:cubicBezTo>
                <a:cubicBezTo>
                  <a:pt x="3329215" y="3751942"/>
                  <a:pt x="4593772" y="3755570"/>
                  <a:pt x="4860472" y="3291113"/>
                </a:cubicBezTo>
                <a:cubicBezTo>
                  <a:pt x="5127172" y="2826656"/>
                  <a:pt x="4350658" y="1380670"/>
                  <a:pt x="4185558" y="852713"/>
                </a:cubicBezTo>
                <a:cubicBezTo>
                  <a:pt x="4020458" y="324756"/>
                  <a:pt x="4087586" y="228598"/>
                  <a:pt x="3869872" y="123370"/>
                </a:cubicBezTo>
                <a:cubicBezTo>
                  <a:pt x="3652158" y="18142"/>
                  <a:pt x="3218543" y="223156"/>
                  <a:pt x="2879272" y="221342"/>
                </a:cubicBezTo>
                <a:cubicBezTo>
                  <a:pt x="2540001" y="219528"/>
                  <a:pt x="1834243" y="112485"/>
                  <a:pt x="1834243" y="112485"/>
                </a:cubicBezTo>
                <a:cubicBezTo>
                  <a:pt x="1455057" y="76199"/>
                  <a:pt x="827315" y="0"/>
                  <a:pt x="604158" y="3628"/>
                </a:cubicBezTo>
                <a:cubicBezTo>
                  <a:pt x="381001" y="7256"/>
                  <a:pt x="438150" y="70756"/>
                  <a:pt x="495300" y="134256"/>
                </a:cubicBezTo>
              </a:path>
            </a:pathLst>
          </a:custGeom>
          <a:ln w="57150">
            <a:solidFill>
              <a:schemeClr val="accent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Реши задачку</a:t>
            </a: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13978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Мама старше дочки, но младше папы. Кто самый младший? </a:t>
            </a:r>
          </a:p>
          <a:p>
            <a:r>
              <a:rPr lang="ru-RU" dirty="0" smtClean="0"/>
              <a:t>Кто самый старший?</a:t>
            </a:r>
            <a:endParaRPr lang="ru-RU" dirty="0"/>
          </a:p>
        </p:txBody>
      </p:sp>
      <p:pic>
        <p:nvPicPr>
          <p:cNvPr id="1026" name="Picture 2" descr="http://www.artleo.com/pic/download.php?file=201209/1600x1200/artleo.com-32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3356992"/>
            <a:ext cx="3552396" cy="2664296"/>
          </a:xfrm>
          <a:prstGeom prst="rect">
            <a:avLst/>
          </a:prstGeom>
          <a:noFill/>
        </p:spPr>
      </p:pic>
      <p:pic>
        <p:nvPicPr>
          <p:cNvPr id="1028" name="Picture 4" descr="http://s1.bwallpapers.com/wallpapers/2014/05/02/ian-somerhalder-wide-wallpaper_121953612.jpg"/>
          <p:cNvPicPr>
            <a:picLocks noChangeAspect="1" noChangeArrowheads="1"/>
          </p:cNvPicPr>
          <p:nvPr/>
        </p:nvPicPr>
        <p:blipFill>
          <a:blip r:embed="rId3" cstate="print"/>
          <a:srcRect l="10403" r="2468"/>
          <a:stretch>
            <a:fillRect/>
          </a:stretch>
        </p:blipFill>
        <p:spPr bwMode="auto">
          <a:xfrm>
            <a:off x="4499992" y="3153447"/>
            <a:ext cx="4104456" cy="2944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5536" y="285750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Сколько здесь треугольников?</a:t>
            </a:r>
            <a:br>
              <a:rPr lang="ru-RU" sz="4000" dirty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endParaRPr lang="ru-RU" sz="40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123" name="image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649756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-конечная звезда 5"/>
          <p:cNvSpPr/>
          <p:nvPr/>
        </p:nvSpPr>
        <p:spPr>
          <a:xfrm>
            <a:off x="467544" y="1772816"/>
            <a:ext cx="1288728" cy="1080120"/>
          </a:xfrm>
          <a:prstGeom prst="star5">
            <a:avLst>
              <a:gd name="adj" fmla="val 24567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Математическая разминка</a:t>
            </a:r>
            <a:endParaRPr lang="ru-RU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556792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7 - 2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19872" y="1556792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8    4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39952" y="1668535"/>
            <a:ext cx="504056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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19872" y="5733256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5    8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11960" y="5805264"/>
            <a:ext cx="360040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  <a:sym typeface="Symbol"/>
              </a:rPr>
              <a:t></a:t>
            </a:r>
            <a:endParaRPr lang="ru-RU" sz="60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3568" y="5733256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6 +1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19872" y="2996952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7 - 3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419872" y="4365104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3 + 5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156176" y="1556792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+ 3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2996952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+ 6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156176" y="4365104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7    7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76256" y="4476847"/>
            <a:ext cx="504056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  <a:sym typeface="Symbol"/>
              </a:rPr>
              <a:t>=</a:t>
            </a:r>
            <a:endParaRPr lang="ru-RU" sz="6000" dirty="0" smtClean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228184" y="5733256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6    4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48264" y="5844999"/>
            <a:ext cx="504056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  <a:sym typeface="Symbol"/>
              </a:rPr>
              <a:t></a:t>
            </a:r>
            <a:endParaRPr lang="ru-RU" sz="6000" dirty="0" smtClean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3568" y="2996952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indent="-914400"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  <a:sym typeface="Symbol"/>
              </a:rPr>
              <a:t>5   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5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83568" y="4365104"/>
            <a:ext cx="1944216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8 - 2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03648" y="3140968"/>
            <a:ext cx="504056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  <a:sym typeface="Symbol"/>
              </a:rPr>
              <a:t>=</a:t>
            </a:r>
            <a:endParaRPr lang="ru-RU" sz="6000" dirty="0" smtClean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7" grpId="0" build="allAtOnce" animBg="1"/>
      <p:bldP spid="18" grpId="0" build="allAtOnce" animBg="1"/>
      <p:bldP spid="22" grpId="0" build="allAtOnce" animBg="1"/>
      <p:bldP spid="23" grpId="0" build="allAtOnce" animBg="1"/>
      <p:bldP spid="16" grpId="0" build="allAtOnce" animBg="1"/>
      <p:bldP spid="24" grpId="0" build="allAtOnce" animBg="1"/>
      <p:bldP spid="25" grpId="0" build="allAtOnce" animBg="1"/>
      <p:bldP spid="27" grpId="0" build="allAtOnce" animBg="1"/>
      <p:bldP spid="28" grpId="0" build="allAtOnce" animBg="1"/>
      <p:bldP spid="29" grpId="0" build="allAtOnce" animBg="1"/>
      <p:bldP spid="30" grpId="0" build="allAtOnce" animBg="1"/>
      <p:bldP spid="32" grpId="0" build="allAtOnce" animBg="1"/>
      <p:bldP spid="33" grpId="0" build="allAtOnce" animBg="1"/>
      <p:bldP spid="21" grpId="0" uiExpand="1" build="allAtOnce" animBg="1"/>
      <p:bldP spid="26" grpId="0" build="allAtOnce" animBg="1"/>
      <p:bldP spid="19" grpId="0" uiExpand="1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12604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1908175" y="333375"/>
            <a:ext cx="691197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cs typeface="Arial" charset="0"/>
              </a:rPr>
              <a:t>Я доволен собой, у меня все получилось.</a:t>
            </a:r>
            <a:r>
              <a:rPr lang="ru-RU" sz="3600" b="1" dirty="0">
                <a:solidFill>
                  <a:srgbClr val="000000"/>
                </a:solidFill>
                <a:cs typeface="Arial" charset="0"/>
              </a:rPr>
              <a:t> Хочу знать больше.</a:t>
            </a:r>
          </a:p>
          <a:p>
            <a:pPr>
              <a:spcBef>
                <a:spcPct val="50000"/>
              </a:spcBef>
            </a:pPr>
            <a:endParaRPr lang="ru-RU" sz="3600" b="1" dirty="0"/>
          </a:p>
        </p:txBody>
      </p:sp>
      <p:pic>
        <p:nvPicPr>
          <p:cNvPr id="11268" name="Picture 4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781300"/>
            <a:ext cx="12604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1979613" y="2852738"/>
            <a:ext cx="6913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У меня не всё получилось, но я постараюсь. </a:t>
            </a:r>
          </a:p>
        </p:txBody>
      </p:sp>
      <p:pic>
        <p:nvPicPr>
          <p:cNvPr id="11270" name="Picture 5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868863"/>
            <a:ext cx="12604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Прямоугольник 6"/>
          <p:cNvSpPr>
            <a:spLocks noChangeArrowheads="1"/>
          </p:cNvSpPr>
          <p:nvPr/>
        </p:nvSpPr>
        <p:spPr bwMode="auto">
          <a:xfrm>
            <a:off x="1979613" y="4437063"/>
            <a:ext cx="68405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600" b="1"/>
          </a:p>
        </p:txBody>
      </p:sp>
      <p:sp>
        <p:nvSpPr>
          <p:cNvPr id="11272" name="Прямоугольник 9"/>
          <p:cNvSpPr>
            <a:spLocks noChangeArrowheads="1"/>
          </p:cNvSpPr>
          <p:nvPr/>
        </p:nvSpPr>
        <p:spPr bwMode="auto">
          <a:xfrm>
            <a:off x="1979613" y="5084763"/>
            <a:ext cx="6705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1313" indent="-341313" defTabSz="449263"/>
            <a:r>
              <a:rPr lang="ru-RU" sz="3600" b="1" dirty="0">
                <a:cs typeface="Arial" charset="0"/>
              </a:rPr>
              <a:t>Ничего не понятно на уроке.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3000" y="500063"/>
            <a:ext cx="8001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Сколько здесь чисел, которые меньше 6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, но 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больше 2?</a:t>
            </a:r>
            <a:r>
              <a:rPr lang="ru-RU" sz="4000" dirty="0">
                <a:latin typeface="+mj-lt"/>
              </a:rPr>
              <a:t/>
            </a:r>
            <a:br>
              <a:rPr lang="ru-RU" sz="4000" dirty="0">
                <a:latin typeface="+mj-lt"/>
              </a:rPr>
            </a:br>
            <a:endParaRPr lang="ru-RU" sz="4000" dirty="0">
              <a:latin typeface="+mj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643438" y="4286256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7" name="Овал 6"/>
          <p:cNvSpPr/>
          <p:nvPr/>
        </p:nvSpPr>
        <p:spPr>
          <a:xfrm>
            <a:off x="1714480" y="4929198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8" name="Овал 7"/>
          <p:cNvSpPr/>
          <p:nvPr/>
        </p:nvSpPr>
        <p:spPr>
          <a:xfrm>
            <a:off x="6286512" y="4214818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9" name="Овал 8"/>
          <p:cNvSpPr/>
          <p:nvPr/>
        </p:nvSpPr>
        <p:spPr>
          <a:xfrm>
            <a:off x="5429256" y="3929066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0" name="Овал 9"/>
          <p:cNvSpPr/>
          <p:nvPr/>
        </p:nvSpPr>
        <p:spPr>
          <a:xfrm>
            <a:off x="7143768" y="3929066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1" name="Овал 10"/>
          <p:cNvSpPr/>
          <p:nvPr/>
        </p:nvSpPr>
        <p:spPr>
          <a:xfrm>
            <a:off x="2428860" y="5357826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12" name="Овал 11"/>
          <p:cNvSpPr/>
          <p:nvPr/>
        </p:nvSpPr>
        <p:spPr>
          <a:xfrm>
            <a:off x="3071802" y="4786322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3" name="Овал 12"/>
          <p:cNvSpPr/>
          <p:nvPr/>
        </p:nvSpPr>
        <p:spPr>
          <a:xfrm>
            <a:off x="3786182" y="4214818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14" name="Овал 13"/>
          <p:cNvSpPr/>
          <p:nvPr/>
        </p:nvSpPr>
        <p:spPr>
          <a:xfrm>
            <a:off x="1000100" y="4500570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1988840"/>
            <a:ext cx="8208912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 число, следующее за числом 8</a:t>
            </a:r>
            <a:endParaRPr lang="ru-RU" sz="4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Сегодня на уроке…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Мы познакомимся с новым числом…</a:t>
            </a:r>
          </a:p>
          <a:p>
            <a:r>
              <a:rPr lang="ru-RU" sz="4400" dirty="0" smtClean="0"/>
              <a:t>Научимся писать новую цифру…</a:t>
            </a:r>
          </a:p>
          <a:p>
            <a:r>
              <a:rPr lang="ru-RU" sz="4400" dirty="0" smtClean="0"/>
              <a:t>Мы </a:t>
            </a:r>
            <a:r>
              <a:rPr lang="ru-RU" sz="4400" dirty="0" err="1" smtClean="0"/>
              <a:t>знакомся</a:t>
            </a:r>
            <a:r>
              <a:rPr lang="ru-RU" sz="4400" dirty="0" smtClean="0"/>
              <a:t> с составом числа…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73640" y="1641835"/>
            <a:ext cx="8646510" cy="455253"/>
            <a:chOff x="755650" y="2083882"/>
            <a:chExt cx="6408738" cy="455253"/>
          </a:xfrm>
        </p:grpSpPr>
        <p:cxnSp>
          <p:nvCxnSpPr>
            <p:cNvPr id="4" name="Прямая со стрелкой 3"/>
            <p:cNvCxnSpPr/>
            <p:nvPr/>
          </p:nvCxnSpPr>
          <p:spPr>
            <a:xfrm flipV="1">
              <a:off x="755650" y="2332038"/>
              <a:ext cx="6408738" cy="17462"/>
            </a:xfrm>
            <a:prstGeom prst="straightConnector1">
              <a:avLst/>
            </a:prstGeom>
            <a:ln w="76200">
              <a:solidFill>
                <a:srgbClr val="00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1278292" y="2120394"/>
              <a:ext cx="0" cy="395288"/>
            </a:xfrm>
            <a:prstGeom prst="line">
              <a:avLst/>
            </a:prstGeom>
            <a:ln w="762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855552" y="2107335"/>
              <a:ext cx="0" cy="431800"/>
            </a:xfrm>
            <a:prstGeom prst="line">
              <a:avLst/>
            </a:prstGeom>
            <a:ln w="762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3482078" y="2083882"/>
              <a:ext cx="0" cy="431800"/>
            </a:xfrm>
            <a:prstGeom prst="line">
              <a:avLst/>
            </a:prstGeom>
            <a:ln w="762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2408948" y="2083882"/>
              <a:ext cx="0" cy="431800"/>
            </a:xfrm>
            <a:prstGeom prst="line">
              <a:avLst/>
            </a:prstGeom>
            <a:ln w="762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2925836" y="2102138"/>
              <a:ext cx="0" cy="431800"/>
            </a:xfrm>
            <a:prstGeom prst="line">
              <a:avLst/>
            </a:prstGeom>
            <a:ln w="762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1800" name="TextBox 14"/>
          <p:cNvSpPr txBox="1">
            <a:spLocks noChangeArrowheads="1"/>
          </p:cNvSpPr>
          <p:nvPr/>
        </p:nvSpPr>
        <p:spPr bwMode="auto">
          <a:xfrm>
            <a:off x="698594" y="2262187"/>
            <a:ext cx="360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161801" name="TextBox 15"/>
          <p:cNvSpPr txBox="1">
            <a:spLocks noChangeArrowheads="1"/>
          </p:cNvSpPr>
          <p:nvPr/>
        </p:nvSpPr>
        <p:spPr bwMode="auto">
          <a:xfrm>
            <a:off x="2227840" y="2258579"/>
            <a:ext cx="360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Verdana" pitchFamily="34" charset="0"/>
              </a:rPr>
              <a:t>3</a:t>
            </a:r>
          </a:p>
        </p:txBody>
      </p:sp>
      <p:sp>
        <p:nvSpPr>
          <p:cNvPr id="161802" name="TextBox 16"/>
          <p:cNvSpPr txBox="1">
            <a:spLocks noChangeArrowheads="1"/>
          </p:cNvSpPr>
          <p:nvPr/>
        </p:nvSpPr>
        <p:spPr bwMode="auto">
          <a:xfrm>
            <a:off x="1476374" y="2260600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Verdana" pitchFamily="34" charset="0"/>
              </a:rPr>
              <a:t>2</a:t>
            </a:r>
          </a:p>
        </p:txBody>
      </p:sp>
      <p:sp>
        <p:nvSpPr>
          <p:cNvPr id="161803" name="TextBox 17"/>
          <p:cNvSpPr txBox="1">
            <a:spLocks noChangeArrowheads="1"/>
          </p:cNvSpPr>
          <p:nvPr/>
        </p:nvSpPr>
        <p:spPr bwMode="auto">
          <a:xfrm>
            <a:off x="2924726" y="2259373"/>
            <a:ext cx="360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Verdana" pitchFamily="34" charset="0"/>
              </a:rPr>
              <a:t>4</a:t>
            </a:r>
          </a:p>
        </p:txBody>
      </p:sp>
      <p:sp>
        <p:nvSpPr>
          <p:cNvPr id="161804" name="TextBox 18"/>
          <p:cNvSpPr txBox="1">
            <a:spLocks noChangeArrowheads="1"/>
          </p:cNvSpPr>
          <p:nvPr/>
        </p:nvSpPr>
        <p:spPr bwMode="auto">
          <a:xfrm>
            <a:off x="4355976" y="2276872"/>
            <a:ext cx="4320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</a:p>
        </p:txBody>
      </p:sp>
      <p:sp>
        <p:nvSpPr>
          <p:cNvPr id="161805" name="TextBox 19"/>
          <p:cNvSpPr txBox="1">
            <a:spLocks noChangeArrowheads="1"/>
          </p:cNvSpPr>
          <p:nvPr/>
        </p:nvSpPr>
        <p:spPr bwMode="auto">
          <a:xfrm>
            <a:off x="3608460" y="2236788"/>
            <a:ext cx="360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Verdana" pitchFamily="34" charset="0"/>
              </a:rPr>
              <a:t>5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76375" y="3933825"/>
            <a:ext cx="47513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Verdana" pitchFamily="34" charset="0"/>
              </a:rPr>
              <a:t>8</a:t>
            </a:r>
            <a:r>
              <a:rPr lang="ru-RU" b="1" dirty="0" smtClean="0">
                <a:solidFill>
                  <a:srgbClr val="000000"/>
                </a:solidFill>
                <a:latin typeface="Verdana" pitchFamily="34" charset="0"/>
              </a:rPr>
              <a:t>     =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411663" y="3779838"/>
            <a:ext cx="94773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8800" b="1" dirty="0">
                <a:solidFill>
                  <a:srgbClr val="FF0000"/>
                </a:solidFill>
                <a:latin typeface="Verdana" pitchFamily="34" charset="0"/>
              </a:rPr>
              <a:t>9</a:t>
            </a:r>
            <a:endParaRPr lang="ru-RU" sz="8800" b="1" dirty="0" smtClean="0">
              <a:solidFill>
                <a:srgbClr val="FF0000"/>
              </a:solidFill>
              <a:latin typeface="Verdana" pitchFamily="34" charset="0"/>
            </a:endParaRPr>
          </a:p>
        </p:txBody>
      </p:sp>
      <p:grpSp>
        <p:nvGrpSpPr>
          <p:cNvPr id="3" name="Группа 39"/>
          <p:cNvGrpSpPr>
            <a:grpSpLocks/>
          </p:cNvGrpSpPr>
          <p:nvPr/>
        </p:nvGrpSpPr>
        <p:grpSpPr bwMode="auto">
          <a:xfrm>
            <a:off x="5983575" y="428553"/>
            <a:ext cx="1738675" cy="1492250"/>
            <a:chOff x="5837298" y="1122828"/>
            <a:chExt cx="1428999" cy="1016272"/>
          </a:xfrm>
        </p:grpSpPr>
        <p:sp>
          <p:nvSpPr>
            <p:cNvPr id="34" name="Выгнутая вверх стрелка 33"/>
            <p:cNvSpPr/>
            <p:nvPr/>
          </p:nvSpPr>
          <p:spPr>
            <a:xfrm>
              <a:off x="5837298" y="1700452"/>
              <a:ext cx="949646" cy="360019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7200">
                <a:solidFill>
                  <a:srgbClr val="000000"/>
                </a:solidFill>
              </a:endParaRPr>
            </a:p>
          </p:txBody>
        </p:sp>
        <p:sp>
          <p:nvSpPr>
            <p:cNvPr id="161816" name="Прямоугольник 34"/>
            <p:cNvSpPr>
              <a:spLocks noChangeArrowheads="1"/>
            </p:cNvSpPr>
            <p:nvPr/>
          </p:nvSpPr>
          <p:spPr bwMode="auto">
            <a:xfrm>
              <a:off x="5957300" y="1122828"/>
              <a:ext cx="1308997" cy="1016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6000" b="1" dirty="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+1</a:t>
              </a:r>
              <a:endParaRPr lang="ru-RU" sz="6000" dirty="0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660232" y="2204864"/>
            <a:ext cx="4787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endParaRPr lang="ru-RU" sz="48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195736" y="3902075"/>
            <a:ext cx="1942877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Verdana" pitchFamily="34" charset="0"/>
              </a:rPr>
              <a:t>+1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591844" y="1641835"/>
            <a:ext cx="0" cy="431800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359400" y="1660091"/>
            <a:ext cx="0" cy="431800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084168" y="1682822"/>
            <a:ext cx="0" cy="431800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967538" y="1674091"/>
            <a:ext cx="0" cy="431800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8"/>
          <p:cNvSpPr txBox="1">
            <a:spLocks noChangeArrowheads="1"/>
          </p:cNvSpPr>
          <p:nvPr/>
        </p:nvSpPr>
        <p:spPr bwMode="auto">
          <a:xfrm>
            <a:off x="5076056" y="2276872"/>
            <a:ext cx="463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sz="3200" b="1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TextBox 18"/>
          <p:cNvSpPr txBox="1">
            <a:spLocks noChangeArrowheads="1"/>
          </p:cNvSpPr>
          <p:nvPr/>
        </p:nvSpPr>
        <p:spPr bwMode="auto">
          <a:xfrm>
            <a:off x="5796136" y="2235775"/>
            <a:ext cx="4265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72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sz="3600" b="1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5926425" y="1730085"/>
            <a:ext cx="333375" cy="3333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7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6156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3" grpId="0"/>
      <p:bldP spid="35" grpId="0"/>
      <p:bldP spid="3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158</TotalTime>
  <Words>315</Words>
  <Application>Microsoft Office PowerPoint</Application>
  <PresentationFormat>Экран (4:3)</PresentationFormat>
  <Paragraphs>111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Официальная</vt:lpstr>
      <vt:lpstr>Число 9. Цифра 9. </vt:lpstr>
      <vt:lpstr>Математическая разминка</vt:lpstr>
      <vt:lpstr>Реши задачку</vt:lpstr>
      <vt:lpstr>Презентация PowerPoint</vt:lpstr>
      <vt:lpstr>Математическая разминка</vt:lpstr>
      <vt:lpstr>Презентация PowerPoint</vt:lpstr>
      <vt:lpstr>Презентация PowerPoint</vt:lpstr>
      <vt:lpstr>Сегодня на уроке…</vt:lpstr>
      <vt:lpstr>Презентация PowerPoint</vt:lpstr>
      <vt:lpstr>Презентация PowerPoint</vt:lpstr>
      <vt:lpstr>Презентация PowerPoint</vt:lpstr>
      <vt:lpstr>Составь число 9 </vt:lpstr>
      <vt:lpstr>Составь число 9 </vt:lpstr>
      <vt:lpstr>Составь число 9 </vt:lpstr>
      <vt:lpstr>Составь число 9 </vt:lpstr>
      <vt:lpstr>Презентация PowerPoint</vt:lpstr>
      <vt:lpstr>Презентация PowerPoint</vt:lpstr>
      <vt:lpstr>Сегодня на уроке…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Число 9. Цифра 9. </dc:title>
  <dc:creator>Елена</dc:creator>
  <cp:lastModifiedBy>11</cp:lastModifiedBy>
  <cp:revision>18</cp:revision>
  <dcterms:created xsi:type="dcterms:W3CDTF">2015-10-18T15:00:01Z</dcterms:created>
  <dcterms:modified xsi:type="dcterms:W3CDTF">2023-06-13T07:30:08Z</dcterms:modified>
</cp:coreProperties>
</file>