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71" r:id="rId4"/>
    <p:sldId id="261" r:id="rId5"/>
    <p:sldId id="259" r:id="rId6"/>
    <p:sldId id="260" r:id="rId7"/>
    <p:sldId id="262" r:id="rId8"/>
    <p:sldId id="263" r:id="rId9"/>
    <p:sldId id="264" r:id="rId10"/>
    <p:sldId id="272" r:id="rId11"/>
    <p:sldId id="269" r:id="rId12"/>
    <p:sldId id="265" r:id="rId13"/>
    <p:sldId id="266" r:id="rId14"/>
    <p:sldId id="267" r:id="rId15"/>
    <p:sldId id="268" r:id="rId16"/>
    <p:sldId id="270" r:id="rId17"/>
    <p:sldId id="273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821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305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8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198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252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662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288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855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100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181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920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463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099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910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538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595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622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0C5BA954-56C1-4DF4-87CE-127F278F77F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4738D27D-E930-4664-8AE6-1B7435511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251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86900" cy="50074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950" y="4533900"/>
            <a:ext cx="5695950" cy="2324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0496" y="5314950"/>
            <a:ext cx="2971504" cy="11001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" y="5999588"/>
            <a:ext cx="515302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latin typeface="Century Schoolbook" panose="02040604050505020304" pitchFamily="18" charset="0"/>
              </a:rPr>
              <a:t/>
            </a:r>
            <a:br>
              <a:rPr lang="de-DE" b="1" dirty="0" smtClean="0">
                <a:latin typeface="Century Schoolbook" panose="02040604050505020304" pitchFamily="18" charset="0"/>
              </a:rPr>
            </a:br>
            <a:r>
              <a:rPr lang="de-DE" b="1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der Kopfhörer – </a:t>
            </a:r>
            <a:r>
              <a:rPr lang="ru-RU" b="1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наушник</a:t>
            </a:r>
            <a:r>
              <a:rPr lang="ru-RU" sz="1600" dirty="0" smtClean="0">
                <a:latin typeface="Century Schoolbook" panose="02040604050505020304" pitchFamily="18" charset="0"/>
              </a:rPr>
              <a:t/>
            </a:r>
            <a:br>
              <a:rPr lang="ru-RU" sz="1600" dirty="0" smtClean="0">
                <a:latin typeface="Century Schoolbook" panose="02040604050505020304" pitchFamily="18" charset="0"/>
              </a:rPr>
            </a:br>
            <a:endParaRPr lang="ru-RU" sz="16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006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72" y="1465243"/>
            <a:ext cx="11789253" cy="309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10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6" y="340826"/>
            <a:ext cx="11201400" cy="615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429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524875" cy="33186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201" y="3204343"/>
            <a:ext cx="8124799" cy="365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44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559582"/>
            <a:ext cx="10548937" cy="585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43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896350" cy="22479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482" y="2457450"/>
            <a:ext cx="10714043" cy="384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31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800"/>
            <a:ext cx="9906000" cy="612332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86375" y="6363385"/>
            <a:ext cx="69056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err="1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die</a:t>
            </a:r>
            <a:r>
              <a:rPr lang="ru-RU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 </a:t>
            </a:r>
            <a:r>
              <a:rPr lang="ru-RU" b="0" i="0" dirty="0" err="1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Verkehrsmeldung</a:t>
            </a:r>
            <a:r>
              <a:rPr lang="ru-RU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 – сообщение о ситуации на дорогах</a:t>
            </a:r>
            <a:endParaRPr lang="ru-RU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107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" y="486192"/>
            <a:ext cx="91344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/>
            </a:r>
            <a:br>
              <a:rPr lang="de-DE" sz="2400" b="1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</a:br>
            <a:r>
              <a:rPr lang="de-DE" sz="2400" b="1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Wichtige Wörter:</a:t>
            </a:r>
            <a:r>
              <a:rPr lang="de-DE" sz="2400" dirty="0" smtClean="0">
                <a:latin typeface="Century Schoolbook" panose="02040604050505020304" pitchFamily="18" charset="0"/>
              </a:rPr>
              <a:t/>
            </a:r>
            <a:br>
              <a:rPr lang="de-DE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anschauen 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смотреть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süchtig 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зависимый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aufwachsen 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вырасти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nutzen 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использовать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ständig 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постоянно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sich austauschen über–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обмениваться мнениями о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dabei 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при этом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das Drittel 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третья часть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umgehen mit –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обращаться с чем-либо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Kontakte knüpfen 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устанавливать контакты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die Freude 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радость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selbstverständlich 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само собой разумеется</a:t>
            </a:r>
            <a:r>
              <a:rPr lang="ru-RU" sz="2400" dirty="0" smtClean="0">
                <a:latin typeface="Century Schoolbook" panose="02040604050505020304" pitchFamily="18" charset="0"/>
              </a:rPr>
              <a:t/>
            </a:r>
            <a:br>
              <a:rPr lang="ru-RU" sz="2400" dirty="0" smtClean="0">
                <a:latin typeface="Century Schoolbook" panose="02040604050505020304" pitchFamily="18" charset="0"/>
              </a:rPr>
            </a:br>
            <a:r>
              <a:rPr lang="de-DE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ausschalten – </a:t>
            </a:r>
            <a:r>
              <a:rPr lang="ru-RU" sz="2400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выключать</a:t>
            </a:r>
            <a:endParaRPr lang="ru-RU" sz="24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436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504825"/>
            <a:ext cx="96678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61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482644" cy="54578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975" y="5257800"/>
            <a:ext cx="81153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061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96" y="498512"/>
            <a:ext cx="11555917" cy="46148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0" y="566646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>
                <a:solidFill>
                  <a:srgbClr val="5E7F96"/>
                </a:solidFill>
                <a:latin typeface="Century Schoolbook" panose="02040604050505020304" pitchFamily="18" charset="0"/>
              </a:rPr>
              <a:t>spannend –</a:t>
            </a:r>
            <a:r>
              <a:rPr lang="ru-RU" b="1" dirty="0">
                <a:solidFill>
                  <a:srgbClr val="5E7F96"/>
                </a:solidFill>
                <a:latin typeface="Century Schoolbook" panose="02040604050505020304" pitchFamily="18" charset="0"/>
              </a:rPr>
              <a:t>напряженный, захватывающий</a:t>
            </a:r>
            <a:r>
              <a:rPr lang="ru-RU" b="1" dirty="0">
                <a:latin typeface="Century Schoolbook" panose="02040604050505020304" pitchFamily="18" charset="0"/>
              </a:rPr>
              <a:t/>
            </a:r>
            <a:br>
              <a:rPr lang="ru-RU" b="1" dirty="0">
                <a:latin typeface="Century Schoolbook" panose="02040604050505020304" pitchFamily="18" charset="0"/>
              </a:rPr>
            </a:br>
            <a:r>
              <a:rPr lang="de-DE" b="1" dirty="0">
                <a:solidFill>
                  <a:srgbClr val="5E7F96"/>
                </a:solidFill>
                <a:latin typeface="Century Schoolbook" panose="02040604050505020304" pitchFamily="18" charset="0"/>
              </a:rPr>
              <a:t>entspannend –</a:t>
            </a:r>
            <a:r>
              <a:rPr lang="ru-RU" b="1" dirty="0">
                <a:solidFill>
                  <a:srgbClr val="5E7F96"/>
                </a:solidFill>
                <a:latin typeface="Century Schoolbook" panose="02040604050505020304" pitchFamily="18" charset="0"/>
              </a:rPr>
              <a:t>расслабляющий</a:t>
            </a:r>
            <a:r>
              <a:rPr lang="ru-RU" b="1" dirty="0">
                <a:latin typeface="Century Schoolbook" panose="02040604050505020304" pitchFamily="18" charset="0"/>
              </a:rPr>
              <a:t/>
            </a:r>
            <a:br>
              <a:rPr lang="ru-RU" b="1" dirty="0">
                <a:latin typeface="Century Schoolbook" panose="02040604050505020304" pitchFamily="18" charset="0"/>
              </a:rPr>
            </a:br>
            <a:r>
              <a:rPr lang="de-DE" b="1" dirty="0">
                <a:solidFill>
                  <a:srgbClr val="5E7F96"/>
                </a:solidFill>
                <a:latin typeface="Century Schoolbook" panose="02040604050505020304" pitchFamily="18" charset="0"/>
              </a:rPr>
              <a:t>erreichbar sein – </a:t>
            </a:r>
            <a:r>
              <a:rPr lang="ru-RU" b="1" dirty="0">
                <a:solidFill>
                  <a:srgbClr val="5E7F96"/>
                </a:solidFill>
                <a:latin typeface="Century Schoolbook" panose="02040604050505020304" pitchFamily="18" charset="0"/>
              </a:rPr>
              <a:t>быть в зоне доступа</a:t>
            </a:r>
            <a:endParaRPr lang="ru-RU" b="1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55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63" y="716097"/>
            <a:ext cx="11815886" cy="511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930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4973"/>
            <a:ext cx="12109133" cy="390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815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850" y="0"/>
            <a:ext cx="9647150" cy="412313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5725" y="3995678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Wichtige Wörter:</a:t>
            </a:r>
            <a:r>
              <a:rPr lang="de-DE" dirty="0" smtClean="0">
                <a:latin typeface="Century Schoolbook" panose="02040604050505020304" pitchFamily="18" charset="0"/>
              </a:rPr>
              <a:t/>
            </a:r>
            <a:br>
              <a:rPr lang="de-DE" dirty="0" smtClean="0">
                <a:latin typeface="Century Schoolbook" panose="02040604050505020304" pitchFamily="18" charset="0"/>
              </a:rPr>
            </a:br>
            <a:r>
              <a:rPr lang="de-DE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Im Internet recherchieren – </a:t>
            </a:r>
            <a:r>
              <a:rPr lang="ru-RU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искать в интернете</a:t>
            </a:r>
            <a:r>
              <a:rPr lang="ru-RU" dirty="0" smtClean="0">
                <a:latin typeface="Century Schoolbook" panose="02040604050505020304" pitchFamily="18" charset="0"/>
              </a:rPr>
              <a:t/>
            </a:r>
            <a:br>
              <a:rPr lang="ru-RU" dirty="0" smtClean="0">
                <a:latin typeface="Century Schoolbook" panose="02040604050505020304" pitchFamily="18" charset="0"/>
              </a:rPr>
            </a:br>
            <a:r>
              <a:rPr lang="de-DE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die Nachrichten – </a:t>
            </a:r>
            <a:r>
              <a:rPr lang="ru-RU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новости</a:t>
            </a:r>
            <a:r>
              <a:rPr lang="ru-RU" dirty="0" smtClean="0">
                <a:latin typeface="Century Schoolbook" panose="02040604050505020304" pitchFamily="18" charset="0"/>
              </a:rPr>
              <a:t/>
            </a:r>
            <a:br>
              <a:rPr lang="ru-RU" dirty="0" smtClean="0">
                <a:latin typeface="Century Schoolbook" panose="02040604050505020304" pitchFamily="18" charset="0"/>
              </a:rPr>
            </a:br>
            <a:r>
              <a:rPr lang="de-DE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häufig – </a:t>
            </a:r>
            <a:r>
              <a:rPr lang="ru-RU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часто</a:t>
            </a:r>
            <a:r>
              <a:rPr lang="ru-RU" dirty="0" smtClean="0">
                <a:latin typeface="Century Schoolbook" panose="02040604050505020304" pitchFamily="18" charset="0"/>
              </a:rPr>
              <a:t/>
            </a:r>
            <a:br>
              <a:rPr lang="ru-RU" dirty="0" smtClean="0">
                <a:latin typeface="Century Schoolbook" panose="02040604050505020304" pitchFamily="18" charset="0"/>
              </a:rPr>
            </a:br>
            <a:r>
              <a:rPr lang="de-DE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möglich – </a:t>
            </a:r>
            <a:r>
              <a:rPr lang="ru-RU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возможно</a:t>
            </a:r>
            <a:r>
              <a:rPr lang="ru-RU" dirty="0" smtClean="0">
                <a:latin typeface="Century Schoolbook" panose="02040604050505020304" pitchFamily="18" charset="0"/>
              </a:rPr>
              <a:t/>
            </a:r>
            <a:br>
              <a:rPr lang="ru-RU" dirty="0" smtClean="0">
                <a:latin typeface="Century Schoolbook" panose="02040604050505020304" pitchFamily="18" charset="0"/>
              </a:rPr>
            </a:br>
            <a:r>
              <a:rPr lang="de-DE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unkompliziert – </a:t>
            </a:r>
            <a:r>
              <a:rPr lang="ru-RU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несложно</a:t>
            </a:r>
            <a:r>
              <a:rPr lang="ru-RU" dirty="0" smtClean="0">
                <a:latin typeface="Century Schoolbook" panose="02040604050505020304" pitchFamily="18" charset="0"/>
              </a:rPr>
              <a:t/>
            </a:r>
            <a:br>
              <a:rPr lang="ru-RU" dirty="0" smtClean="0">
                <a:latin typeface="Century Schoolbook" panose="02040604050505020304" pitchFamily="18" charset="0"/>
              </a:rPr>
            </a:br>
            <a:r>
              <a:rPr lang="de-DE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vergleichen –</a:t>
            </a:r>
            <a:r>
              <a:rPr lang="ru-RU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сравнивать</a:t>
            </a:r>
            <a:r>
              <a:rPr lang="ru-RU" dirty="0" smtClean="0">
                <a:latin typeface="Century Schoolbook" panose="02040604050505020304" pitchFamily="18" charset="0"/>
              </a:rPr>
              <a:t/>
            </a:r>
            <a:br>
              <a:rPr lang="ru-RU" dirty="0" smtClean="0">
                <a:latin typeface="Century Schoolbook" panose="02040604050505020304" pitchFamily="18" charset="0"/>
              </a:rPr>
            </a:br>
            <a:r>
              <a:rPr lang="de-DE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der Schüler – </a:t>
            </a:r>
            <a:r>
              <a:rPr lang="ru-RU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школьник</a:t>
            </a:r>
            <a:r>
              <a:rPr lang="ru-RU" dirty="0" smtClean="0">
                <a:latin typeface="Century Schoolbook" panose="02040604050505020304" pitchFamily="18" charset="0"/>
              </a:rPr>
              <a:t/>
            </a:r>
            <a:br>
              <a:rPr lang="ru-RU" dirty="0" smtClean="0">
                <a:latin typeface="Century Schoolbook" panose="02040604050505020304" pitchFamily="18" charset="0"/>
              </a:rPr>
            </a:br>
            <a:r>
              <a:rPr lang="de-DE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der Rentner – </a:t>
            </a:r>
            <a:r>
              <a:rPr lang="ru-RU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пенсионер</a:t>
            </a:r>
            <a:r>
              <a:rPr lang="ru-RU" dirty="0" smtClean="0">
                <a:latin typeface="Century Schoolbook" panose="02040604050505020304" pitchFamily="18" charset="0"/>
              </a:rPr>
              <a:t/>
            </a:r>
            <a:br>
              <a:rPr lang="ru-RU" dirty="0" smtClean="0">
                <a:latin typeface="Century Schoolbook" panose="02040604050505020304" pitchFamily="18" charset="0"/>
              </a:rPr>
            </a:br>
            <a:r>
              <a:rPr lang="de-DE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denken –</a:t>
            </a:r>
            <a:r>
              <a:rPr lang="ru-RU" b="0" i="0" dirty="0" smtClean="0">
                <a:solidFill>
                  <a:srgbClr val="5E7F96"/>
                </a:solidFill>
                <a:effectLst/>
                <a:latin typeface="Century Schoolbook" panose="02040604050505020304" pitchFamily="18" charset="0"/>
              </a:rPr>
              <a:t>думать</a:t>
            </a:r>
            <a:endParaRPr lang="ru-RU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016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48" y="1211856"/>
            <a:ext cx="11465873" cy="480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383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20" y="1399143"/>
            <a:ext cx="11922512" cy="342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369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" y="0"/>
            <a:ext cx="10134600" cy="50788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336" y="5634037"/>
            <a:ext cx="8696326" cy="86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675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358573"/>
            <a:ext cx="9467850" cy="22359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49" y="1175258"/>
            <a:ext cx="9648825" cy="531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511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196</TotalTime>
  <Words>16</Words>
  <Application>Microsoft Office PowerPoint</Application>
  <PresentationFormat>Произвольный</PresentationFormat>
  <Paragraphs>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Совет директоров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 Устинова</dc:creator>
  <cp:lastModifiedBy>User</cp:lastModifiedBy>
  <cp:revision>8</cp:revision>
  <dcterms:created xsi:type="dcterms:W3CDTF">2023-05-11T19:53:41Z</dcterms:created>
  <dcterms:modified xsi:type="dcterms:W3CDTF">2023-06-13T07:41:28Z</dcterms:modified>
</cp:coreProperties>
</file>