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3CAFF5-CF88-42B7-B9D4-0D5C51039564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B738A2-99E4-4667-B64C-D510DDD14A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3CAFF5-CF88-42B7-B9D4-0D5C51039564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B738A2-99E4-4667-B64C-D510DDD14A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3CAFF5-CF88-42B7-B9D4-0D5C51039564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B738A2-99E4-4667-B64C-D510DDD14A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3CAFF5-CF88-42B7-B9D4-0D5C51039564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B738A2-99E4-4667-B64C-D510DDD14A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3CAFF5-CF88-42B7-B9D4-0D5C51039564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B738A2-99E4-4667-B64C-D510DDD14A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3CAFF5-CF88-42B7-B9D4-0D5C51039564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B738A2-99E4-4667-B64C-D510DDD14A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3CAFF5-CF88-42B7-B9D4-0D5C51039564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B738A2-99E4-4667-B64C-D510DDD14A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3CAFF5-CF88-42B7-B9D4-0D5C51039564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B738A2-99E4-4667-B64C-D510DDD14A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3CAFF5-CF88-42B7-B9D4-0D5C51039564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B738A2-99E4-4667-B64C-D510DDD14A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3CAFF5-CF88-42B7-B9D4-0D5C51039564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B738A2-99E4-4667-B64C-D510DDD14A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3CAFF5-CF88-42B7-B9D4-0D5C51039564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B738A2-99E4-4667-B64C-D510DDD14A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3CAFF5-CF88-42B7-B9D4-0D5C51039564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B738A2-99E4-4667-B64C-D510DDD14A6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 descr="https://avatars.mds.yandex.net/get-pdb/754739/642edd2d-3260-4f3c-970c-b47f347ce85e/s1200?webp=fals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99592" y="2130425"/>
            <a:ext cx="7558608" cy="1470025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a_AntiqueTradyRgh" pitchFamily="82" charset="-52"/>
              </a:rPr>
              <a:t>Повышение уровня образованности школьников через формирование читательской грамотности на уроках английского языка</a:t>
            </a:r>
            <a:endParaRPr lang="ru-RU" dirty="0">
              <a:latin typeface="a_AntiqueTradyRgh" pitchFamily="82" charset="-52"/>
            </a:endParaRP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s://media.istockphoto.com/photos/open-book-with-handwrited-texture-picture-id172939566"/>
          <p:cNvPicPr/>
          <p:nvPr/>
        </p:nvPicPr>
        <p:blipFill>
          <a:blip r:embed="rId2" cstate="print"/>
          <a:srcRect l="2405" t="3373" r="2564" b="337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340768"/>
            <a:ext cx="8229600" cy="1143000"/>
          </a:xfrm>
        </p:spPr>
        <p:txBody>
          <a:bodyPr>
            <a:noAutofit/>
          </a:bodyPr>
          <a:lstStyle/>
          <a:p>
            <a:r>
              <a:rPr lang="ru-RU" sz="6600" dirty="0" smtClean="0"/>
              <a:t>Спасибо за внимание!</a:t>
            </a:r>
            <a:br>
              <a:rPr lang="ru-RU" sz="6600" dirty="0" smtClean="0"/>
            </a:br>
            <a:r>
              <a:rPr lang="ru-RU" sz="6600" dirty="0" smtClean="0"/>
              <a:t>(</a:t>
            </a:r>
            <a:r>
              <a:rPr lang="en-US" sz="6600" dirty="0" smtClean="0"/>
              <a:t>Thanks for watching!)</a:t>
            </a:r>
            <a:endParaRPr lang="ru-RU" sz="6600" dirty="0"/>
          </a:p>
        </p:txBody>
      </p:sp>
    </p:spTree>
  </p:cSld>
  <p:clrMapOvr>
    <a:masterClrMapping/>
  </p:clrMapOvr>
  <p:transition spd="slow">
    <p:wedg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6" name="Picture 10" descr="https://photoshop-kopona.com/uploads/posts/2018-02/1519074070_old_paper-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74638"/>
            <a:ext cx="8507288" cy="11430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a_AlbionicExp" pitchFamily="34" charset="-52"/>
              </a:rPr>
              <a:t>Выделяют 3 группы читательских умений:</a:t>
            </a:r>
            <a:endParaRPr lang="ru-RU" dirty="0">
              <a:latin typeface="a_AlbionicExp" pitchFamily="34" charset="-52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600200"/>
            <a:ext cx="8964488" cy="5257800"/>
          </a:xfrm>
        </p:spPr>
        <p:txBody>
          <a:bodyPr>
            <a:normAutofit fontScale="92500" lnSpcReduction="20000"/>
          </a:bodyPr>
          <a:lstStyle/>
          <a:p>
            <a:pPr>
              <a:spcBef>
                <a:spcPts val="0"/>
              </a:spcBef>
            </a:pPr>
            <a:r>
              <a:rPr lang="ru-RU" i="1" u="sng" dirty="0" smtClean="0"/>
              <a:t>Ориентация и содержание текста </a:t>
            </a:r>
            <a:r>
              <a:rPr lang="ru-RU" dirty="0" smtClean="0"/>
              <a:t>(</a:t>
            </a:r>
            <a:r>
              <a:rPr lang="ru-RU" dirty="0"/>
              <a:t>умение определять главную тему, общую цель или назначение текста; выбирать из текста или придумать </a:t>
            </a:r>
            <a:r>
              <a:rPr lang="ru-RU" dirty="0" smtClean="0"/>
              <a:t>заголовок и </a:t>
            </a:r>
            <a:r>
              <a:rPr lang="ru-RU" dirty="0"/>
              <a:t>т.п</a:t>
            </a:r>
            <a:r>
              <a:rPr lang="ru-RU" dirty="0" smtClean="0"/>
              <a:t>.);</a:t>
            </a:r>
            <a:endParaRPr lang="ru-RU" i="1" dirty="0" smtClean="0"/>
          </a:p>
          <a:p>
            <a:r>
              <a:rPr lang="ru-RU" i="1" u="sng" dirty="0" smtClean="0"/>
              <a:t>Преобразование и интерпретация текста</a:t>
            </a:r>
            <a:r>
              <a:rPr lang="ru-RU" i="1" dirty="0" smtClean="0"/>
              <a:t> </a:t>
            </a:r>
            <a:r>
              <a:rPr lang="ru-RU" dirty="0"/>
              <a:t>(умение преобразовывать текст, используя новые формы </a:t>
            </a:r>
            <a:r>
              <a:rPr lang="ru-RU" dirty="0" smtClean="0"/>
              <a:t>представления </a:t>
            </a:r>
            <a:r>
              <a:rPr lang="ru-RU" dirty="0"/>
              <a:t>информации: формулы, графики, диаграммы, </a:t>
            </a:r>
            <a:r>
              <a:rPr lang="ru-RU" dirty="0" smtClean="0"/>
              <a:t>таблицы и </a:t>
            </a:r>
            <a:r>
              <a:rPr lang="ru-RU" dirty="0"/>
              <a:t>т.п</a:t>
            </a:r>
            <a:r>
              <a:rPr lang="ru-RU" dirty="0" smtClean="0"/>
              <a:t>.);</a:t>
            </a:r>
            <a:endParaRPr lang="ru-RU" i="1" u="sng" dirty="0" smtClean="0"/>
          </a:p>
          <a:p>
            <a:r>
              <a:rPr lang="ru-RU" i="1" u="sng" dirty="0" smtClean="0"/>
              <a:t>Оценка информации</a:t>
            </a:r>
            <a:r>
              <a:rPr lang="ru-RU" i="1" dirty="0" smtClean="0"/>
              <a:t> </a:t>
            </a:r>
            <a:r>
              <a:rPr lang="ru-RU" dirty="0"/>
              <a:t>(откликаться на содержание текста; оценивать утверждения, сделанные в тексте, исходя из своих представлений о мире; находить доводы в защиту своей точки зрения и т.п.).</a:t>
            </a:r>
            <a:endParaRPr lang="ru-RU" i="1" u="sng" dirty="0"/>
          </a:p>
        </p:txBody>
      </p:sp>
    </p:spTree>
  </p:cSld>
  <p:clrMapOvr>
    <a:masterClrMapping/>
  </p:clrMapOvr>
  <p:transition spd="slow">
    <p:fade thruBlk="1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s://thumbs.dreamstime.com/b/old-pirates-treasure-map-background-backdrop-7284057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90872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4200" dirty="0" smtClean="0"/>
              <a:t>Современные УМК по английскому языку </a:t>
            </a:r>
            <a:r>
              <a:rPr lang="ru-RU" sz="4200" dirty="0"/>
              <a:t>позволяют решать следующие задачи по развитию читательской грамотности: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2204864"/>
            <a:ext cx="8229600" cy="4525963"/>
          </a:xfrm>
        </p:spPr>
        <p:txBody>
          <a:bodyPr>
            <a:normAutofit fontScale="85000" lnSpcReduction="10000"/>
          </a:bodyPr>
          <a:lstStyle/>
          <a:p>
            <a:r>
              <a:rPr lang="ru-RU" dirty="0"/>
              <a:t>понимать коммуникативную цель чтения текста</a:t>
            </a:r>
            <a:r>
              <a:rPr lang="ru-RU" dirty="0" smtClean="0"/>
              <a:t>;</a:t>
            </a:r>
          </a:p>
          <a:p>
            <a:r>
              <a:rPr lang="ru-RU" dirty="0"/>
              <a:t>фиксировать информацию на письме в виде плана, тезисов, полного или сжатого пересказа (устного или письменного); - определять основную мысль текста;</a:t>
            </a:r>
          </a:p>
          <a:p>
            <a:r>
              <a:rPr lang="ru-RU" dirty="0"/>
              <a:t>дифференцировать главную и второстепенную, известную и неизвестную информацию; </a:t>
            </a:r>
          </a:p>
          <a:p>
            <a:r>
              <a:rPr lang="ru-RU" dirty="0"/>
              <a:t>выделять информацию, иллюстрирующую языковые факты, явления или аргументирующую выдвинутый тезис;</a:t>
            </a:r>
          </a:p>
          <a:p>
            <a:r>
              <a:rPr lang="ru-RU" dirty="0"/>
              <a:t>комментировать и оценивать информацию текста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  <p:transition spd="slow">
    <p:cut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8" name="Picture 4" descr="https://photoshop-kopona.com/uploads/posts/2018-02/1519074046_old_paper-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04875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268760"/>
            <a:ext cx="8229600" cy="1143000"/>
          </a:xfrm>
        </p:spPr>
        <p:txBody>
          <a:bodyPr>
            <a:normAutofit fontScale="90000"/>
          </a:bodyPr>
          <a:lstStyle/>
          <a:p>
            <a:pPr algn="l"/>
            <a:r>
              <a:rPr lang="ru-RU" sz="3100" dirty="0">
                <a:latin typeface="Times New Roman" pitchFamily="18" charset="0"/>
                <a:cs typeface="Times New Roman" pitchFamily="18" charset="0"/>
              </a:rPr>
              <a:t>На уроках английского </a:t>
            </a:r>
            <a:r>
              <a:rPr lang="ru-RU" sz="3100">
                <a:latin typeface="Times New Roman" pitchFamily="18" charset="0"/>
                <a:cs typeface="Times New Roman" pitchFamily="18" charset="0"/>
              </a:rPr>
              <a:t>языка </a:t>
            </a:r>
            <a:r>
              <a:rPr lang="ru-RU" sz="3100" smtClean="0">
                <a:latin typeface="Times New Roman" pitchFamily="18" charset="0"/>
                <a:cs typeface="Times New Roman" pitchFamily="18" charset="0"/>
              </a:rPr>
              <a:t>обучающиеся</a:t>
            </a:r>
            <a:r>
              <a:rPr lang="ru-RU" sz="310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100" dirty="0">
                <a:latin typeface="Times New Roman" pitchFamily="18" charset="0"/>
                <a:cs typeface="Times New Roman" pitchFamily="18" charset="0"/>
              </a:rPr>
              <a:t>приобретают навыки вдумчивого чтения, учатся понимать широкий контекст и подтекст, интерпретировать его с разных точек зрения, оценивать стиль и жанр текста.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4" name="Рисунок 3" descr="https://fsd.multiurok.ru/html/2017/06/16/s_5943bceb7d652/img9.jpg"/>
          <p:cNvPicPr/>
          <p:nvPr/>
        </p:nvPicPr>
        <p:blipFill>
          <a:blip r:embed="rId3" cstate="print"/>
          <a:srcRect l="30144" t="38675" r="14377" b="10897"/>
          <a:stretch>
            <a:fillRect/>
          </a:stretch>
        </p:blipFill>
        <p:spPr bwMode="auto">
          <a:xfrm rot="20659304">
            <a:off x="611560" y="3284984"/>
            <a:ext cx="3295650" cy="2247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0" name="Picture 6" descr="http://zt116.ru/wp-content/uploads/2016/05/IMG_007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99992" y="2708920"/>
            <a:ext cx="4104456" cy="2736304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cut thruBlk="1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2" name="Picture 4" descr="https://st2.depositphotos.com/3243975/10825/i/950/depositphotos_108256378-stock-photo-vintage-grunge-old-paper-textur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1"/>
            <a:ext cx="9255585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764704"/>
            <a:ext cx="8229600" cy="926976"/>
          </a:xfrm>
        </p:spPr>
        <p:txBody>
          <a:bodyPr>
            <a:normAutofit fontScale="90000"/>
          </a:bodyPr>
          <a:lstStyle/>
          <a:p>
            <a:r>
              <a:rPr lang="ru-RU" dirty="0"/>
              <a:t>При работе с текстом мы опираемся на классификацию типов чтения: </a:t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чтение с пониманием основного содержания текста (ознакомительное чтение</a:t>
            </a:r>
            <a:r>
              <a:rPr lang="ru-RU" dirty="0" smtClean="0"/>
              <a:t>);</a:t>
            </a:r>
          </a:p>
          <a:p>
            <a:r>
              <a:rPr lang="ru-RU" dirty="0"/>
              <a:t>чтение с выборочным пониманием необходимой информацией из текста (поисковое / просмотровое);</a:t>
            </a:r>
          </a:p>
          <a:p>
            <a:r>
              <a:rPr lang="ru-RU" dirty="0"/>
              <a:t>чтение с полным и точным пониманием содержания текста (изучающее).</a:t>
            </a:r>
          </a:p>
          <a:p>
            <a:endParaRPr lang="ru-RU" dirty="0"/>
          </a:p>
        </p:txBody>
      </p:sp>
    </p:spTree>
  </p:cSld>
  <p:clrMapOvr>
    <a:masterClrMapping/>
  </p:clrMapOvr>
  <p:transition spd="slow">
    <p:dissolv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57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17293"/>
            <a:ext cx="4572000" cy="68407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 dir="d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D:\занятия с детьми\школа\8а класс\задания\img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6" name="Picture 6" descr="http://bessonovarenata.ru/wp-content/uploads/2019/03/fo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pic>
        <p:nvPicPr>
          <p:cNvPr id="20482" name="Picture 2" descr="D:\занятия с детьми\школа\8а класс\задания\pravila-chteniy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67744" y="0"/>
            <a:ext cx="4392563" cy="62518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https://2020-god.com/wp-content/uploads/2019/05/ogeh-po-anglijskomu-yazyku-v-2020-godu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7321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 dir="u"/>
  </p:transition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74</TotalTime>
  <Words>253</Words>
  <Application>Microsoft Office PowerPoint</Application>
  <PresentationFormat>Экран (4:3)</PresentationFormat>
  <Paragraphs>17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Повышение уровня образованности школьников через формирование читательской грамотности на уроках английского языка</vt:lpstr>
      <vt:lpstr>Выделяют 3 группы читательских умений:</vt:lpstr>
      <vt:lpstr>Современные УМК по английскому языку позволяют решать следующие задачи по развитию читательской грамотности: </vt:lpstr>
      <vt:lpstr>На уроках английского языка обучающиеся приобретают навыки вдумчивого чтения, учатся понимать широкий контекст и подтекст, интерпретировать его с разных точек зрения, оценивать стиль и жанр текста.  </vt:lpstr>
      <vt:lpstr>При работе с текстом мы опираемся на классификацию типов чтения:  </vt:lpstr>
      <vt:lpstr>Слайд 6</vt:lpstr>
      <vt:lpstr>Слайд 7</vt:lpstr>
      <vt:lpstr>Слайд 8</vt:lpstr>
      <vt:lpstr>Слайд 9</vt:lpstr>
      <vt:lpstr>Спасибо за внимание! (Thanks for watching!)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Повышение уровня образованности школьников через формирование читательской грамотности на уроках английского языка</dc:title>
  <dc:creator>Павел</dc:creator>
  <cp:lastModifiedBy>Microsoft</cp:lastModifiedBy>
  <cp:revision>45</cp:revision>
  <dcterms:created xsi:type="dcterms:W3CDTF">2019-12-29T10:58:25Z</dcterms:created>
  <dcterms:modified xsi:type="dcterms:W3CDTF">2023-06-13T07:48:42Z</dcterms:modified>
</cp:coreProperties>
</file>