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6" r:id="rId5"/>
    <p:sldId id="259" r:id="rId6"/>
    <p:sldId id="260" r:id="rId7"/>
    <p:sldId id="263" r:id="rId8"/>
    <p:sldId id="268" r:id="rId9"/>
    <p:sldId id="261" r:id="rId10"/>
    <p:sldId id="262" r:id="rId11"/>
    <p:sldId id="264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A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2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0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78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71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06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5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89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764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64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159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099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71E1A-49D9-4FBC-AA3C-15DA3D8D7C7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2FCD9-815B-414C-B0FD-79E004742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84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032" y="0"/>
            <a:ext cx="24079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565" y="0"/>
            <a:ext cx="33701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7691" y="0"/>
            <a:ext cx="48542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7691" y="225851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80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English lesson</a:t>
            </a:r>
          </a:p>
          <a:p>
            <a:pPr lvl="0" algn="ctr"/>
            <a:r>
              <a:rPr lang="en-US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8</a:t>
            </a:r>
            <a:r>
              <a:rPr lang="en-US" sz="2800" b="1" baseline="30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th</a:t>
            </a:r>
            <a:r>
              <a:rPr lang="en-US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Form</a:t>
            </a:r>
            <a:endParaRPr lang="en-US" sz="28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6585" y="4960962"/>
            <a:ext cx="58501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Created by 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 English teacher</a:t>
            </a:r>
          </a:p>
          <a:p>
            <a:pPr algn="ctr"/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Pyaozerskaya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Secondary School</a:t>
            </a:r>
          </a:p>
          <a:p>
            <a:pPr algn="ctr"/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Semenova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Olga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Sergeevna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9"/>
          <a:stretch/>
        </p:blipFill>
        <p:spPr>
          <a:xfrm>
            <a:off x="7060937" y="972145"/>
            <a:ext cx="3761423" cy="3654980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6470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8557" y="0"/>
            <a:ext cx="48158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259" y="0"/>
            <a:ext cx="3325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366" y="0"/>
            <a:ext cx="22819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3220" y="278861"/>
            <a:ext cx="118431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Let’s vote:</a:t>
            </a:r>
          </a:p>
          <a:p>
            <a:pPr lvl="0" algn="ctr"/>
            <a:r>
              <a:rPr lang="en-US" sz="72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how many of you are FOR</a:t>
            </a:r>
          </a:p>
          <a:p>
            <a:pPr lvl="0" algn="ctr"/>
            <a:r>
              <a:rPr lang="en-US" sz="40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and</a:t>
            </a:r>
          </a:p>
          <a:p>
            <a:pPr lvl="0" algn="ctr"/>
            <a:r>
              <a:rPr lang="en-US" sz="7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how many of you </a:t>
            </a:r>
            <a:r>
              <a:rPr lang="en-US" sz="72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are AGAINST</a:t>
            </a:r>
            <a:endParaRPr lang="en-US" sz="72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 algn="ctr"/>
            <a:endParaRPr lang="en-US" sz="80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957" y="4405651"/>
            <a:ext cx="4841657" cy="2452349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396482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239" y="0"/>
            <a:ext cx="36932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41" y="0"/>
            <a:ext cx="48158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732" y="0"/>
            <a:ext cx="22636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096"/>
          <a:stretch/>
        </p:blipFill>
        <p:spPr>
          <a:xfrm>
            <a:off x="1584912" y="3429000"/>
            <a:ext cx="10598112" cy="3429000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466108" y="182126"/>
            <a:ext cx="9475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2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What is the most important argument for you?</a:t>
            </a:r>
            <a:endParaRPr lang="en-US" sz="72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478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0793"/>
            <a:ext cx="12192000" cy="1654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1652"/>
            <a:ext cx="12192000" cy="3265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3938"/>
            <a:ext cx="12192000" cy="4815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5253" y="304036"/>
            <a:ext cx="556879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Homework</a:t>
            </a:r>
            <a:endParaRPr lang="en-US" sz="80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 algn="ctr"/>
            <a:endParaRPr lang="en-US" sz="2000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 algn="ctr"/>
            <a:r>
              <a:rPr lang="en-US" sz="4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Create a school uniform which you would like to wear with great pleasure</a:t>
            </a:r>
            <a:r>
              <a:rPr lang="en-US" sz="5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5400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 algn="ctr"/>
            <a:r>
              <a:rPr lang="en-US" sz="44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 179 ex 1 (Project 3)</a:t>
            </a:r>
            <a:endParaRPr lang="ru-RU" sz="4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50" y="184430"/>
            <a:ext cx="6210300" cy="6210300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253478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22" y="0"/>
            <a:ext cx="34728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05" y="0"/>
            <a:ext cx="481584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744" y="0"/>
            <a:ext cx="182284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331" y="490251"/>
            <a:ext cx="7569047" cy="567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3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81294" y="-792351"/>
            <a:ext cx="229411" cy="121920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24044" y="-316458"/>
            <a:ext cx="343912" cy="1219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55208" y="285520"/>
            <a:ext cx="481584" cy="1219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97" y="4559408"/>
            <a:ext cx="2393854" cy="22521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9931" y="0"/>
            <a:ext cx="3532069" cy="372369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1509" y="798679"/>
            <a:ext cx="1081149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</a:rPr>
              <a:t>How do you usually start your day before </a:t>
            </a:r>
            <a:r>
              <a:rPr lang="en-US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</a:rPr>
              <a:t>going to school</a:t>
            </a:r>
            <a:r>
              <a:rPr lang="en-US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</a:rPr>
              <a:t>?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2651" y="3136644"/>
            <a:ext cx="619342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</a:rPr>
              <a:t>What do you do?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001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463" y="0"/>
            <a:ext cx="26355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595" y="0"/>
            <a:ext cx="34959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41" y="0"/>
            <a:ext cx="481584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39" t="5926" r="3508" b="4691"/>
          <a:stretch/>
        </p:blipFill>
        <p:spPr>
          <a:xfrm>
            <a:off x="2844530" y="728133"/>
            <a:ext cx="8240890" cy="61298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3713" y="0"/>
            <a:ext cx="117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clothes can we all wear in school? 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84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467" y="0"/>
            <a:ext cx="24284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9242" y="0"/>
            <a:ext cx="32521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8389" y="0"/>
            <a:ext cx="481584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79" y="0"/>
            <a:ext cx="5486400" cy="6858000"/>
          </a:xfrm>
          <a:prstGeom prst="rect">
            <a:avLst/>
          </a:prstGeom>
          <a:effectLst>
            <a:softEdge rad="3048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407583" y="102950"/>
            <a:ext cx="34852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en-US" sz="8000" b="0" cap="none" spc="0" baseline="300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April</a:t>
            </a:r>
            <a:endParaRPr lang="ru-RU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48056" y="2262255"/>
            <a:ext cx="6650090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School uniform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and against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14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670" y="0"/>
            <a:ext cx="219265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929" y="0"/>
            <a:ext cx="30215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59" y="0"/>
            <a:ext cx="481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87954" y="356487"/>
            <a:ext cx="74190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word </a:t>
            </a:r>
            <a:r>
              <a:rPr lang="en-US" sz="54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uniform </a:t>
            </a:r>
            <a:r>
              <a:rPr lang="en-US" sz="54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means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1311" y="1301846"/>
            <a:ext cx="6474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having the same form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ru-RU" sz="54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2194" y="3192569"/>
            <a:ext cx="48843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 it means that every child wears the same clothes. 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910" y="2247205"/>
            <a:ext cx="3358126" cy="4477501"/>
          </a:xfrm>
          <a:prstGeom prst="rect">
            <a:avLst/>
          </a:prstGeom>
          <a:effectLst>
            <a:softEdge rad="241300"/>
          </a:effectLst>
        </p:spPr>
      </p:pic>
    </p:spTree>
    <p:extLst>
      <p:ext uri="{BB962C8B-B14F-4D97-AF65-F5344CB8AC3E}">
        <p14:creationId xmlns:p14="http://schemas.microsoft.com/office/powerpoint/2010/main" val="28389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920" y="0"/>
            <a:ext cx="14590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13" y="0"/>
            <a:ext cx="29046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78" y="0"/>
            <a:ext cx="48158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5" y="392820"/>
            <a:ext cx="2977793" cy="28614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55707" y="120588"/>
            <a:ext cx="45261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>History of creation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435" y="3473816"/>
            <a:ext cx="36723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School uniform was firstly </a:t>
            </a:r>
            <a:r>
              <a:rPr lang="en-US" sz="2800" b="1" dirty="0" smtClean="0"/>
              <a:t>introduced</a:t>
            </a:r>
            <a:r>
              <a:rPr lang="en-US" sz="2800" dirty="0" smtClean="0"/>
              <a:t> in England as an official dress by King Henry VIII.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9673" y="1346504"/>
            <a:ext cx="4978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It was called “</a:t>
            </a:r>
            <a:r>
              <a:rPr lang="en-US" sz="2800" dirty="0" smtClean="0">
                <a:solidFill>
                  <a:srgbClr val="002060"/>
                </a:solidFill>
              </a:rPr>
              <a:t>bluecoats</a:t>
            </a:r>
            <a:r>
              <a:rPr lang="en-US" sz="2800" dirty="0" smtClean="0"/>
              <a:t>” because of long blue jackets. 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379" y="2440467"/>
            <a:ext cx="4092766" cy="409276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304643" y="2181154"/>
            <a:ext cx="35669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First, it was believed that the dark blue tone would teach children </a:t>
            </a:r>
            <a:r>
              <a:rPr lang="en-US" sz="2800" b="1" dirty="0" smtClean="0"/>
              <a:t>humility</a:t>
            </a:r>
            <a:r>
              <a:rPr lang="en-US" sz="2800" dirty="0" smtClean="0"/>
              <a:t>. Secondly, the blue </a:t>
            </a:r>
            <a:r>
              <a:rPr lang="en-US" sz="2800" dirty="0" err="1" smtClean="0"/>
              <a:t>colour</a:t>
            </a:r>
            <a:r>
              <a:rPr lang="en-US" sz="2800" dirty="0" smtClean="0"/>
              <a:t> at that time was the cheapest.</a:t>
            </a:r>
          </a:p>
          <a:p>
            <a:pPr algn="ctr"/>
            <a:r>
              <a:rPr lang="en-US" sz="2800" dirty="0" smtClean="0"/>
              <a:t>Nowadays school uniform is a </a:t>
            </a:r>
            <a:r>
              <a:rPr lang="en-US" sz="2800" b="1" dirty="0" smtClean="0"/>
              <a:t>means of </a:t>
            </a:r>
            <a:r>
              <a:rPr lang="en-US" sz="2800" dirty="0" smtClean="0"/>
              <a:t>discipline and positive </a:t>
            </a:r>
            <a:r>
              <a:rPr lang="en-US" sz="2800" b="1" dirty="0" smtClean="0"/>
              <a:t>behavior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8074" y="909156"/>
            <a:ext cx="31432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2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55208" y="286694"/>
            <a:ext cx="481584" cy="121920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73282" y="-254236"/>
            <a:ext cx="245434" cy="121920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018809" y="-631564"/>
            <a:ext cx="154381" cy="121920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6412" y="411399"/>
            <a:ext cx="1174558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clothes do you wear at school?</a:t>
            </a:r>
          </a:p>
          <a:p>
            <a:pPr algn="just"/>
            <a:r>
              <a:rPr lang="en-US" sz="6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Why?</a:t>
            </a:r>
            <a:endParaRPr lang="ru-RU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412" y="2576157"/>
            <a:ext cx="518320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clothes do </a:t>
            </a:r>
            <a:r>
              <a:rPr lang="en-US" sz="54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both of you </a:t>
            </a:r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like?</a:t>
            </a:r>
          </a:p>
          <a:p>
            <a:pPr algn="ctr"/>
            <a:r>
              <a:rPr lang="en-US" sz="5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Why?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408" y="1697754"/>
            <a:ext cx="6214803" cy="4144011"/>
          </a:xfrm>
          <a:prstGeom prst="rect">
            <a:avLst/>
          </a:prstGeo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96536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077" y="571959"/>
            <a:ext cx="5514860" cy="5514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707" y="0"/>
            <a:ext cx="481584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2723" y="0"/>
            <a:ext cx="48158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870" y="0"/>
            <a:ext cx="32525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8889" y="0"/>
            <a:ext cx="329184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2775" y="0"/>
            <a:ext cx="25416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30079" y="0"/>
            <a:ext cx="249936" cy="6858000"/>
          </a:xfrm>
          <a:prstGeom prst="rect">
            <a:avLst/>
          </a:prstGeom>
        </p:spPr>
      </p:pic>
      <p:pic>
        <p:nvPicPr>
          <p:cNvPr id="9" name="rela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05587" y="5647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76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3325" y="370890"/>
            <a:ext cx="104742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 it a good idea to wear a school uniform at school?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827488" y="2273048"/>
            <a:ext cx="0" cy="43800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53156" y="3081867"/>
            <a:ext cx="11074401" cy="11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11233" y="2273048"/>
            <a:ext cx="11466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                                                    against 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0491" y="3412065"/>
            <a:ext cx="69736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School uniforms prevent </a:t>
            </a:r>
            <a:r>
              <a:rPr lang="en-US" sz="2400" dirty="0" smtClean="0"/>
              <a:t>bullying.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Most school uniform have conservative design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1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School uniforms </a:t>
            </a:r>
            <a:r>
              <a:rPr lang="en-US" sz="2400" dirty="0" smtClean="0"/>
              <a:t>improve discipline and behavior.</a:t>
            </a:r>
            <a:endParaRPr lang="en-US" sz="1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School </a:t>
            </a:r>
            <a:r>
              <a:rPr lang="en-US" sz="2400" dirty="0" smtClean="0"/>
              <a:t>uniforms are necessary </a:t>
            </a:r>
            <a:r>
              <a:rPr lang="en-US" sz="2400" dirty="0"/>
              <a:t>for </a:t>
            </a:r>
            <a:r>
              <a:rPr lang="en-US" sz="2400" dirty="0" smtClean="0"/>
              <a:t>safety.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School uniforms destroy individuality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1000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Some school uniforms are uncomfortable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1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School uniforms </a:t>
            </a:r>
            <a:r>
              <a:rPr lang="en-US" sz="2400" dirty="0" smtClean="0"/>
              <a:t>create </a:t>
            </a:r>
            <a:r>
              <a:rPr lang="en-US" sz="2400" dirty="0"/>
              <a:t>a </a:t>
            </a:r>
            <a:r>
              <a:rPr lang="en-US" sz="2400" dirty="0" smtClean="0"/>
              <a:t>sense </a:t>
            </a:r>
            <a:r>
              <a:rPr lang="en-US" sz="2400" dirty="0"/>
              <a:t>of </a:t>
            </a:r>
            <a:r>
              <a:rPr lang="en-US" sz="2400" dirty="0" smtClean="0"/>
              <a:t>unity </a:t>
            </a:r>
            <a:r>
              <a:rPr lang="en-US" sz="2400" dirty="0"/>
              <a:t>and </a:t>
            </a:r>
            <a:r>
              <a:rPr lang="en-US" sz="2400" dirty="0" smtClean="0"/>
              <a:t>identity.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School uniforms are sometimes too expensive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3953" y="2273048"/>
            <a:ext cx="30483" cy="440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8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278</Words>
  <Application>Microsoft Office PowerPoint</Application>
  <PresentationFormat>Широкоэкранный</PresentationFormat>
  <Paragraphs>42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Bernard MT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</dc:creator>
  <cp:lastModifiedBy>teac</cp:lastModifiedBy>
  <cp:revision>35</cp:revision>
  <dcterms:created xsi:type="dcterms:W3CDTF">2023-03-28T17:20:46Z</dcterms:created>
  <dcterms:modified xsi:type="dcterms:W3CDTF">2023-06-13T08:02:39Z</dcterms:modified>
</cp:coreProperties>
</file>