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notesMasterIdLst>
    <p:notesMasterId r:id="rId21"/>
  </p:notesMasterIdLst>
  <p:handoutMasterIdLst>
    <p:handoutMasterId r:id="rId22"/>
  </p:handoutMasterIdLst>
  <p:sldIdLst>
    <p:sldId id="295" r:id="rId3"/>
    <p:sldId id="280" r:id="rId4"/>
    <p:sldId id="281" r:id="rId5"/>
    <p:sldId id="282" r:id="rId6"/>
    <p:sldId id="277" r:id="rId7"/>
    <p:sldId id="278" r:id="rId8"/>
    <p:sldId id="279" r:id="rId9"/>
    <p:sldId id="284" r:id="rId10"/>
    <p:sldId id="285" r:id="rId11"/>
    <p:sldId id="286" r:id="rId12"/>
    <p:sldId id="287" r:id="rId13"/>
    <p:sldId id="289" r:id="rId14"/>
    <p:sldId id="290" r:id="rId15"/>
    <p:sldId id="291" r:id="rId16"/>
    <p:sldId id="292" r:id="rId17"/>
    <p:sldId id="293" r:id="rId18"/>
    <p:sldId id="294" r:id="rId19"/>
    <p:sldId id="267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7FB50B6E-3A97-43C5-9820-0C39B4EB218D}">
          <p14:sldIdLst>
            <p14:sldId id="295"/>
            <p14:sldId id="280"/>
            <p14:sldId id="281"/>
            <p14:sldId id="282"/>
            <p14:sldId id="277"/>
            <p14:sldId id="278"/>
            <p14:sldId id="279"/>
            <p14:sldId id="284"/>
            <p14:sldId id="285"/>
            <p14:sldId id="286"/>
            <p14:sldId id="287"/>
            <p14:sldId id="289"/>
            <p14:sldId id="290"/>
            <p14:sldId id="291"/>
            <p14:sldId id="292"/>
            <p14:sldId id="293"/>
            <p14:sldId id="294"/>
            <p14:sldId id="267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027" autoAdjust="0"/>
    <p:restoredTop sz="86323" autoAdjust="0"/>
  </p:normalViewPr>
  <p:slideViewPr>
    <p:cSldViewPr>
      <p:cViewPr varScale="1">
        <p:scale>
          <a:sx n="100" d="100"/>
          <a:sy n="100" d="100"/>
        </p:scale>
        <p:origin x="1722" y="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258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00" d="100"/>
        <a:sy n="100" d="100"/>
      </p:scale>
      <p:origin x="0" y="78"/>
    </p:cViewPr>
  </p:sorterViewPr>
  <p:notesViewPr>
    <p:cSldViewPr>
      <p:cViewPr varScale="1">
        <p:scale>
          <a:sx n="56" d="100"/>
          <a:sy n="56" d="100"/>
        </p:scale>
        <p:origin x="-2874" y="-8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ableStyles" Target="tableStyles.xml"/><Relationship Id="rId3" Type="http://schemas.openxmlformats.org/officeDocument/2006/relationships/slide" Target="slides/slide1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6F3055E-7A51-4ED6-9356-D9E169E050C1}" type="datetimeFigureOut">
              <a:rPr lang="ru-RU" smtClean="0"/>
              <a:t>22.05.2023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24283E9-DDF9-4ECB-8A55-4AFAA36C319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5783963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90CA017-6248-45CC-A333-E78A0D49D32B}" type="datetimeFigureOut">
              <a:rPr lang="ru-RU" smtClean="0"/>
              <a:t>22.05.2023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493F2D5-2E0A-4CD7-B0C4-8D1130B2197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956523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93F2D5-2E0A-4CD7-B0C4-8D1130B21978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0912653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93F2D5-2E0A-4CD7-B0C4-8D1130B21978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798018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777240" y="0"/>
            <a:ext cx="7543800" cy="304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3200400"/>
            <a:ext cx="7543800" cy="1524000"/>
          </a:xfrm>
        </p:spPr>
        <p:txBody>
          <a:bodyPr>
            <a:noAutofit/>
          </a:bodyPr>
          <a:lstStyle>
            <a:lvl1pPr>
              <a:defRPr sz="8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62000" y="4724400"/>
            <a:ext cx="6858000" cy="990600"/>
          </a:xfrm>
        </p:spPr>
        <p:txBody>
          <a:bodyPr anchor="t" anchorCtr="0">
            <a:normAutofit/>
          </a:bodyPr>
          <a:lstStyle>
            <a:lvl1pPr marL="0" indent="0" algn="l">
              <a:buNone/>
              <a:defRPr sz="28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22.05.2023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7" name="Rectangle 6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685800"/>
            <a:ext cx="7239000" cy="3886200"/>
          </a:xfrm>
        </p:spPr>
        <p:txBody>
          <a:bodyPr vert="eaVert" anchor="t" anchorCtr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22.05.2023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62000" y="685802"/>
            <a:ext cx="1828800" cy="5410199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90800" y="685801"/>
            <a:ext cx="5715000" cy="4876800"/>
          </a:xfrm>
        </p:spPr>
        <p:txBody>
          <a:bodyPr vert="eaVert" anchor="t" anchorCtr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22.05.2023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30A04-A20B-4277-B909-11AF3DE796A4}" type="datetimeFigureOut">
              <a:rPr lang="ru-RU" smtClean="0"/>
              <a:t>22.05.2023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B4488B-B801-429F-9E1E-3F96A9F3F59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9206769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30A04-A20B-4277-B909-11AF3DE796A4}" type="datetimeFigureOut">
              <a:rPr lang="ru-RU" smtClean="0"/>
              <a:t>22.05.2023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B4488B-B801-429F-9E1E-3F96A9F3F59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9516712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4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30A04-A20B-4277-B909-11AF3DE796A4}" type="datetimeFigureOut">
              <a:rPr lang="ru-RU" smtClean="0"/>
              <a:t>22.05.2023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B4488B-B801-429F-9E1E-3F96A9F3F59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4278601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30A04-A20B-4277-B909-11AF3DE796A4}" type="datetimeFigureOut">
              <a:rPr lang="ru-RU" smtClean="0"/>
              <a:t>22.05.2023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B4488B-B801-429F-9E1E-3F96A9F3F59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0277931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1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1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30A04-A20B-4277-B909-11AF3DE796A4}" type="datetimeFigureOut">
              <a:rPr lang="ru-RU" smtClean="0"/>
              <a:t>22.05.2023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B4488B-B801-429F-9E1E-3F96A9F3F59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1756229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30A04-A20B-4277-B909-11AF3DE796A4}" type="datetimeFigureOut">
              <a:rPr lang="ru-RU" smtClean="0"/>
              <a:t>22.05.2023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B4488B-B801-429F-9E1E-3F96A9F3F59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9604028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30A04-A20B-4277-B909-11AF3DE796A4}" type="datetimeFigureOut">
              <a:rPr lang="ru-RU" smtClean="0"/>
              <a:t>22.05.2023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B4488B-B801-429F-9E1E-3F96A9F3F59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9049567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1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435101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30A04-A20B-4277-B909-11AF3DE796A4}" type="datetimeFigureOut">
              <a:rPr lang="ru-RU" smtClean="0"/>
              <a:t>22.05.2023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B4488B-B801-429F-9E1E-3F96A9F3F59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556857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22.05.2023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30A04-A20B-4277-B909-11AF3DE796A4}" type="datetimeFigureOut">
              <a:rPr lang="ru-RU" smtClean="0"/>
              <a:t>22.05.2023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B4488B-B801-429F-9E1E-3F96A9F3F59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5588979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30A04-A20B-4277-B909-11AF3DE796A4}" type="datetimeFigureOut">
              <a:rPr lang="ru-RU" smtClean="0"/>
              <a:t>22.05.2023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B4488B-B801-429F-9E1E-3F96A9F3F59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579846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30A04-A20B-4277-B909-11AF3DE796A4}" type="datetimeFigureOut">
              <a:rPr lang="ru-RU" smtClean="0"/>
              <a:t>22.05.2023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B4488B-B801-429F-9E1E-3F96A9F3F59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2863746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30A04-A20B-4277-B909-11AF3DE796A4}" type="datetimeFigureOut">
              <a:rPr lang="ru-RU" smtClean="0"/>
              <a:t>22.05.2023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B4488B-B801-429F-9E1E-3F96A9F3F59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8295523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777240" y="0"/>
            <a:ext cx="7543800" cy="304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3276600"/>
            <a:ext cx="7543800" cy="1676400"/>
          </a:xfrm>
        </p:spPr>
        <p:txBody>
          <a:bodyPr anchor="b" anchorCtr="0"/>
          <a:lstStyle>
            <a:lvl1pPr algn="l">
              <a:defRPr sz="54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0" y="4953000"/>
            <a:ext cx="6858000" cy="914400"/>
          </a:xfrm>
        </p:spPr>
        <p:txBody>
          <a:bodyPr anchor="t" anchorCtr="0">
            <a:normAutofit/>
          </a:bodyPr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22.05.2023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8" name="Rectangle 7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2000" y="609601"/>
            <a:ext cx="3657600" cy="376732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609601"/>
            <a:ext cx="3657600" cy="376732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22.05.2023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58952" y="609600"/>
            <a:ext cx="3657600" cy="6397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58952" y="1329264"/>
            <a:ext cx="3657600" cy="3048000"/>
          </a:xfrm>
        </p:spPr>
        <p:txBody>
          <a:bodyPr anchor="t" anchorCtr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152" y="609600"/>
            <a:ext cx="3657600" cy="6397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1329264"/>
            <a:ext cx="3657600" cy="3048000"/>
          </a:xfrm>
        </p:spPr>
        <p:txBody>
          <a:bodyPr anchor="t" anchorCtr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22.05.2023</a:t>
            </a:fld>
            <a:endParaRPr lang="ru-RU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  <p:cxnSp>
        <p:nvCxnSpPr>
          <p:cNvPr id="11" name="Straight Connector 10"/>
          <p:cNvCxnSpPr/>
          <p:nvPr/>
        </p:nvCxnSpPr>
        <p:spPr>
          <a:xfrm>
            <a:off x="758952" y="1249362"/>
            <a:ext cx="36576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4645152" y="1249362"/>
            <a:ext cx="36576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22.05.2023</a:t>
            </a:fld>
            <a:endParaRPr lang="ru-R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22.05.2023</a:t>
            </a:fld>
            <a:endParaRPr lang="ru-RU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4572000"/>
            <a:ext cx="6784848" cy="1600200"/>
          </a:xfrm>
        </p:spPr>
        <p:txBody>
          <a:bodyPr anchor="b">
            <a:normAutofit/>
          </a:bodyPr>
          <a:lstStyle>
            <a:lvl1pPr algn="l">
              <a:defRPr sz="5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10866" y="457201"/>
            <a:ext cx="4594935" cy="4114799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2002" y="457200"/>
            <a:ext cx="2673657" cy="4114800"/>
          </a:xfrm>
        </p:spPr>
        <p:txBody>
          <a:bodyPr>
            <a:normAutofit/>
          </a:bodyPr>
          <a:lstStyle>
            <a:lvl1pPr marL="0" indent="0">
              <a:buNone/>
              <a:defRPr sz="21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22.05.2023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  <p:cxnSp>
        <p:nvCxnSpPr>
          <p:cNvPr id="10" name="Straight Connector 9"/>
          <p:cNvCxnSpPr/>
          <p:nvPr/>
        </p:nvCxnSpPr>
        <p:spPr>
          <a:xfrm rot="5400000">
            <a:off x="1677195" y="2514600"/>
            <a:ext cx="3810000" cy="1588"/>
          </a:xfrm>
          <a:prstGeom prst="line">
            <a:avLst/>
          </a:prstGeom>
          <a:ln>
            <a:solidFill>
              <a:schemeClr val="tx2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8952" y="4572000"/>
            <a:ext cx="6784848" cy="1600200"/>
          </a:xfrm>
        </p:spPr>
        <p:txBody>
          <a:bodyPr anchor="b">
            <a:normAutofit/>
          </a:bodyPr>
          <a:lstStyle>
            <a:lvl1pPr algn="l">
              <a:defRPr sz="5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777240" y="457200"/>
            <a:ext cx="7543800" cy="2895600"/>
          </a:xfrm>
          <a:ln w="6350">
            <a:solidFill>
              <a:schemeClr val="tx2"/>
            </a:solidFill>
          </a:ln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dirty="0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0392" y="3505200"/>
            <a:ext cx="7391400" cy="804862"/>
          </a:xfrm>
        </p:spPr>
        <p:txBody>
          <a:bodyPr anchor="t" anchorCtr="0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22.05.2023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62000" y="4572000"/>
            <a:ext cx="6781800" cy="16002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0" y="685800"/>
            <a:ext cx="7543800" cy="3886200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48400" y="6208777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tx2">
                    <a:lumMod val="90000"/>
                    <a:lumOff val="10000"/>
                  </a:schemeClr>
                </a:solidFill>
                <a:latin typeface="+mn-lt"/>
              </a:defRPr>
            </a:lvl1pPr>
          </a:lstStyle>
          <a:p>
            <a:fld id="{B4C71EC6-210F-42DE-9C53-41977AD35B3D}" type="datetimeFigureOut">
              <a:rPr lang="ru-RU" smtClean="0"/>
              <a:t>22.05.2023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62000" y="6208777"/>
            <a:ext cx="487386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1">
                <a:solidFill>
                  <a:schemeClr val="tx2">
                    <a:lumMod val="90000"/>
                    <a:lumOff val="10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5687569"/>
            <a:ext cx="762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4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8" name="Rectangle 7"/>
          <p:cNvSpPr/>
          <p:nvPr/>
        </p:nvSpPr>
        <p:spPr>
          <a:xfrm>
            <a:off x="777240" y="0"/>
            <a:ext cx="7543800" cy="381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54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94360" indent="-27432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6868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64592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1901952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219456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8pPr>
      <a:lvl9pPr marL="246888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F30A04-A20B-4277-B909-11AF3DE796A4}" type="datetimeFigureOut">
              <a:rPr lang="ru-RU" smtClean="0"/>
              <a:t>22.05.2023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B4488B-B801-429F-9E1E-3F96A9F3F59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126052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43244" y="404664"/>
            <a:ext cx="6192688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i="1" dirty="0"/>
              <a:t>МУНИЦИПАЛЬНОЕ ОБРАЗОВАНИЕ</a:t>
            </a:r>
          </a:p>
          <a:p>
            <a:pPr algn="ctr"/>
            <a:r>
              <a:rPr lang="ru-RU" sz="2400" b="1" i="1" dirty="0"/>
              <a:t>ХАНТЫ-МАНСИЙСКОГО АВТОНОМНОГО ОКРУГА-ЮГРЫ</a:t>
            </a:r>
          </a:p>
          <a:p>
            <a:pPr algn="ctr"/>
            <a:r>
              <a:rPr lang="ru-RU" sz="2400" b="1" i="1" dirty="0"/>
              <a:t>ГОРОДСКОЙ ОКРУГ ГОРОД ПЫТЬ-ЯХ</a:t>
            </a:r>
          </a:p>
          <a:p>
            <a:pPr algn="ctr"/>
            <a:r>
              <a:rPr lang="ru-RU" sz="2400" b="1" i="1" dirty="0"/>
              <a:t>МУНИЦИПАЛЬНОЕ БЮДЖЕТНОЕ</a:t>
            </a:r>
          </a:p>
          <a:p>
            <a:pPr algn="ctr"/>
            <a:r>
              <a:rPr lang="ru-RU" sz="2400" b="1" i="1" dirty="0"/>
              <a:t>ОБЩЕОБРАЗОВАТЕЛЬНОЕ УЧРЕЖДЕНИЕ</a:t>
            </a:r>
          </a:p>
          <a:p>
            <a:pPr algn="ctr"/>
            <a:r>
              <a:rPr lang="ru-RU" sz="2400" b="1" i="1" dirty="0"/>
              <a:t>СРЕДНЯЯ ОБЩЕОБРАЗОВАТЕЛЬНАЯ ШКОЛА № 4</a:t>
            </a:r>
          </a:p>
          <a:p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1158596" y="4022985"/>
            <a:ext cx="683603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b="1" i="1" dirty="0" smtClean="0"/>
              <a:t>Тема</a:t>
            </a:r>
            <a:r>
              <a:rPr lang="en-US" sz="2400" b="1" i="1" dirty="0" smtClean="0"/>
              <a:t>:</a:t>
            </a:r>
            <a:r>
              <a:rPr lang="ru-RU" sz="2400" b="1" i="1" dirty="0" smtClean="0"/>
              <a:t> </a:t>
            </a:r>
            <a:r>
              <a:rPr lang="ru-RU" sz="2400" b="1" i="1" dirty="0" smtClean="0"/>
              <a:t>Способы </a:t>
            </a:r>
            <a:r>
              <a:rPr lang="ru-RU" sz="2400" b="1" i="1" dirty="0" smtClean="0"/>
              <a:t>очистки металлических изделий</a:t>
            </a:r>
            <a:endParaRPr lang="ru-RU" sz="2400" b="1" i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4139952" y="4797152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i="1" dirty="0" smtClean="0"/>
              <a:t>Выполнил: </a:t>
            </a:r>
            <a:r>
              <a:rPr lang="ru-RU" b="1" i="1" dirty="0" err="1" smtClean="0"/>
              <a:t>Зайнуллин</a:t>
            </a:r>
            <a:r>
              <a:rPr lang="ru-RU" b="1" i="1" dirty="0" smtClean="0"/>
              <a:t> </a:t>
            </a:r>
            <a:r>
              <a:rPr lang="ru-RU" b="1" i="1" dirty="0" smtClean="0"/>
              <a:t>Данил, </a:t>
            </a:r>
            <a:r>
              <a:rPr lang="ru-RU" b="1" i="1" dirty="0" smtClean="0"/>
              <a:t>обучающийся7В </a:t>
            </a:r>
            <a:r>
              <a:rPr lang="ru-RU" b="1" i="1" dirty="0" smtClean="0"/>
              <a:t>класса </a:t>
            </a:r>
            <a:r>
              <a:rPr lang="ru-RU" b="1" i="1" dirty="0"/>
              <a:t>МБОУ СОШ № 4</a:t>
            </a:r>
          </a:p>
          <a:p>
            <a:r>
              <a:rPr lang="ru-RU" b="1" i="1" dirty="0"/>
              <a:t>Руководитель: Данилова Наталья Владимировна.</a:t>
            </a:r>
          </a:p>
        </p:txBody>
      </p:sp>
    </p:spTree>
    <p:extLst>
      <p:ext uri="{BB962C8B-B14F-4D97-AF65-F5344CB8AC3E}">
        <p14:creationId xmlns:p14="http://schemas.microsoft.com/office/powerpoint/2010/main" val="899594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620688"/>
            <a:ext cx="6784848" cy="792088"/>
          </a:xfrm>
        </p:spPr>
        <p:txBody>
          <a:bodyPr>
            <a:normAutofit/>
          </a:bodyPr>
          <a:lstStyle/>
          <a:p>
            <a:r>
              <a:rPr lang="ru-RU" sz="3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Опыт № 2</a:t>
            </a:r>
            <a:endParaRPr lang="ru-RU" sz="36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39552" y="1628801"/>
            <a:ext cx="4572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sz="24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539552" y="1628801"/>
            <a:ext cx="8208912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dirty="0" smtClean="0"/>
              <a:t>  Очистка </a:t>
            </a:r>
            <a:r>
              <a:rPr lang="ru-RU" sz="2400" b="1" i="1" dirty="0"/>
              <a:t>металлических изделий с помощью пищевой соды.</a:t>
            </a:r>
          </a:p>
          <a:p>
            <a:r>
              <a:rPr lang="ru-RU" sz="2400" b="1" i="1" dirty="0" smtClean="0"/>
              <a:t>  Для </a:t>
            </a:r>
            <a:r>
              <a:rPr lang="ru-RU" sz="2400" b="1" i="1" dirty="0"/>
              <a:t>этого эксперимента в качестве объекта была монета номиналом 50 копеек. В стеклянную посуду </a:t>
            </a:r>
            <a:r>
              <a:rPr lang="ru-RU" sz="2400" b="1" i="1" dirty="0" smtClean="0"/>
              <a:t>насыпал </a:t>
            </a:r>
            <a:r>
              <a:rPr lang="ru-RU" sz="2400" b="1" i="1" dirty="0"/>
              <a:t>несколько ложек пищевой соды и </a:t>
            </a:r>
            <a:r>
              <a:rPr lang="ru-RU" sz="2400" b="1" i="1" dirty="0" smtClean="0"/>
              <a:t>растворил </a:t>
            </a:r>
            <a:r>
              <a:rPr lang="ru-RU" sz="2400" b="1" i="1" dirty="0"/>
              <a:t>её в тёплой воде. Монету </a:t>
            </a:r>
            <a:r>
              <a:rPr lang="ru-RU" sz="2400" b="1" i="1" dirty="0" smtClean="0"/>
              <a:t>помещаю </a:t>
            </a:r>
            <a:r>
              <a:rPr lang="ru-RU" sz="2400" b="1" i="1" dirty="0"/>
              <a:t>в полученный раствор и </a:t>
            </a:r>
            <a:r>
              <a:rPr lang="ru-RU" sz="2400" b="1" i="1" dirty="0" smtClean="0"/>
              <a:t>оставляю </a:t>
            </a:r>
            <a:r>
              <a:rPr lang="ru-RU" sz="2400" b="1" i="1" dirty="0"/>
              <a:t>на несколько суток, рядом с теплом.</a:t>
            </a:r>
          </a:p>
          <a:p>
            <a:r>
              <a:rPr lang="ru-RU" sz="2400" b="1" i="1" dirty="0" smtClean="0"/>
              <a:t>  Наблюдения</a:t>
            </a:r>
            <a:r>
              <a:rPr lang="ru-RU" sz="2400" b="1" i="1" dirty="0"/>
              <a:t>: через несколько суток </a:t>
            </a:r>
            <a:r>
              <a:rPr lang="ru-RU" sz="2400" b="1" i="1" dirty="0"/>
              <a:t>я</a:t>
            </a:r>
            <a:r>
              <a:rPr lang="ru-RU" sz="2400" b="1" i="1" dirty="0" smtClean="0"/>
              <a:t> увидел, </a:t>
            </a:r>
            <a:r>
              <a:rPr lang="ru-RU" sz="2400" b="1" i="1" dirty="0"/>
              <a:t>что сода удалила не все загрязнения.</a:t>
            </a:r>
          </a:p>
          <a:p>
            <a:r>
              <a:rPr lang="ru-RU" sz="2400" b="1" i="1" dirty="0" smtClean="0"/>
              <a:t>Вывод</a:t>
            </a:r>
            <a:r>
              <a:rPr lang="ru-RU" sz="2400" b="1" i="1" dirty="0"/>
              <a:t>: Малоэффективен. Загрязнения полностью не удаляются.</a:t>
            </a:r>
          </a:p>
        </p:txBody>
      </p:sp>
    </p:spTree>
    <p:extLst>
      <p:ext uri="{BB962C8B-B14F-4D97-AF65-F5344CB8AC3E}">
        <p14:creationId xmlns:p14="http://schemas.microsoft.com/office/powerpoint/2010/main" val="1077924615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69326" y="622430"/>
            <a:ext cx="385291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Сода пищевая.</a:t>
            </a:r>
            <a:endParaRPr lang="ru-RU" sz="44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074" name="Picture 2" descr="C:\Users\Компьютер\Desktop\IMG_20230222_215857_55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326" y="1916832"/>
            <a:ext cx="3967287" cy="32760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Компьютер\Desktop\IMG_20230228_101131_25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1916832"/>
            <a:ext cx="3888432" cy="32760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819719" y="4546565"/>
            <a:ext cx="11521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</a:t>
            </a:r>
            <a:endParaRPr lang="ru-RU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646812" y="4546564"/>
            <a:ext cx="188282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ПОСЛЕ</a:t>
            </a:r>
            <a:endParaRPr lang="ru-RU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684870248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96766" y="638851"/>
            <a:ext cx="232146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Опыт № 3</a:t>
            </a:r>
            <a:endParaRPr lang="ru-RU" sz="36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96766" y="1285183"/>
            <a:ext cx="7763665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dirty="0" smtClean="0"/>
              <a:t>  Очистка </a:t>
            </a:r>
            <a:r>
              <a:rPr lang="ru-RU" sz="2400" b="1" i="1" dirty="0"/>
              <a:t>металлических изделий с помощью 10-% столового уксуса и соли.</a:t>
            </a:r>
          </a:p>
          <a:p>
            <a:r>
              <a:rPr lang="ru-RU" sz="2400" b="1" i="1" dirty="0" smtClean="0"/>
              <a:t>  Для </a:t>
            </a:r>
            <a:r>
              <a:rPr lang="ru-RU" sz="2400" b="1" i="1" dirty="0"/>
              <a:t>этого эксперимента в качестве объекта был металлический гвоздь. Для очистки данным способом, </a:t>
            </a:r>
            <a:r>
              <a:rPr lang="ru-RU" sz="2400" b="1" i="1" dirty="0" smtClean="0"/>
              <a:t>необходимо </a:t>
            </a:r>
            <a:r>
              <a:rPr lang="ru-RU" sz="2400" b="1" i="1" dirty="0"/>
              <a:t>добавить одну чайную ложку соли, хорошо размешать, чтобы соль полностью растворилась в уксусе.</a:t>
            </a:r>
          </a:p>
          <a:p>
            <a:r>
              <a:rPr lang="ru-RU" sz="2400" b="1" i="1" dirty="0" smtClean="0"/>
              <a:t>  Наблюдения</a:t>
            </a:r>
            <a:r>
              <a:rPr lang="ru-RU" sz="2400" b="1" i="1" dirty="0"/>
              <a:t>: тусклость, грязь и ржавчина после замачивания в растворе удалились. </a:t>
            </a:r>
          </a:p>
          <a:p>
            <a:r>
              <a:rPr lang="ru-RU" sz="2400" b="1" i="1" dirty="0" smtClean="0"/>
              <a:t>  Вывод</a:t>
            </a:r>
            <a:r>
              <a:rPr lang="ru-RU" sz="2400" b="1" i="1" dirty="0"/>
              <a:t>:  Эффективен. Очистка происходит очень быстро. Удаляются все загрязнения.</a:t>
            </a:r>
          </a:p>
        </p:txBody>
      </p:sp>
    </p:spTree>
    <p:extLst>
      <p:ext uri="{BB962C8B-B14F-4D97-AF65-F5344CB8AC3E}">
        <p14:creationId xmlns:p14="http://schemas.microsoft.com/office/powerpoint/2010/main" val="1555687145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2435" y="764704"/>
            <a:ext cx="6781800" cy="648072"/>
          </a:xfrm>
        </p:spPr>
        <p:txBody>
          <a:bodyPr>
            <a:noAutofit/>
          </a:bodyPr>
          <a:lstStyle/>
          <a:p>
            <a:r>
              <a:rPr lang="ru-RU" sz="4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10% столовый уксус</a:t>
            </a:r>
            <a:endParaRPr lang="ru-RU" sz="44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pic>
        <p:nvPicPr>
          <p:cNvPr id="1027" name="Picture 3" descr="C:\Users\Компьютер\Desktop\IMG_20230222_221941_6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8738" y="1774172"/>
            <a:ext cx="4091985" cy="31966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Компьютер\Desktop\IMG_20230228_101720_125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1774172"/>
            <a:ext cx="3960440" cy="31966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2194163" y="4324455"/>
            <a:ext cx="86113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</a:t>
            </a:r>
            <a:endParaRPr lang="ru-RU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826832" y="4324455"/>
            <a:ext cx="188282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ПОСЛЕ</a:t>
            </a:r>
            <a:endParaRPr lang="ru-RU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329268018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552" y="1196752"/>
            <a:ext cx="7614592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dirty="0" smtClean="0"/>
              <a:t>  Очистка </a:t>
            </a:r>
            <a:r>
              <a:rPr lang="ru-RU" sz="2400" b="1" i="1" dirty="0"/>
              <a:t>металлических изделий с помощью лимонной кислоты.</a:t>
            </a:r>
          </a:p>
          <a:p>
            <a:r>
              <a:rPr lang="ru-RU" sz="2400" b="1" i="1" dirty="0" smtClean="0"/>
              <a:t>  Для </a:t>
            </a:r>
            <a:r>
              <a:rPr lang="ru-RU" sz="2400" b="1" i="1" dirty="0"/>
              <a:t>этого эксперимента в качестве объекта была монета номиналом 50 копеек. В данном случае монета полностью погружается в используемый раствор.</a:t>
            </a:r>
          </a:p>
          <a:p>
            <a:r>
              <a:rPr lang="ru-RU" sz="2400" b="1" i="1" dirty="0"/>
              <a:t>Периодически необходимо переворачивать монеты в растворе для полного соприкосновения их частей с химическим реагентом.</a:t>
            </a:r>
          </a:p>
          <a:p>
            <a:r>
              <a:rPr lang="ru-RU" sz="2400" b="1" i="1" dirty="0" smtClean="0"/>
              <a:t>  Наблюдения</a:t>
            </a:r>
            <a:r>
              <a:rPr lang="ru-RU" sz="2400" b="1" i="1" dirty="0"/>
              <a:t>: через двое суток вся тусклость и загрязнения удалились.</a:t>
            </a:r>
          </a:p>
          <a:p>
            <a:r>
              <a:rPr lang="ru-RU" sz="2400" b="1" i="1" dirty="0" smtClean="0"/>
              <a:t>  Вывод</a:t>
            </a:r>
            <a:r>
              <a:rPr lang="ru-RU" sz="2400" b="1" i="1" dirty="0"/>
              <a:t>: Эффективен. Очистка происходит очень быстро. Удаляются все загрязнения.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39552" y="630388"/>
            <a:ext cx="232146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Опыт № 4</a:t>
            </a:r>
            <a:endParaRPr lang="ru-RU" sz="36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307101455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2163494"/>
            <a:ext cx="3312368" cy="30719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2163494"/>
            <a:ext cx="3597275" cy="30719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979630" y="4589069"/>
            <a:ext cx="86113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</a:t>
            </a:r>
            <a:endParaRPr lang="ru-RU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502796" y="4658652"/>
            <a:ext cx="188282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ПОСЛЕ</a:t>
            </a:r>
            <a:endParaRPr lang="ru-RU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09510" y="717152"/>
            <a:ext cx="502573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Лимонная кислота</a:t>
            </a:r>
            <a:endParaRPr lang="ru-RU" sz="44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895059030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552" y="1628800"/>
            <a:ext cx="7488832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dirty="0"/>
              <a:t>Очистка металлических изделий с помощью газировки «</a:t>
            </a:r>
            <a:r>
              <a:rPr lang="ru-RU" sz="2400" b="1" i="1" dirty="0" err="1"/>
              <a:t>Coca</a:t>
            </a:r>
            <a:r>
              <a:rPr lang="ru-RU" sz="2400" b="1" i="1" dirty="0"/>
              <a:t> – </a:t>
            </a:r>
            <a:r>
              <a:rPr lang="ru-RU" sz="2400" b="1" i="1" dirty="0" err="1"/>
              <a:t>Cola</a:t>
            </a:r>
            <a:r>
              <a:rPr lang="ru-RU" sz="2400" b="1" i="1" dirty="0"/>
              <a:t>».</a:t>
            </a:r>
          </a:p>
          <a:p>
            <a:r>
              <a:rPr lang="ru-RU" sz="2400" b="1" i="1" dirty="0"/>
              <a:t>Для этого эксперимента в качестве объекта была монета номиналом 50 копеек. Для этого нужно положить монетку в стеклянную ёмкость и залить напитком, после чего оставить в покое рядом с батареей на несколько дней.</a:t>
            </a:r>
          </a:p>
          <a:p>
            <a:r>
              <a:rPr lang="ru-RU" sz="2400" b="1" i="1" dirty="0"/>
              <a:t>Наблюдения: Монета практически не очистилась.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39552" y="789384"/>
            <a:ext cx="233910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Опыт № 5</a:t>
            </a:r>
            <a:endParaRPr lang="ru-RU" sz="36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910456617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2420888"/>
            <a:ext cx="3597275" cy="307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1" y="2421331"/>
            <a:ext cx="3316287" cy="307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051638" y="4847957"/>
            <a:ext cx="86113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936802" y="4848400"/>
            <a:ext cx="188282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ПОСЛЕ</a:t>
            </a:r>
            <a:endParaRPr lang="ru-RU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19547" y="1051958"/>
            <a:ext cx="509133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i="1" dirty="0" smtClean="0"/>
              <a:t>Газированный напиток</a:t>
            </a:r>
            <a:endParaRPr lang="ru-RU" sz="3600" b="1" i="1" dirty="0"/>
          </a:p>
        </p:txBody>
      </p:sp>
    </p:spTree>
    <p:extLst>
      <p:ext uri="{BB962C8B-B14F-4D97-AF65-F5344CB8AC3E}">
        <p14:creationId xmlns:p14="http://schemas.microsoft.com/office/powerpoint/2010/main" val="3251636557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70403" y="1203678"/>
            <a:ext cx="669674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i="1" dirty="0"/>
              <a:t>В результате проведенного исследования, были получены следующие выводы</a:t>
            </a:r>
            <a:r>
              <a:rPr lang="ru-RU" b="1" i="1" dirty="0"/>
              <a:t>: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3824979" y="560973"/>
            <a:ext cx="146770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Вывод</a:t>
            </a:r>
            <a:endParaRPr lang="ru-RU" sz="36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70402" y="2108560"/>
            <a:ext cx="7862039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i="1" dirty="0" smtClean="0"/>
              <a:t>1)Была </a:t>
            </a:r>
            <a:r>
              <a:rPr lang="ru-RU" sz="2400" b="1" i="1" dirty="0"/>
              <a:t>подтверждена гипотеза исследования: очистку монет можно провести в домашних условиях, не прибегая к использованию средств химической лаборатории.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670402" y="3647693"/>
            <a:ext cx="777686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i="1" u="sng" dirty="0" smtClean="0"/>
              <a:t>2)Наиболее </a:t>
            </a:r>
            <a:r>
              <a:rPr lang="ru-RU" sz="2400" b="1" i="1" u="sng" dirty="0"/>
              <a:t>эффективными оказались способы очистки монет </a:t>
            </a:r>
            <a:r>
              <a:rPr lang="ru-RU" sz="2400" b="1" i="1" u="sng" dirty="0" smtClean="0"/>
              <a:t>с </a:t>
            </a:r>
            <a:r>
              <a:rPr lang="ru-RU" sz="2400" b="1" i="1" u="sng" dirty="0"/>
              <a:t>помощь уксуса и </a:t>
            </a:r>
            <a:r>
              <a:rPr lang="ru-RU" sz="2400" b="1" i="1" u="sng" dirty="0" smtClean="0"/>
              <a:t>соли, а также с помощью лимонной кислоты</a:t>
            </a:r>
            <a:endParaRPr lang="ru-RU" sz="2400" b="1" i="1" u="sng" dirty="0"/>
          </a:p>
        </p:txBody>
      </p:sp>
      <p:sp>
        <p:nvSpPr>
          <p:cNvPr id="6" name="TextBox 5"/>
          <p:cNvSpPr txBox="1"/>
          <p:nvPr/>
        </p:nvSpPr>
        <p:spPr>
          <a:xfrm>
            <a:off x="712390" y="4869160"/>
            <a:ext cx="777806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b="1" i="1" dirty="0" smtClean="0"/>
              <a:t>3)Самым малоэффективным способом была очистка металлического изделия с помощью мыльного раствора.</a:t>
            </a:r>
            <a:endParaRPr lang="ru-RU" sz="2400" b="1" i="1" dirty="0"/>
          </a:p>
        </p:txBody>
      </p:sp>
    </p:spTree>
    <p:extLst>
      <p:ext uri="{BB962C8B-B14F-4D97-AF65-F5344CB8AC3E}">
        <p14:creationId xmlns:p14="http://schemas.microsoft.com/office/powerpoint/2010/main" val="110602496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83568" y="1412777"/>
            <a:ext cx="396044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dirty="0"/>
              <a:t>Первые металлы, с которыми познакомился человек, — золото, серебро и медь. Они встречаются на земной поверхности в виде самородков. Затем были открыты металлы, которые широко распространены в природе и легко выделяются из руд. Это железо, олово, свинец и ртуть.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7603" y="836712"/>
            <a:ext cx="3600000" cy="246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4" descr="https://alternathistory.com/wp-content/uploads/2019/10/sevastian-mos-22674-0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575" y="-3040062"/>
            <a:ext cx="3600000" cy="22269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7603" y="3501009"/>
            <a:ext cx="3600000" cy="24360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794282" y="836712"/>
            <a:ext cx="313592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История металла</a:t>
            </a:r>
            <a:endParaRPr lang="ru-RU" sz="28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765340342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27584" y="1556793"/>
            <a:ext cx="756084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Все металлы и сплавы принято делить на две группы</a:t>
            </a:r>
          </a:p>
        </p:txBody>
      </p:sp>
      <p:cxnSp>
        <p:nvCxnSpPr>
          <p:cNvPr id="10" name="Прямая со стрелкой 9"/>
          <p:cNvCxnSpPr>
            <a:stCxn id="2" idx="2"/>
          </p:cNvCxnSpPr>
          <p:nvPr/>
        </p:nvCxnSpPr>
        <p:spPr>
          <a:xfrm>
            <a:off x="4608004" y="2510900"/>
            <a:ext cx="1188133" cy="914399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>
            <a:stCxn id="2" idx="2"/>
          </p:cNvCxnSpPr>
          <p:nvPr/>
        </p:nvCxnSpPr>
        <p:spPr>
          <a:xfrm flipH="1">
            <a:off x="3419874" y="2510900"/>
            <a:ext cx="1188130" cy="914399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2740039" y="3425299"/>
            <a:ext cx="131799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i="1" dirty="0" smtClean="0"/>
              <a:t>чёрные</a:t>
            </a:r>
            <a:endParaRPr lang="ru-RU" sz="2800" b="1" i="1" dirty="0"/>
          </a:p>
        </p:txBody>
      </p:sp>
      <p:sp>
        <p:nvSpPr>
          <p:cNvPr id="14" name="TextBox 13"/>
          <p:cNvSpPr txBox="1"/>
          <p:nvPr/>
        </p:nvSpPr>
        <p:spPr>
          <a:xfrm>
            <a:off x="5364089" y="3425299"/>
            <a:ext cx="157979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i="1" dirty="0" smtClean="0"/>
              <a:t>цветные</a:t>
            </a:r>
            <a:endParaRPr lang="ru-RU" sz="2800" b="1" i="1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8004" y="3948519"/>
            <a:ext cx="3600000" cy="2411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3948519"/>
            <a:ext cx="3632163" cy="2411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18160540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5" y="980729"/>
            <a:ext cx="6523255" cy="48965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949834" y="431086"/>
            <a:ext cx="299883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i="1" dirty="0" smtClean="0"/>
              <a:t>Состав металла</a:t>
            </a:r>
            <a:r>
              <a:rPr lang="en-US" sz="2800" b="1" i="1" dirty="0" smtClean="0"/>
              <a:t>:</a:t>
            </a:r>
            <a:endParaRPr lang="ru-RU" sz="2800" b="1" i="1" dirty="0"/>
          </a:p>
        </p:txBody>
      </p:sp>
    </p:spTree>
    <p:extLst>
      <p:ext uri="{BB962C8B-B14F-4D97-AF65-F5344CB8AC3E}">
        <p14:creationId xmlns:p14="http://schemas.microsoft.com/office/powerpoint/2010/main" val="1307598872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5" y="3236660"/>
            <a:ext cx="4176465" cy="27843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25068" y="1268760"/>
            <a:ext cx="8739421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/>
              <a:t>в </a:t>
            </a:r>
            <a:r>
              <a:rPr lang="ru-RU" sz="2000" b="1" dirty="0" smtClean="0"/>
              <a:t>том, что на </a:t>
            </a:r>
            <a:r>
              <a:rPr lang="ru-RU" sz="2000" b="1" dirty="0"/>
              <a:t>воздухе </a:t>
            </a:r>
            <a:r>
              <a:rPr lang="ru-RU" sz="2000" b="1" dirty="0" smtClean="0"/>
              <a:t>они подвергаются </a:t>
            </a:r>
            <a:r>
              <a:rPr lang="ru-RU" sz="2000" b="1" dirty="0">
                <a:solidFill>
                  <a:srgbClr val="7030A0"/>
                </a:solidFill>
              </a:rPr>
              <a:t>коррозии </a:t>
            </a:r>
            <a:r>
              <a:rPr lang="ru-RU" sz="2000" b="1" dirty="0"/>
              <a:t>– разрушению металла под </a:t>
            </a:r>
            <a:r>
              <a:rPr lang="ru-RU" sz="2000" b="1" dirty="0" smtClean="0"/>
              <a:t>действием</a:t>
            </a:r>
            <a:r>
              <a:rPr lang="ru-RU" sz="2000" dirty="0"/>
              <a:t> </a:t>
            </a:r>
            <a:r>
              <a:rPr lang="ru-RU" sz="2000" b="1" dirty="0" smtClean="0"/>
              <a:t>факторов </a:t>
            </a:r>
            <a:r>
              <a:rPr lang="ru-RU" sz="2000" b="1" dirty="0"/>
              <a:t>внешней среды. Поэтому металлы легко окисляются до оксидов, которые </a:t>
            </a:r>
            <a:r>
              <a:rPr lang="ru-RU" sz="2000" b="1" dirty="0" smtClean="0"/>
              <a:t>при</a:t>
            </a:r>
            <a:r>
              <a:rPr lang="ru-RU" sz="2000" dirty="0"/>
              <a:t> </a:t>
            </a:r>
            <a:r>
              <a:rPr lang="ru-RU" sz="2000" b="1" dirty="0" smtClean="0"/>
              <a:t>взаимодействии </a:t>
            </a:r>
            <a:r>
              <a:rPr lang="ru-RU" sz="2000" b="1" dirty="0"/>
              <a:t>с веществами воздуха, воды, почвы образуют соединения в виде налета </a:t>
            </a:r>
            <a:r>
              <a:rPr lang="ru-RU" sz="2000" b="1" dirty="0" smtClean="0"/>
              <a:t>коричневого цвета (ржавчина),</a:t>
            </a:r>
            <a:r>
              <a:rPr lang="ru-RU" sz="2000" dirty="0" smtClean="0"/>
              <a:t> </a:t>
            </a:r>
            <a:r>
              <a:rPr lang="ru-RU" sz="2000" b="1" dirty="0" smtClean="0"/>
              <a:t>зеленого </a:t>
            </a:r>
            <a:r>
              <a:rPr lang="ru-RU" sz="2000" b="1" dirty="0" smtClean="0"/>
              <a:t>цвета (патина). Это приводит к изнашиванию металлических конструкций.</a:t>
            </a:r>
            <a:endParaRPr lang="ru-RU" sz="2000" dirty="0"/>
          </a:p>
        </p:txBody>
      </p:sp>
      <p:sp>
        <p:nvSpPr>
          <p:cNvPr id="3" name="TextBox 2"/>
          <p:cNvSpPr txBox="1"/>
          <p:nvPr/>
        </p:nvSpPr>
        <p:spPr>
          <a:xfrm>
            <a:off x="1299154" y="519064"/>
            <a:ext cx="635783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Основная 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проблема металлических 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изделий</a:t>
            </a: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26" name="Picture 2" descr="Патина, патинирование или состаривание - что это?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075" y="3236660"/>
            <a:ext cx="4094938" cy="27667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76070025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2864" y="3212976"/>
            <a:ext cx="7704856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000" b="1" dirty="0" smtClean="0"/>
          </a:p>
          <a:p>
            <a:endParaRPr lang="ru-RU" sz="2000" b="1" dirty="0"/>
          </a:p>
          <a:p>
            <a:endParaRPr lang="ru-RU" sz="2000" b="1" dirty="0" smtClean="0"/>
          </a:p>
          <a:p>
            <a:endParaRPr lang="ru-RU" sz="2000" b="1" dirty="0"/>
          </a:p>
          <a:p>
            <a:endParaRPr lang="ru-RU" sz="2000" b="1" dirty="0" smtClean="0"/>
          </a:p>
          <a:p>
            <a:endParaRPr lang="ru-RU" sz="2000" b="1" dirty="0"/>
          </a:p>
          <a:p>
            <a:r>
              <a:rPr lang="ru-RU" sz="2400" b="1" i="1" dirty="0" smtClean="0"/>
              <a:t>Гипотеза</a:t>
            </a:r>
            <a:r>
              <a:rPr lang="en-US" sz="2400" b="1" i="1" dirty="0" smtClean="0"/>
              <a:t>:</a:t>
            </a:r>
            <a:r>
              <a:rPr lang="ru-RU" sz="2400" b="1" i="1" dirty="0" smtClean="0"/>
              <a:t> </a:t>
            </a:r>
            <a:r>
              <a:rPr lang="ru-RU" sz="2400" b="1" i="1" dirty="0"/>
              <a:t>я</a:t>
            </a:r>
            <a:r>
              <a:rPr lang="ru-RU" sz="2400" b="1" i="1" dirty="0" smtClean="0"/>
              <a:t> предположил, </a:t>
            </a:r>
            <a:r>
              <a:rPr lang="ru-RU" sz="2400" b="1" i="1" dirty="0"/>
              <a:t>что все средства очистки изделий </a:t>
            </a:r>
            <a:r>
              <a:rPr lang="ru-RU" sz="2400" b="1" i="1" dirty="0" smtClean="0"/>
              <a:t>одинаково эффективны</a:t>
            </a:r>
            <a:r>
              <a:rPr lang="ru-RU" sz="2400" b="1" i="1" dirty="0"/>
              <a:t>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499002" y="620689"/>
            <a:ext cx="796143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dirty="0" smtClean="0"/>
              <a:t>Цель</a:t>
            </a:r>
            <a:r>
              <a:rPr lang="en-US" sz="2400" b="1" i="1" dirty="0" smtClean="0"/>
              <a:t>:</a:t>
            </a:r>
            <a:r>
              <a:rPr lang="ru-RU" sz="2400" b="1" i="1" dirty="0" smtClean="0"/>
              <a:t> очистить </a:t>
            </a:r>
            <a:r>
              <a:rPr lang="ru-RU" sz="2400" b="1" i="1" dirty="0"/>
              <a:t>металлические изделия в домашних условиях и определить </a:t>
            </a:r>
            <a:r>
              <a:rPr lang="ru-RU" sz="2400" b="1" i="1" dirty="0" smtClean="0"/>
              <a:t>наиболее эффективный </a:t>
            </a:r>
            <a:r>
              <a:rPr lang="ru-RU" sz="2400" b="1" i="1" dirty="0"/>
              <a:t>способ очистки изделий</a:t>
            </a:r>
            <a:r>
              <a:rPr lang="ru-RU" sz="2400" b="1" i="1" dirty="0" smtClean="0"/>
              <a:t>.</a:t>
            </a:r>
            <a:endParaRPr lang="ru-RU" sz="2400" b="1" i="1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9003" y="1916832"/>
            <a:ext cx="3980715" cy="27273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1916833"/>
            <a:ext cx="3981600" cy="27936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54295812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7544" y="332656"/>
            <a:ext cx="7992888" cy="63709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400" dirty="0" smtClean="0"/>
          </a:p>
          <a:p>
            <a:r>
              <a:rPr lang="ru-RU" sz="2400" b="1" i="1" dirty="0" smtClean="0"/>
              <a:t>Объекты </a:t>
            </a:r>
            <a:r>
              <a:rPr lang="ru-RU" sz="2400" b="1" i="1" dirty="0"/>
              <a:t>исследования: монета номиналом 50 копеек, шуруп металлический, гайка металлическая</a:t>
            </a:r>
            <a:r>
              <a:rPr lang="ru-RU" sz="2400" b="1" i="1" dirty="0" smtClean="0"/>
              <a:t>.</a:t>
            </a:r>
          </a:p>
          <a:p>
            <a:endParaRPr lang="ru-RU" sz="2400" dirty="0"/>
          </a:p>
          <a:p>
            <a:endParaRPr lang="ru-RU" sz="2400" b="1" i="1" dirty="0" smtClean="0"/>
          </a:p>
          <a:p>
            <a:endParaRPr lang="ru-RU" sz="2400" b="1" i="1" dirty="0"/>
          </a:p>
          <a:p>
            <a:endParaRPr lang="ru-RU" sz="2400" b="1" i="1" dirty="0" smtClean="0"/>
          </a:p>
          <a:p>
            <a:endParaRPr lang="ru-RU" sz="2400" b="1" i="1" dirty="0"/>
          </a:p>
          <a:p>
            <a:endParaRPr lang="ru-RU" sz="2400" b="1" i="1" dirty="0" smtClean="0"/>
          </a:p>
          <a:p>
            <a:endParaRPr lang="ru-RU" sz="2400" b="1" i="1" dirty="0"/>
          </a:p>
          <a:p>
            <a:endParaRPr lang="ru-RU" sz="2400" b="1" i="1" dirty="0" smtClean="0"/>
          </a:p>
          <a:p>
            <a:r>
              <a:rPr lang="ru-RU" sz="2400" b="1" i="1" dirty="0" smtClean="0"/>
              <a:t>Оборудование и материалы</a:t>
            </a:r>
            <a:r>
              <a:rPr lang="en-US" sz="2400" b="1" i="1" dirty="0" smtClean="0"/>
              <a:t>:</a:t>
            </a:r>
            <a:r>
              <a:rPr lang="ru-RU" sz="2400" b="1" i="1" dirty="0" smtClean="0"/>
              <a:t> сода </a:t>
            </a:r>
            <a:r>
              <a:rPr lang="ru-RU" sz="2400" b="1" i="1" dirty="0" smtClean="0"/>
              <a:t>пищевая, 10</a:t>
            </a:r>
            <a:r>
              <a:rPr lang="ru-RU" sz="2400" b="1" i="1" dirty="0"/>
              <a:t>%-ный раствор столового уксуса</a:t>
            </a:r>
            <a:r>
              <a:rPr lang="ru-RU" sz="2400" b="1" i="1" dirty="0" smtClean="0"/>
              <a:t>, </a:t>
            </a:r>
            <a:r>
              <a:rPr lang="ru-RU" sz="2400" b="1" i="1" dirty="0"/>
              <a:t>мыльный раствор</a:t>
            </a:r>
            <a:r>
              <a:rPr lang="ru-RU" sz="2400" b="1" i="1" dirty="0" smtClean="0"/>
              <a:t>, газированный напиток, лимонная кислота, пластиковая емкость, зубная щётка с подстриженной щетиной.</a:t>
            </a:r>
            <a:endParaRPr lang="ru-RU" sz="2400" b="1" i="1" dirty="0"/>
          </a:p>
          <a:p>
            <a:endParaRPr lang="ru-RU" sz="2400" dirty="0"/>
          </a:p>
          <a:p>
            <a:endParaRPr lang="ru-RU" sz="2400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844825"/>
            <a:ext cx="4032048" cy="2401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181600" y="-3068638"/>
            <a:ext cx="3600000" cy="23994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5" y="1827962"/>
            <a:ext cx="4035275" cy="2401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181203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67545" y="404664"/>
            <a:ext cx="451674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Экспериментальная часть</a:t>
            </a:r>
            <a:endParaRPr lang="ru-RU" sz="28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55578" y="1484784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481976" y="927885"/>
            <a:ext cx="7402392" cy="54476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i="1" dirty="0" smtClean="0"/>
              <a:t>Опыт </a:t>
            </a:r>
            <a:r>
              <a:rPr lang="ru-RU" sz="3600" b="1" i="1" dirty="0"/>
              <a:t>№ 1</a:t>
            </a:r>
          </a:p>
          <a:p>
            <a:r>
              <a:rPr lang="ru-RU" sz="2400" b="1" i="1" dirty="0" smtClean="0"/>
              <a:t>  Очистка </a:t>
            </a:r>
            <a:r>
              <a:rPr lang="ru-RU" sz="2400" b="1" i="1" dirty="0"/>
              <a:t>металлических изделий с помощью мыльного раствора.</a:t>
            </a:r>
          </a:p>
          <a:p>
            <a:r>
              <a:rPr lang="ru-RU" sz="2400" b="1" i="1" dirty="0" smtClean="0"/>
              <a:t>  Для </a:t>
            </a:r>
            <a:r>
              <a:rPr lang="ru-RU" sz="2400" b="1" i="1" dirty="0"/>
              <a:t>этого эксперимента в качестве объекта была металлическая гайка. Когда раствор загустеет, в него помещается металлическое изделие. Через сутки, двое, изделие вынимается и протирается зубной щеткой с подстриженной щетиной. </a:t>
            </a:r>
          </a:p>
          <a:p>
            <a:r>
              <a:rPr lang="ru-RU" sz="2400" b="1" i="1" dirty="0" smtClean="0"/>
              <a:t>  Наблюдения</a:t>
            </a:r>
            <a:r>
              <a:rPr lang="ru-RU" sz="2400" b="1" i="1" dirty="0"/>
              <a:t>: через три дня после вынимания металлической гайки из раствора </a:t>
            </a:r>
            <a:r>
              <a:rPr lang="ru-RU" sz="2400" b="1" i="1" dirty="0"/>
              <a:t>я</a:t>
            </a:r>
            <a:r>
              <a:rPr lang="ru-RU" sz="2400" b="1" i="1" dirty="0" smtClean="0"/>
              <a:t> увидел, </a:t>
            </a:r>
            <a:r>
              <a:rPr lang="ru-RU" sz="2400" b="1" i="1" dirty="0"/>
              <a:t>что небольшие слои налёта снялись с изделия.</a:t>
            </a:r>
          </a:p>
          <a:p>
            <a:r>
              <a:rPr lang="ru-RU" sz="2400" b="1" i="1" dirty="0" smtClean="0"/>
              <a:t>  Вывод</a:t>
            </a:r>
            <a:r>
              <a:rPr lang="ru-RU" sz="2400" b="1" i="1" dirty="0"/>
              <a:t>: Простой, безопасный и доступный способ, но слишком долгий по времени, практически не принес результата.</a:t>
            </a:r>
          </a:p>
        </p:txBody>
      </p:sp>
    </p:spTree>
    <p:extLst>
      <p:ext uri="{BB962C8B-B14F-4D97-AF65-F5344CB8AC3E}">
        <p14:creationId xmlns:p14="http://schemas.microsoft.com/office/powerpoint/2010/main" val="3267986665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711174" y="892696"/>
            <a:ext cx="6781800" cy="664096"/>
          </a:xfrm>
        </p:spPr>
        <p:txBody>
          <a:bodyPr>
            <a:noAutofit/>
          </a:bodyPr>
          <a:lstStyle/>
          <a:p>
            <a:pPr algn="ctr"/>
            <a:r>
              <a:rPr lang="ru-RU" sz="4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Мыльный раствор</a:t>
            </a:r>
            <a:endParaRPr lang="ru-RU" sz="44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788026" y="1556792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pic>
        <p:nvPicPr>
          <p:cNvPr id="2051" name="Picture 3" descr="C:\Users\Компьютер\Desktop\IMG_20230222_215115_40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1137" y="1847708"/>
            <a:ext cx="4137583" cy="30305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Users\Компьютер\Desktop\IMG_20230228_101701_09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0399" y="1847709"/>
            <a:ext cx="4263611" cy="30335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873788" y="4231974"/>
            <a:ext cx="83227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/>
              <a:t>ДО</a:t>
            </a:r>
            <a:endParaRPr lang="ru-RU" sz="3600" dirty="0"/>
          </a:p>
        </p:txBody>
      </p:sp>
      <p:sp>
        <p:nvSpPr>
          <p:cNvPr id="4" name="TextBox 3"/>
          <p:cNvSpPr txBox="1"/>
          <p:nvPr/>
        </p:nvSpPr>
        <p:spPr>
          <a:xfrm>
            <a:off x="6008118" y="4234895"/>
            <a:ext cx="174817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/>
              <a:t>ПОСЛЕ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2855635979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NewsPrint">
  <a:themeElements>
    <a:clrScheme name="Базовая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629DD1"/>
      </a:accent1>
      <a:accent2>
        <a:srgbClr val="297FD5"/>
      </a:accent2>
      <a:accent3>
        <a:srgbClr val="7F8FA9"/>
      </a:accent3>
      <a:accent4>
        <a:srgbClr val="4A66AC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Начальная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</a:schemeClr>
            </a:gs>
            <a:gs pos="30000">
              <a:schemeClr val="phClr">
                <a:shade val="90000"/>
                <a:satMod val="110000"/>
              </a:schemeClr>
            </a:gs>
            <a:gs pos="45000">
              <a:schemeClr val="phClr">
                <a:shade val="100000"/>
                <a:satMod val="118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0000"/>
                <a:satMod val="110000"/>
              </a:schemeClr>
            </a:gs>
            <a:gs pos="100000">
              <a:schemeClr val="phClr">
                <a:shade val="63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30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balanced" dir="t">
              <a:rot lat="0" lon="0" rev="0"/>
            </a:lightRig>
          </a:scene3d>
          <a:sp3d prstMaterial="matte">
            <a:bevelT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50000"/>
              </a:srgbClr>
            </a:outerShdw>
          </a:effectLst>
          <a:scene3d>
            <a:camera prst="orthographicFront" fov="0">
              <a:rot lat="0" lon="0" rev="0"/>
            </a:camera>
            <a:lightRig rig="soft" dir="t">
              <a:rot lat="0" lon="0" rev="2700000"/>
            </a:lightRig>
          </a:scene3d>
          <a:sp3d prstMaterial="matte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3000"/>
              </a:schemeClr>
            </a:gs>
            <a:gs pos="100000">
              <a:schemeClr val="phClr">
                <a:shade val="55000"/>
              </a:schemeClr>
            </a:gs>
          </a:gsLst>
          <a:lin ang="5400000" scaled="1"/>
        </a:gradFill>
        <a:blipFill rotWithShape="1">
          <a:blip xmlns:r="http://schemas.openxmlformats.org/officeDocument/2006/relationships" r:embed="rId1">
            <a:duotone>
              <a:schemeClr val="phClr">
                <a:shade val="20000"/>
                <a:satMod val="350000"/>
                <a:lumMod val="125000"/>
              </a:schemeClr>
              <a:schemeClr val="phClr">
                <a:tint val="90000"/>
                <a:satMod val="25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Специальное оформление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Newsprint</Template>
  <TotalTime>9720</TotalTime>
  <Words>713</Words>
  <Application>Microsoft Office PowerPoint</Application>
  <PresentationFormat>Экран (4:3)</PresentationFormat>
  <Paragraphs>84</Paragraphs>
  <Slides>18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18</vt:i4>
      </vt:variant>
    </vt:vector>
  </HeadingPairs>
  <TitlesOfParts>
    <vt:vector size="25" baseType="lpstr">
      <vt:lpstr>Arial</vt:lpstr>
      <vt:lpstr>Book Antiqua</vt:lpstr>
      <vt:lpstr>Calibri</vt:lpstr>
      <vt:lpstr>Lucida Sans</vt:lpstr>
      <vt:lpstr>Times New Roman</vt:lpstr>
      <vt:lpstr>NewsPrint</vt:lpstr>
      <vt:lpstr>Специальное оформление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Мыльный раствор</vt:lpstr>
      <vt:lpstr>Опыт № 2</vt:lpstr>
      <vt:lpstr>Презентация PowerPoint</vt:lpstr>
      <vt:lpstr>Презентация PowerPoint</vt:lpstr>
      <vt:lpstr>10% столовый уксус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Способы очистки металлических изделий</dc:title>
  <dc:creator>Компьютер</dc:creator>
  <cp:lastModifiedBy>Наталья Владимировна Данилова</cp:lastModifiedBy>
  <cp:revision>31</cp:revision>
  <dcterms:created xsi:type="dcterms:W3CDTF">2023-02-21T08:05:50Z</dcterms:created>
  <dcterms:modified xsi:type="dcterms:W3CDTF">2023-05-22T10:18:01Z</dcterms:modified>
</cp:coreProperties>
</file>