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78" r:id="rId5"/>
    <p:sldId id="279" r:id="rId6"/>
    <p:sldId id="258" r:id="rId7"/>
    <p:sldId id="260" r:id="rId8"/>
    <p:sldId id="261" r:id="rId9"/>
    <p:sldId id="262" r:id="rId10"/>
    <p:sldId id="264" r:id="rId11"/>
    <p:sldId id="263" r:id="rId12"/>
    <p:sldId id="27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B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52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8750"/>
            <a:ext cx="10972800" cy="12588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0ED0E84F-B7F9-4E2E-BA2B-0993B6C98F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A5CF2-C1C0-4992-B8FC-2057B0AE1AB2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C2F74-1B63-4F98-A5A7-B07FC4FB2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5%D0%B3%D1%80%D0%BE%D0%B8%D0%B4%D0%BD%D0%B0%D1%8F_%D1%80%D0%B0%D1%81%D0%B0" TargetMode="External"/><Relationship Id="rId7" Type="http://schemas.openxmlformats.org/officeDocument/2006/relationships/image" Target="../media/image3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04584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8480" y="1798296"/>
            <a:ext cx="5786478" cy="504827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DB6ABC8-D7F3-4D54-9CF5-D335AC21BA25}"/>
              </a:ext>
            </a:extLst>
          </p:cNvPr>
          <p:cNvSpPr/>
          <p:nvPr/>
        </p:nvSpPr>
        <p:spPr>
          <a:xfrm>
            <a:off x="1703512" y="476673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Население Африки</a:t>
            </a:r>
            <a:endParaRPr lang="ru-RU" sz="6000" b="1" dirty="0">
              <a:ln>
                <a:solidFill>
                  <a:sysClr val="windowText" lastClr="0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-35510"/>
            <a:ext cx="12192000" cy="6759163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381356" y="285729"/>
            <a:ext cx="4714908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основных расы: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9967" y="2178697"/>
            <a:ext cx="8286808" cy="397031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Масаи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считаются самыми красивыми среди аборигенов восточной Африки. Высокие, мускулистые, с выразительными лицами,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масаи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уверены, что они любимцы богов и к прочим жителям Африки относятся весьма презрительно.</a:t>
            </a:r>
            <a:r>
              <a:rPr lang="ru-RU" sz="3600" dirty="0"/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7853" y="1253299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Экваториальная</a:t>
            </a:r>
            <a:r>
              <a:rPr lang="ru-RU" sz="3200" dirty="0"/>
              <a:t>   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негроиды</a:t>
            </a:r>
          </a:p>
        </p:txBody>
      </p:sp>
      <p:pic>
        <p:nvPicPr>
          <p:cNvPr id="15" name="Рисунок 14" descr="tanzan1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129" y="2132856"/>
            <a:ext cx="2200275" cy="32008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C21A2A-B949-42EE-A595-5B0DBD7E12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-35510"/>
            <a:ext cx="1030803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"/>
            <a:ext cx="12192000" cy="6759163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381356" y="285729"/>
            <a:ext cx="4714908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основных расы: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97180" y="1582686"/>
            <a:ext cx="6543436" cy="501675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itchFamily="18" charset="0"/>
              </a:rPr>
              <a:t>На юге материка живут 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бушмены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готтентоты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Они низкорослые, имеют желтоватую морщинистую кожу, широкое скуластое лицо, что делает их схожими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 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монголоидами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Бушмены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отличаются от 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  <a:hlinkClick r:id="rId3" tooltip="Негроидная раса"/>
              </a:rPr>
              <a:t>негроидов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поскольку имеют более светлую кожу, тонкие губы;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49706" y="836712"/>
            <a:ext cx="63579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3200" dirty="0"/>
              <a:t> 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Монголоидная</a:t>
            </a:r>
          </a:p>
          <a:p>
            <a:pPr algn="ctr"/>
            <a:endParaRPr lang="ru-RU" sz="3200" b="1" dirty="0">
              <a:ln>
                <a:solidFill>
                  <a:sysClr val="windowText" lastClr="000000"/>
                </a:solidFill>
              </a:ln>
              <a:blipFill>
                <a:blip r:embed="rId4"/>
                <a:tile tx="0" ty="0" sx="100000" sy="100000" flip="none" algn="tl"/>
              </a:blip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svy80012404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5136" y="1576526"/>
            <a:ext cx="2571768" cy="34359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Рисунок 18" descr="svy80012418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50" y="38023"/>
            <a:ext cx="2232248" cy="33618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Рисунок 19" descr="svy80012419m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8" y="3548592"/>
            <a:ext cx="2214578" cy="33352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>
            <a:extLst>
              <a:ext uri="{FF2B5EF4-FFF2-40B4-BE49-F238E27FC236}">
                <a16:creationId xmlns:a16="http://schemas.microsoft.com/office/drawing/2014/main" id="{E78080CA-7CE4-4D08-8DF2-A572442FC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5439" y="44451"/>
            <a:ext cx="65881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 dirty="0"/>
              <a:t>Сельское хозяйство Африки.</a:t>
            </a:r>
          </a:p>
        </p:txBody>
      </p:sp>
      <p:pic>
        <p:nvPicPr>
          <p:cNvPr id="41989" name="Picture 5" descr="Сельское хозяйство Африки">
            <a:extLst>
              <a:ext uri="{FF2B5EF4-FFF2-40B4-BE49-F238E27FC236}">
                <a16:creationId xmlns:a16="http://schemas.microsoft.com/office/drawing/2014/main" id="{C84ED3A1-923C-4908-B65D-D89E0A7C10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764703"/>
            <a:ext cx="9417335" cy="6048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Text Box 6">
            <a:extLst>
              <a:ext uri="{FF2B5EF4-FFF2-40B4-BE49-F238E27FC236}">
                <a16:creationId xmlns:a16="http://schemas.microsoft.com/office/drawing/2014/main" id="{26D43933-AF3D-4C89-87D6-2F6605174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9" y="44451"/>
            <a:ext cx="3456035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r>
              <a:rPr lang="ru-RU" altLang="ru-RU" sz="1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Вспомните, чем отличается </a:t>
            </a:r>
            <a:r>
              <a:rPr lang="ru-RU" altLang="ru-RU" sz="1400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товарное</a:t>
            </a:r>
            <a:r>
              <a:rPr lang="ru-RU" altLang="ru-RU" sz="1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сельское хозяйство от </a:t>
            </a:r>
            <a:r>
              <a:rPr lang="ru-RU" altLang="ru-RU" sz="1400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потребительского</a:t>
            </a:r>
            <a:r>
              <a:rPr lang="ru-RU" altLang="ru-RU" sz="1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grpSp>
        <p:nvGrpSpPr>
          <p:cNvPr id="41996" name="Group 12">
            <a:extLst>
              <a:ext uri="{FF2B5EF4-FFF2-40B4-BE49-F238E27FC236}">
                <a16:creationId xmlns:a16="http://schemas.microsoft.com/office/drawing/2014/main" id="{8D154CB0-A9A6-4CEB-83B9-E8E9F7E58583}"/>
              </a:ext>
            </a:extLst>
          </p:cNvPr>
          <p:cNvGrpSpPr>
            <a:grpSpLocks/>
          </p:cNvGrpSpPr>
          <p:nvPr/>
        </p:nvGrpSpPr>
        <p:grpSpPr bwMode="auto">
          <a:xfrm>
            <a:off x="7535862" y="911227"/>
            <a:ext cx="4592638" cy="5903912"/>
            <a:chOff x="2736" y="892"/>
            <a:chExt cx="2893" cy="3719"/>
          </a:xfrm>
        </p:grpSpPr>
        <p:sp>
          <p:nvSpPr>
            <p:cNvPr id="41991" name="Rectangle 7">
              <a:extLst>
                <a:ext uri="{FF2B5EF4-FFF2-40B4-BE49-F238E27FC236}">
                  <a16:creationId xmlns:a16="http://schemas.microsoft.com/office/drawing/2014/main" id="{9197C296-3407-4054-B6FF-4B4CDAACD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9" y="892"/>
              <a:ext cx="2880" cy="1496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altLang="ru-RU" sz="1800" u="sng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Товарное  сельское  хозяйство</a:t>
              </a:r>
              <a:r>
                <a:rPr lang="ru-RU" altLang="ru-RU" sz="1800" dirty="0"/>
                <a:t>  –  </a:t>
              </a:r>
              <a:r>
                <a:rPr lang="ru-RU" altLang="ru-RU" sz="1800" dirty="0" err="1"/>
                <a:t>преобла</a:t>
              </a:r>
              <a:r>
                <a:rPr lang="ru-RU" altLang="ru-RU" sz="1800" dirty="0"/>
                <a:t>-</a:t>
              </a:r>
            </a:p>
            <a:p>
              <a:r>
                <a:rPr lang="ru-RU" altLang="ru-RU" sz="1800" dirty="0"/>
                <a:t>дает  в  развитых  странах.  Представлено </a:t>
              </a:r>
            </a:p>
            <a:p>
              <a:r>
                <a:rPr lang="ru-RU" altLang="ru-RU" sz="1800" dirty="0"/>
                <a:t>крупными хорошо организованными </a:t>
              </a:r>
              <a:r>
                <a:rPr lang="ru-RU" altLang="ru-RU" sz="1800" dirty="0" err="1"/>
                <a:t>фер</a:t>
              </a:r>
              <a:r>
                <a:rPr lang="ru-RU" altLang="ru-RU" sz="1800" dirty="0"/>
                <a:t>-</a:t>
              </a:r>
            </a:p>
            <a:p>
              <a:r>
                <a:rPr lang="ru-RU" altLang="ru-RU" sz="1800" dirty="0" err="1"/>
                <a:t>мами</a:t>
              </a:r>
              <a:r>
                <a:rPr lang="ru-RU" altLang="ru-RU" sz="1800" dirty="0"/>
                <a:t>  и  плантациями с широким  </a:t>
              </a:r>
              <a:r>
                <a:rPr lang="ru-RU" altLang="ru-RU" sz="1800" dirty="0" err="1"/>
                <a:t>исполь</a:t>
              </a:r>
              <a:r>
                <a:rPr lang="ru-RU" altLang="ru-RU" sz="1800" dirty="0"/>
                <a:t>-</a:t>
              </a:r>
            </a:p>
            <a:p>
              <a:r>
                <a:rPr lang="ru-RU" altLang="ru-RU" sz="1800" dirty="0" err="1"/>
                <a:t>зованием</a:t>
              </a:r>
              <a:r>
                <a:rPr lang="ru-RU" altLang="ru-RU" sz="1800" dirty="0"/>
                <a:t> наёмной рабочей силы. </a:t>
              </a:r>
            </a:p>
            <a:p>
              <a:r>
                <a:rPr lang="ru-RU" altLang="ru-RU" sz="1800" dirty="0" err="1"/>
                <a:t>Т.с.х</a:t>
              </a:r>
              <a:r>
                <a:rPr lang="ru-RU" altLang="ru-RU" sz="1800" dirty="0"/>
                <a:t>. ориентированно прежде всего на </a:t>
              </a:r>
              <a:r>
                <a:rPr lang="ru-RU" altLang="ru-RU" sz="1800" dirty="0" err="1"/>
                <a:t>ры</a:t>
              </a:r>
              <a:r>
                <a:rPr lang="ru-RU" altLang="ru-RU" sz="1800" dirty="0"/>
                <a:t>-</a:t>
              </a:r>
            </a:p>
            <a:p>
              <a:r>
                <a:rPr lang="ru-RU" altLang="ru-RU" sz="1800" dirty="0"/>
                <a:t>нок, в особенности на экспорт с.-х. </a:t>
              </a:r>
              <a:r>
                <a:rPr lang="ru-RU" altLang="ru-RU" sz="1800" dirty="0" err="1"/>
                <a:t>продук</a:t>
              </a:r>
              <a:r>
                <a:rPr lang="ru-RU" altLang="ru-RU" sz="1800" dirty="0"/>
                <a:t>-</a:t>
              </a:r>
            </a:p>
            <a:p>
              <a:r>
                <a:rPr lang="ru-RU" altLang="ru-RU" sz="1800" dirty="0" err="1"/>
                <a:t>ции</a:t>
              </a:r>
              <a:r>
                <a:rPr lang="ru-RU" altLang="ru-RU" sz="1800" dirty="0"/>
                <a:t>.</a:t>
              </a:r>
            </a:p>
          </p:txBody>
        </p:sp>
        <p:sp>
          <p:nvSpPr>
            <p:cNvPr id="41993" name="Rectangle 9">
              <a:extLst>
                <a:ext uri="{FF2B5EF4-FFF2-40B4-BE49-F238E27FC236}">
                  <a16:creationId xmlns:a16="http://schemas.microsoft.com/office/drawing/2014/main" id="{E79B3F9E-64C5-4B4B-998A-00267227D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3159"/>
              <a:ext cx="2858" cy="1452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altLang="ru-RU" sz="1800" u="sng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Потребительское сельское хозяйство </a:t>
              </a:r>
              <a:r>
                <a:rPr lang="ru-RU" altLang="ru-RU" sz="1800" dirty="0"/>
                <a:t> –  </a:t>
              </a:r>
            </a:p>
            <a:p>
              <a:r>
                <a:rPr lang="ru-RU" altLang="ru-RU" sz="1800" dirty="0"/>
                <a:t>отсталый   тип   с.  хоз-ва,   распространён-</a:t>
              </a:r>
            </a:p>
            <a:p>
              <a:r>
                <a:rPr lang="ru-RU" altLang="ru-RU" sz="1800" dirty="0" err="1"/>
                <a:t>ный</a:t>
              </a:r>
              <a:r>
                <a:rPr lang="ru-RU" altLang="ru-RU" sz="1800" dirty="0"/>
                <a:t>  в развивающихся странах,  представ-</a:t>
              </a:r>
            </a:p>
            <a:p>
              <a:r>
                <a:rPr lang="ru-RU" altLang="ru-RU" sz="1800" dirty="0"/>
                <a:t>ленный  мелкими хозяйствами.  </a:t>
              </a:r>
              <a:r>
                <a:rPr lang="ru-RU" altLang="ru-RU" sz="1800" dirty="0" err="1"/>
                <a:t>Техничес</a:t>
              </a:r>
              <a:r>
                <a:rPr lang="ru-RU" altLang="ru-RU" sz="1800" dirty="0"/>
                <a:t>-</a:t>
              </a:r>
            </a:p>
            <a:p>
              <a:r>
                <a:rPr lang="ru-RU" altLang="ru-RU" sz="1800" dirty="0"/>
                <a:t>кая вооруженность   низкая,  урожайность</a:t>
              </a:r>
            </a:p>
            <a:p>
              <a:r>
                <a:rPr lang="ru-RU" altLang="ru-RU" sz="1800" dirty="0"/>
                <a:t>низкая. Продукция идет главным образом</a:t>
              </a:r>
            </a:p>
            <a:p>
              <a:r>
                <a:rPr lang="ru-RU" altLang="ru-RU" sz="1800" dirty="0"/>
                <a:t>на удовлетворение нужд самих работаю-</a:t>
              </a:r>
            </a:p>
            <a:p>
              <a:r>
                <a:rPr lang="ru-RU" altLang="ru-RU" sz="1800" dirty="0" err="1"/>
                <a:t>щих</a:t>
              </a:r>
              <a:r>
                <a:rPr lang="ru-RU" altLang="ru-RU" sz="1800" dirty="0"/>
                <a:t>.</a:t>
              </a:r>
            </a:p>
          </p:txBody>
        </p:sp>
        <p:sp>
          <p:nvSpPr>
            <p:cNvPr id="41994" name="AutoShape 1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836A2711-61F1-44B2-9D71-8C3460A450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1" y="2705"/>
              <a:ext cx="429" cy="408"/>
            </a:xfrm>
            <a:prstGeom prst="actionButtonReturn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5" name="Rectangle 11">
              <a:hlinkClick r:id="" action="ppaction://hlinkshowjump?jump=lastslideviewed"/>
              <a:extLst>
                <a:ext uri="{FF2B5EF4-FFF2-40B4-BE49-F238E27FC236}">
                  <a16:creationId xmlns:a16="http://schemas.microsoft.com/office/drawing/2014/main" id="{28CB7606-BB7A-415A-B42E-7D88D484D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6" y="2705"/>
              <a:ext cx="953" cy="408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33CC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altLang="ru-RU" sz="1800" dirty="0"/>
                <a:t>вернуться</a:t>
              </a: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rtist1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719" y="11499"/>
            <a:ext cx="12192000" cy="6858000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162689" y="57880"/>
            <a:ext cx="828114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ln>
                  <a:solidFill>
                    <a:sysClr val="windowText" lastClr="000000"/>
                  </a:solidFill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Африка- прародина человечества</a:t>
            </a:r>
            <a:endParaRPr lang="ru-RU" sz="4400" b="1" dirty="0">
              <a:ln>
                <a:solidFill>
                  <a:sysClr val="windowText" lastClr="000000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8ab381be2d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72" y="226226"/>
            <a:ext cx="38862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95213" y="1545115"/>
            <a:ext cx="8200732" cy="50783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 Восточной Африке археологи нашли останки древнейшего человека и орудия его труда, возраст которых около 2,7 млн лет. Скорее всего, первые люди на Земле были африканцами и именно на этом материке зародилось человечество. 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Отсюда древние люди начали расселяться по всему миру.</a:t>
            </a:r>
          </a:p>
        </p:txBody>
      </p:sp>
      <p:pic>
        <p:nvPicPr>
          <p:cNvPr id="8" name="Рисунок 7" descr="fenn5clovispointslar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27" y="3298453"/>
            <a:ext cx="3786214" cy="15716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35360" y="-127623"/>
            <a:ext cx="10972800" cy="1143000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населения Африки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213033" y="1354350"/>
            <a:ext cx="10972800" cy="4525963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1970 год   - 352млн. чел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 год   - 800млн. чел.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1 млрд 420 млн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большая по численности страна  - Нигерия 217 млн. чел.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9910" y="4077072"/>
            <a:ext cx="3599836" cy="270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777633"/>
            <a:ext cx="2642607" cy="198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379" y="4506124"/>
            <a:ext cx="2938931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D63FF95-FEF7-4EA9-B77A-E271099519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5758" y="4010532"/>
            <a:ext cx="4524333" cy="28791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6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53056696"/>
              </p:ext>
            </p:extLst>
          </p:nvPr>
        </p:nvGraphicFramePr>
        <p:xfrm>
          <a:off x="38510" y="97316"/>
          <a:ext cx="1822450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Точечный рисунок" r:id="rId3" imgW="5180952" imgH="6961905" progId="PBrush">
                  <p:embed/>
                </p:oleObj>
              </mc:Choice>
              <mc:Fallback>
                <p:oleObj name="Точечный рисунок" r:id="rId3" imgW="5180952" imgH="6961905" progId="PBrush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0" y="97316"/>
                        <a:ext cx="1822450" cy="244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5239" name="Picture 7" descr="сканирование00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582" y="2579026"/>
            <a:ext cx="2449512" cy="1739900"/>
          </a:xfrm>
          <a:noFill/>
          <a:ln/>
        </p:spPr>
      </p:pic>
      <p:sp>
        <p:nvSpPr>
          <p:cNvPr id="95242" name="Rectangle 10"/>
          <p:cNvSpPr>
            <a:spLocks noChangeArrowheads="1"/>
          </p:cNvSpPr>
          <p:nvPr/>
        </p:nvSpPr>
        <p:spPr bwMode="auto">
          <a:xfrm>
            <a:off x="1919536" y="260350"/>
            <a:ext cx="1023395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65% населения проживает в сельской местности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Растут города – административные, столичные, промышленные и транспортные центры.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 – миллионеров  в Африке 35.</a:t>
            </a:r>
          </a:p>
        </p:txBody>
      </p:sp>
      <p:pic>
        <p:nvPicPr>
          <p:cNvPr id="95246" name="Рисунок 1" descr="Туарег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344" y="4601446"/>
            <a:ext cx="2808312" cy="21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3C4CC81-506C-480C-86FB-59174CA633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9736" y="2395585"/>
            <a:ext cx="7056784" cy="39348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/>
          <a:srcRect r="15615"/>
          <a:stretch>
            <a:fillRect/>
          </a:stretch>
        </p:blipFill>
        <p:spPr bwMode="auto">
          <a:xfrm>
            <a:off x="263352" y="4305934"/>
            <a:ext cx="275414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Documents and Settings\Admin\Рабочий стол\Регионы Африк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104"/>
            <a:ext cx="4295800" cy="4206829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495" y="808382"/>
            <a:ext cx="8147050" cy="1008063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Расы и народы Африки</a:t>
            </a:r>
            <a:br>
              <a:rPr lang="ru-RU" sz="4000" dirty="0"/>
            </a:br>
            <a:endParaRPr lang="ru-RU" sz="4000" dirty="0"/>
          </a:p>
        </p:txBody>
      </p:sp>
      <p:graphicFrame>
        <p:nvGraphicFramePr>
          <p:cNvPr id="73761" name="Group 3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37045908"/>
              </p:ext>
            </p:extLst>
          </p:nvPr>
        </p:nvGraphicFramePr>
        <p:xfrm>
          <a:off x="4367807" y="1816446"/>
          <a:ext cx="7560842" cy="4398133"/>
        </p:xfrm>
        <a:graphic>
          <a:graphicData uri="http://schemas.openxmlformats.org/drawingml/2006/table">
            <a:tbl>
              <a:tblPr/>
              <a:tblGrid>
                <a:gridCol w="978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7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85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Северная Африка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Центральная Африка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Южная Африка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Мадагаскар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17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Расы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vert="vert27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Европеоидная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Негроидная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Монголоид-</a:t>
                      </a:r>
                      <a:r>
                        <a:rPr kumimoji="0" 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промежуточная (эфиопы)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Монголоид ная смешанная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Народы</a:t>
                      </a: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vert="vert27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Банту, арабы, </a:t>
                      </a:r>
                      <a:r>
                        <a:rPr kumimoji="0" 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тутси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kumimoji="0" 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нилоты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Пигмеи, </a:t>
                      </a:r>
                      <a:r>
                        <a:rPr kumimoji="0" 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Бушмены и готтентоты, африканеры, англичане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Малагасийцы,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0179" y="-79216"/>
            <a:ext cx="12288688" cy="6759163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381356" y="285729"/>
            <a:ext cx="4714908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основных расы: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8144" y="4027205"/>
            <a:ext cx="8001056" cy="12003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Земле проживает около миллиарда европеоидов, у которых ТЁМНАЯ КОЖА, черные волосы и черные глаза.</a:t>
            </a:r>
          </a:p>
        </p:txBody>
      </p:sp>
      <p:pic>
        <p:nvPicPr>
          <p:cNvPr id="5" name="Рисунок 4" descr="yuzhnyj-evropeoi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368" y="1124744"/>
            <a:ext cx="3476262" cy="26244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282339" y="5306198"/>
            <a:ext cx="7263142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арабы, индусы, туареги, марокканцы.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21177" y="1010724"/>
            <a:ext cx="2465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европеоиды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29B458-8F9F-46B6-A7B8-F1A34E6203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3952" y="1010724"/>
            <a:ext cx="5180261" cy="2937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0036" y="0"/>
            <a:ext cx="12192000" cy="6759163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381356" y="285729"/>
            <a:ext cx="4714908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основных расы: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67808" y="1437856"/>
            <a:ext cx="7774324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Большую часть материка (южнее Сахары) населяют представители 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экваториальной (Негроидной) расы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В условиях палящего солнца их кожа приобрела пигменты темного цвета, что избавляет ее от ожогов, а волосы стали кудрявыми. Народы и племена этой расы имеют значительные отличия в оттенке кожи, росте, чертах лица.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664" y="934372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Экваториальная</a:t>
            </a:r>
            <a:r>
              <a:rPr lang="ru-RU" sz="3200" dirty="0"/>
              <a:t>   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негроиды</a:t>
            </a:r>
          </a:p>
        </p:txBody>
      </p:sp>
      <p:pic>
        <p:nvPicPr>
          <p:cNvPr id="12" name="Рисунок 11" descr="376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364" y="4024744"/>
            <a:ext cx="4214842" cy="28332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 descr="flickr-3327489103-origin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9346" y="462008"/>
            <a:ext cx="2229708" cy="34290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281" y="0"/>
            <a:ext cx="12192000" cy="6759163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738546" y="0"/>
            <a:ext cx="4714908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основных расы: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68328" y="1340768"/>
            <a:ext cx="7828028" cy="480131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экваториальных лесах живут 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пигмеи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(В переводе с греческого это слово означает 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размер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величиной с кулак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). Это маленькие люди нашей планеты - средний рост взрослого мужчины составляет всего 145 см.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Масаи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тутси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 - народы Африки высокого и среднего роста, их рост достигает 200 см.</a:t>
            </a:r>
          </a:p>
          <a:p>
            <a:r>
              <a:rPr lang="ru-RU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25116" y="642599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Экваториальная:</a:t>
            </a:r>
            <a:r>
              <a:rPr lang="ru-RU" sz="3200" dirty="0"/>
              <a:t>   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негроиды</a:t>
            </a:r>
          </a:p>
        </p:txBody>
      </p:sp>
      <p:pic>
        <p:nvPicPr>
          <p:cNvPr id="10" name="Рисунок 9" descr="pigmey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004" y="803404"/>
            <a:ext cx="3552844" cy="31480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 descr="2-masai-warriors-and-2-junior-elders-kenya-sx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89" y="3667023"/>
            <a:ext cx="4071966" cy="32147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"/>
            <a:ext cx="12192000" cy="6759163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071664" y="99746"/>
            <a:ext cx="4714908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основных расы: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82142" y="3143272"/>
            <a:ext cx="6357982" cy="353943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Пигмеи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— одна из самых низкорослых рас, но они не являются карликами. Чистокровные пигмеи имеют рост в среднем 145 см (мужчины) и 133 см (женщины), и при этом это не патология, как у карликов. Пропорции тела у них такие же, как у нас.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672" y="667610"/>
            <a:ext cx="6357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Экваториальная</a:t>
            </a:r>
            <a:r>
              <a:rPr lang="ru-RU" sz="3200" dirty="0"/>
              <a:t>   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негроиды</a:t>
            </a:r>
          </a:p>
        </p:txBody>
      </p:sp>
      <p:pic>
        <p:nvPicPr>
          <p:cNvPr id="8" name="Рисунок 7" descr="0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1344" y="3420915"/>
            <a:ext cx="4262450" cy="32788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 descr="Pygmies7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9336" y="719486"/>
            <a:ext cx="4643470" cy="328614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7337A3-6129-4067-B8D9-30B6CDA56B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9139" y="2199"/>
            <a:ext cx="4699860" cy="31410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</TotalTime>
  <Words>365</Words>
  <Application>Microsoft Office PowerPoint</Application>
  <PresentationFormat>Широкоэкранный</PresentationFormat>
  <Paragraphs>67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 Office</vt:lpstr>
      <vt:lpstr>Точечный рисунок</vt:lpstr>
      <vt:lpstr>Презентация PowerPoint</vt:lpstr>
      <vt:lpstr>Презентация PowerPoint</vt:lpstr>
      <vt:lpstr>Численность населения Африки</vt:lpstr>
      <vt:lpstr>Презентация PowerPoint</vt:lpstr>
      <vt:lpstr>                    Расы и народы Африки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BLACKEDITION</dc:creator>
  <cp:lastModifiedBy>Алексей Чемеров</cp:lastModifiedBy>
  <cp:revision>27</cp:revision>
  <dcterms:created xsi:type="dcterms:W3CDTF">2010-12-01T18:18:24Z</dcterms:created>
  <dcterms:modified xsi:type="dcterms:W3CDTF">2023-02-01T21:07:44Z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1388126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