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2.wav" ContentType="audio/wav"/>
  <Override PartName="/ppt/media/audio3.wav" ContentType="audio/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dia/audio10.wav" ContentType="audio/wa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5" r:id="rId3"/>
    <p:sldId id="259" r:id="rId4"/>
    <p:sldId id="276" r:id="rId5"/>
    <p:sldId id="278" r:id="rId6"/>
    <p:sldId id="279" r:id="rId7"/>
    <p:sldId id="280" r:id="rId8"/>
    <p:sldId id="281" r:id="rId9"/>
    <p:sldId id="277" r:id="rId10"/>
    <p:sldId id="282" r:id="rId11"/>
    <p:sldId id="283" r:id="rId12"/>
    <p:sldId id="28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DA19CC4-FF16-4773-894F-FFB20D39C3CF}">
          <p14:sldIdLst>
            <p14:sldId id="256"/>
            <p14:sldId id="275"/>
            <p14:sldId id="259"/>
            <p14:sldId id="276"/>
            <p14:sldId id="278"/>
            <p14:sldId id="279"/>
            <p14:sldId id="280"/>
            <p14:sldId id="281"/>
            <p14:sldId id="277"/>
            <p14:sldId id="282"/>
            <p14:sldId id="283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BD2D"/>
    <a:srgbClr val="8CED2B"/>
    <a:srgbClr val="289A22"/>
    <a:srgbClr val="83BC5C"/>
    <a:srgbClr val="95EBA5"/>
    <a:srgbClr val="C39BE1"/>
    <a:srgbClr val="BD92DE"/>
    <a:srgbClr val="954ECA"/>
    <a:srgbClr val="78B64E"/>
    <a:srgbClr val="E4B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75" autoAdjust="0"/>
  </p:normalViewPr>
  <p:slideViewPr>
    <p:cSldViewPr snapToGrid="0">
      <p:cViewPr varScale="1">
        <p:scale>
          <a:sx n="70" d="100"/>
          <a:sy n="70" d="100"/>
        </p:scale>
        <p:origin x="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CDB83-E68F-485F-A8D0-18C7925D068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670AF-0D71-4D1A-8CA1-C338CF9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532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323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246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164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357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93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004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841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883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09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11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006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9" descr="http://src.torg.imgsmail.ru/model/2007827/1.jpg"/>
          <p:cNvPicPr>
            <a:picLocks noChangeAspect="1" noChangeArrowheads="1"/>
          </p:cNvPicPr>
          <p:nvPr userDrawn="1"/>
        </p:nvPicPr>
        <p:blipFill>
          <a:blip r:embed="rId2" cstate="print"/>
          <a:srcRect l="7494" t="17002" r="7497" b="19991"/>
          <a:stretch>
            <a:fillRect/>
          </a:stretch>
        </p:blipFill>
        <p:spPr bwMode="auto">
          <a:xfrm>
            <a:off x="251520" y="692696"/>
            <a:ext cx="6624736" cy="5472608"/>
          </a:xfrm>
          <a:prstGeom prst="rect">
            <a:avLst/>
          </a:prstGeom>
          <a:noFill/>
        </p:spPr>
      </p:pic>
      <p:grpSp>
        <p:nvGrpSpPr>
          <p:cNvPr id="6" name="Группа 46"/>
          <p:cNvGrpSpPr/>
          <p:nvPr userDrawn="1"/>
        </p:nvGrpSpPr>
        <p:grpSpPr>
          <a:xfrm>
            <a:off x="578498" y="1138335"/>
            <a:ext cx="5940000" cy="3812106"/>
            <a:chOff x="702194" y="1347318"/>
            <a:chExt cx="5878286" cy="3521843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02194" y="1347318"/>
              <a:ext cx="5878286" cy="3521843"/>
            </a:xfrm>
            <a:prstGeom prst="rect">
              <a:avLst/>
            </a:prstGeom>
            <a:solidFill>
              <a:srgbClr val="6EBD2D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03648" y="1628800"/>
              <a:ext cx="4896544" cy="540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51361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62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02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AE179-7FB6-4D82-8F5D-EEA87E703274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DEA4B-0CD2-47BA-95BE-6DCBFB6423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379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5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-port.com/mediafiles/items/2013/10/115040/e69cfea4dfcb64a2d51f7fb40ff198ad_XL.jpg" TargetMode="External"/><Relationship Id="rId3" Type="http://schemas.openxmlformats.org/officeDocument/2006/relationships/hyperlink" Target="http://www.tstu.ru/old/win/kultur/kul_img/lit_img/serz_img/s-c_konvert1.jpg" TargetMode="External"/><Relationship Id="rId7" Type="http://schemas.openxmlformats.org/officeDocument/2006/relationships/hyperlink" Target="http://zakazat-furu.ru/d/695888/d/letajushhij__konvert__v__aeroport__mineralnye__vody__mrv.jpg" TargetMode="External"/><Relationship Id="rId12" Type="http://schemas.openxmlformats.org/officeDocument/2006/relationships/hyperlink" Target="http://eruditov.net/_pu/2/59428466.jpg" TargetMode="External"/><Relationship Id="rId2" Type="http://schemas.openxmlformats.org/officeDocument/2006/relationships/hyperlink" Target="http://www.ufps.udm.net/images/udmurtiya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g02.darudar.org/s1024/01/00/9e/df/9edfc1f5b6d8c871d905a4a919b9a213312a9959.jpg" TargetMode="External"/><Relationship Id="rId11" Type="http://schemas.openxmlformats.org/officeDocument/2006/relationships/hyperlink" Target="http://img0.liveinternet.ru/images/attach/c/4/78/898/78898478_009.png" TargetMode="External"/><Relationship Id="rId5" Type="http://schemas.openxmlformats.org/officeDocument/2006/relationships/hyperlink" Target="http://cache.osta.ee/iv2/auctions/1_1_13123612.jpg" TargetMode="External"/><Relationship Id="rId10" Type="http://schemas.openxmlformats.org/officeDocument/2006/relationships/hyperlink" Target="http://www.fandom.ru/about_fan/stamps/cover_russia_2007_kirov_tsiolkovsky.jpg" TargetMode="External"/><Relationship Id="rId4" Type="http://schemas.openxmlformats.org/officeDocument/2006/relationships/hyperlink" Target="http://www.livekuban.ru/upload/iblock/4a7/4a7f2f3367969815c8f2973e0a436645.jpg" TargetMode="External"/><Relationship Id="rId9" Type="http://schemas.openxmlformats.org/officeDocument/2006/relationships/hyperlink" Target="http://stamppost.ru/_sh/537/53770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4.xml"/><Relationship Id="rId18" Type="http://schemas.openxmlformats.org/officeDocument/2006/relationships/slide" Target="slide10.xml"/><Relationship Id="rId3" Type="http://schemas.openxmlformats.org/officeDocument/2006/relationships/audio" Target="../media/audio2.wav"/><Relationship Id="rId7" Type="http://schemas.openxmlformats.org/officeDocument/2006/relationships/image" Target="../media/image5.jpeg"/><Relationship Id="rId12" Type="http://schemas.openxmlformats.org/officeDocument/2006/relationships/image" Target="../media/image8.jpeg"/><Relationship Id="rId1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6" Type="http://schemas.openxmlformats.org/officeDocument/2006/relationships/slide" Target="slide8.xm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5" Type="http://schemas.openxmlformats.org/officeDocument/2006/relationships/image" Target="../media/image9.jpeg"/><Relationship Id="rId10" Type="http://schemas.openxmlformats.org/officeDocument/2006/relationships/slide" Target="slide5.xml"/><Relationship Id="rId19" Type="http://schemas.openxmlformats.org/officeDocument/2006/relationships/slide" Target="slide9.xml"/><Relationship Id="rId4" Type="http://schemas.openxmlformats.org/officeDocument/2006/relationships/image" Target="../media/image3.png"/><Relationship Id="rId9" Type="http://schemas.openxmlformats.org/officeDocument/2006/relationships/image" Target="../media/image6.jpeg"/><Relationship Id="rId1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5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6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7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9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30478" y="57659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i="1" dirty="0">
              <a:latin typeface="Nautilus Pompilius" panose="02000000000000000000" pitchFamily="50" charset="-52"/>
            </a:endParaRPr>
          </a:p>
        </p:txBody>
      </p:sp>
      <p:pic>
        <p:nvPicPr>
          <p:cNvPr id="11" name="Picture 2" descr="http://easyen.ru/files/pic_potr/1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024" y="275229"/>
            <a:ext cx="8692136" cy="6264000"/>
          </a:xfrm>
          <a:prstGeom prst="rect">
            <a:avLst/>
          </a:prstGeom>
          <a:noFill/>
        </p:spPr>
      </p:pic>
      <p:sp>
        <p:nvSpPr>
          <p:cNvPr id="9" name="Заголовок 6"/>
          <p:cNvSpPr txBox="1">
            <a:spLocks/>
          </p:cNvSpPr>
          <p:nvPr/>
        </p:nvSpPr>
        <p:spPr>
          <a:xfrm>
            <a:off x="6210301" y="243840"/>
            <a:ext cx="2933701" cy="1193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atin typeface="Arial Black" panose="020B0A04020102020204" pitchFamily="34" charset="0"/>
              </a:rPr>
              <a:t/>
            </a:r>
            <a:br>
              <a:rPr lang="ru-RU" b="1" dirty="0">
                <a:latin typeface="Arial Black" panose="020B0A04020102020204" pitchFamily="34" charset="0"/>
              </a:rPr>
            </a:br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ГДЕ?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6" name="Заголовок 6"/>
          <p:cNvSpPr txBox="1">
            <a:spLocks/>
          </p:cNvSpPr>
          <p:nvPr/>
        </p:nvSpPr>
        <p:spPr>
          <a:xfrm>
            <a:off x="2433518" y="1356954"/>
            <a:ext cx="4836160" cy="1193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atin typeface="Arial Black" panose="020B0A04020102020204" pitchFamily="34" charset="0"/>
              </a:rPr>
              <a:t/>
            </a:r>
            <a:br>
              <a:rPr lang="ru-RU" b="1" dirty="0">
                <a:latin typeface="Arial Black" panose="020B0A04020102020204" pitchFamily="34" charset="0"/>
              </a:rPr>
            </a:br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КОГДА?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84482" y="2"/>
            <a:ext cx="2925763" cy="1325563"/>
          </a:xfrm>
          <a:effectLst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r>
              <a:rPr lang="ru-RU" sz="4800" b="1" dirty="0">
                <a:latin typeface="Georgia" pitchFamily="18" charset="0"/>
              </a:rPr>
              <a:t/>
            </a:r>
            <a:br>
              <a:rPr lang="ru-RU" sz="4800" b="1" dirty="0">
                <a:latin typeface="Georgia" pitchFamily="18" charset="0"/>
              </a:rPr>
            </a:br>
            <a:r>
              <a:rPr lang="ru-RU" sz="72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ЧТО?</a:t>
            </a:r>
            <a:endParaRPr lang="ru-RU" sz="72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8250072" y="6217153"/>
            <a:ext cx="621630" cy="48463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1" y="5023396"/>
            <a:ext cx="32102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Автор: учитель </a:t>
            </a:r>
            <a:r>
              <a:rPr lang="ru-RU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начальных классов</a:t>
            </a: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высшей квалификационной категории</a:t>
            </a: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Костыгова Ольга Викторовна</a:t>
            </a: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13768" y="5023396"/>
            <a:ext cx="460831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ВИКТОРИНА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 ПО ОКРУЖАЮЩЕМУ МИРУ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3 КЛАСС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71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8000">
        <p14:prism isContent="1"/>
        <p:sndAc>
          <p:stSnd>
            <p:snd r:embed="rId2" name="заставка.wav"/>
          </p:stSnd>
        </p:sndAc>
      </p:transition>
    </mc:Choice>
    <mc:Fallback xmlns="">
      <p:transition spd="slow" advClick="0" advTm="38000">
        <p:fade/>
        <p:sndAc>
          <p:stSnd>
            <p:snd r:embed="rId5" name="заставка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2"/>
            <a:ext cx="1971675" cy="4530725"/>
          </a:xfrm>
        </p:spPr>
        <p:txBody>
          <a:bodyPr/>
          <a:lstStyle/>
          <a:p>
            <a:pPr>
              <a:defRPr/>
            </a:pPr>
            <a:endParaRPr lang="ru-RU" dirty="0"/>
          </a:p>
          <a:p>
            <a:pPr>
              <a:buFont typeface="Wingdings" pitchFamily="2" charset="2"/>
              <a:buNone/>
              <a:defRPr/>
            </a:pPr>
            <a:r>
              <a:rPr lang="ru-RU" dirty="0"/>
              <a:t>             </a:t>
            </a:r>
            <a:endParaRPr lang="ru-RU" dirty="0"/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5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3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6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2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5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304726"/>
            <a:chOff x="6329244" y="0"/>
            <a:chExt cx="2814756" cy="149478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098152" y="260648"/>
              <a:ext cx="1930909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№7</a:t>
              </a:r>
              <a:endParaRPr lang="ru-RU" sz="3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2544373" y="5657435"/>
            <a:ext cx="39358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Связи живой и неживой природы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7" name="Управляющая кнопка: возврат 46">
            <a:hlinkClick r:id="rId7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971406" y="2350256"/>
            <a:ext cx="337239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Что изучает наука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ЭКОЛОГИЯ?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83539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2"/>
            <a:ext cx="1971675" cy="4530725"/>
          </a:xfrm>
        </p:spPr>
        <p:txBody>
          <a:bodyPr/>
          <a:lstStyle/>
          <a:p>
            <a:pPr>
              <a:defRPr/>
            </a:pPr>
            <a:endParaRPr lang="ru-RU" dirty="0"/>
          </a:p>
          <a:p>
            <a:pPr>
              <a:buFont typeface="Wingdings" pitchFamily="2" charset="2"/>
              <a:buNone/>
              <a:defRPr/>
            </a:pPr>
            <a:r>
              <a:rPr lang="ru-RU" dirty="0"/>
              <a:t>             </a:t>
            </a:r>
            <a:endParaRPr lang="ru-RU" dirty="0"/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5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3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6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2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5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296000"/>
            <a:chOff x="6329244" y="0"/>
            <a:chExt cx="2814756" cy="148478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321590" y="0"/>
              <a:ext cx="1822410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№8</a:t>
              </a:r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2369344" y="6145353"/>
            <a:ext cx="532859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заповедники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31969" y="2350256"/>
            <a:ext cx="56512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Как называются участки земли,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</a:rPr>
              <a:t>г</a:t>
            </a:r>
            <a:r>
              <a:rPr lang="ru-RU" sz="3200" dirty="0" smtClean="0">
                <a:solidFill>
                  <a:srgbClr val="FF0000"/>
                </a:solidFill>
              </a:rPr>
              <a:t>де вся природа находится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под строгой охраной?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83539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120" y="1630969"/>
            <a:ext cx="855472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http://fast.just.ru/good_pics/471296g.jpg</a:t>
            </a:r>
            <a:r>
              <a:rPr lang="ru-RU" sz="1600" dirty="0">
                <a:hlinkClick r:id="rId2"/>
              </a:rPr>
              <a:t> </a:t>
            </a:r>
            <a:r>
              <a:rPr lang="ru-RU" sz="1600" dirty="0"/>
              <a:t>        волчок</a:t>
            </a:r>
            <a:endParaRPr lang="ru-RU" sz="1600" dirty="0">
              <a:hlinkClick r:id="rId2"/>
            </a:endParaRPr>
          </a:p>
          <a:p>
            <a:r>
              <a:rPr lang="en-US" sz="1600" dirty="0">
                <a:hlinkClick r:id="rId2"/>
              </a:rPr>
              <a:t>http://www.ufps.udm.net/images/udmurtiya1</a:t>
            </a:r>
            <a:r>
              <a:rPr lang="en-US" sz="1600" dirty="0"/>
              <a:t>.</a:t>
            </a:r>
            <a:r>
              <a:rPr lang="ru-RU" sz="1600" dirty="0"/>
              <a:t>  часы</a:t>
            </a:r>
          </a:p>
          <a:p>
            <a:r>
              <a:rPr lang="en-US" sz="1600" dirty="0">
                <a:hlinkClick r:id="rId3"/>
              </a:rPr>
              <a:t>http://www.tstu.ru/old/win/kultur/kul_img/lit_img/serz_img/s-c_konvert1.jpg</a:t>
            </a:r>
            <a:r>
              <a:rPr lang="ru-RU" sz="1600" dirty="0"/>
              <a:t> конверт </a:t>
            </a:r>
          </a:p>
          <a:p>
            <a:r>
              <a:rPr lang="en-US" sz="1600" dirty="0">
                <a:hlinkClick r:id="rId4"/>
              </a:rPr>
              <a:t>http://www.livekuban.ru/upload/iblock/4a7/4a7f2f3367969815c8f2973e0a436645.jpg</a:t>
            </a:r>
            <a:endParaRPr lang="ru-RU" sz="1600" dirty="0"/>
          </a:p>
          <a:p>
            <a:r>
              <a:rPr lang="en-US" sz="1600" dirty="0">
                <a:hlinkClick r:id="rId5"/>
              </a:rPr>
              <a:t>http://cache.osta.ee/iv2/auctions/1_1_13123612.jpg</a:t>
            </a:r>
            <a:r>
              <a:rPr lang="ru-RU" sz="1600" dirty="0"/>
              <a:t> конверт</a:t>
            </a:r>
          </a:p>
          <a:p>
            <a:r>
              <a:rPr lang="en-US" sz="1600" dirty="0">
                <a:hlinkClick r:id="rId6"/>
              </a:rPr>
              <a:t>http://img02.darudar.org/s1024/01/00/9e/df/9edfc1f5b6d8c871d905a4a919b9a213312a9959.jpg</a:t>
            </a:r>
            <a:endParaRPr lang="ru-RU" sz="1600" dirty="0"/>
          </a:p>
          <a:p>
            <a:r>
              <a:rPr lang="en-US" sz="1600" dirty="0">
                <a:hlinkClick r:id="rId7"/>
              </a:rPr>
              <a:t>http://zakazat</a:t>
            </a:r>
            <a:r>
              <a:rPr lang="ru-RU" sz="1600" dirty="0">
                <a:hlinkClick r:id="rId7"/>
              </a:rPr>
              <a:t> </a:t>
            </a:r>
            <a:r>
              <a:rPr lang="en-US" sz="1600" dirty="0">
                <a:hlinkClick r:id="rId7"/>
              </a:rPr>
              <a:t>furu.ru/d/695888/d/</a:t>
            </a:r>
            <a:r>
              <a:rPr lang="en-US" sz="1600" dirty="0" err="1">
                <a:hlinkClick r:id="rId7"/>
              </a:rPr>
              <a:t>letajushhij__konvert__v__aeroport__mineralnye__vody__mrv.jpg</a:t>
            </a:r>
            <a:r>
              <a:rPr lang="ru-RU" sz="1600" dirty="0"/>
              <a:t> конверт  </a:t>
            </a:r>
          </a:p>
          <a:p>
            <a:r>
              <a:rPr lang="en-US" sz="1600" dirty="0">
                <a:hlinkClick r:id="rId8"/>
              </a:rPr>
              <a:t>http://www.b-port.com/mediafiles/items/2013/10/115040/e69cfea4dfcb64a2d51f7fb40ff198ad_XL.jpg</a:t>
            </a:r>
            <a:endParaRPr lang="ru-RU" sz="1600" dirty="0"/>
          </a:p>
          <a:p>
            <a:r>
              <a:rPr lang="en-US" sz="1600" dirty="0">
                <a:hlinkClick r:id="rId9"/>
              </a:rPr>
              <a:t>http://stamppost.ru/_sh/537/53770.jpg</a:t>
            </a:r>
            <a:r>
              <a:rPr lang="ru-RU" sz="1600" dirty="0"/>
              <a:t> сова</a:t>
            </a:r>
          </a:p>
          <a:p>
            <a:r>
              <a:rPr lang="en-US" sz="1600" dirty="0">
                <a:hlinkClick r:id="rId10"/>
              </a:rPr>
              <a:t>http://www.fandom.ru/about_fan/stamps/cover_russia_2007_kirov_tsiolkovsky.jpg</a:t>
            </a:r>
            <a:r>
              <a:rPr lang="ru-RU" sz="1600" dirty="0"/>
              <a:t> телевизор</a:t>
            </a:r>
          </a:p>
          <a:p>
            <a:r>
              <a:rPr lang="en-US" sz="1600" dirty="0">
                <a:hlinkClick r:id="rId11"/>
              </a:rPr>
              <a:t>http://img0.liveinternet.ru/images/attach/c/4/78/898/78898478_009.png</a:t>
            </a:r>
            <a:r>
              <a:rPr lang="ru-RU" sz="1600" dirty="0"/>
              <a:t> конверт</a:t>
            </a:r>
          </a:p>
          <a:p>
            <a:r>
              <a:rPr lang="en-US" sz="1600" dirty="0">
                <a:hlinkClick r:id="rId12"/>
              </a:rPr>
              <a:t>http://eruditov.net/_pu/2/59428466.jpg</a:t>
            </a:r>
            <a:r>
              <a:rPr lang="ru-RU" sz="1600" dirty="0"/>
              <a:t>  символы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82761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Использованные интернет-ресурсы.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7758" y="1336430"/>
            <a:ext cx="7766245" cy="531758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Nautilus Pompilius" panose="02000000000000000000" pitchFamily="50" charset="-5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Nautilus Pompilius" panose="02000000000000000000" pitchFamily="50" charset="-5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80939" y="3265270"/>
            <a:ext cx="7886700" cy="95660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300" b="1" dirty="0"/>
              <a:t/>
            </a:r>
            <a:br>
              <a:rPr lang="ru-RU" sz="1300" b="1" dirty="0"/>
            </a:br>
            <a:r>
              <a:rPr lang="ru-RU" sz="6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Правила игры</a:t>
            </a:r>
            <a:r>
              <a:rPr lang="ru-RU" sz="1300" b="1" dirty="0">
                <a:solidFill>
                  <a:srgbClr val="FF0000"/>
                </a:solidFill>
              </a:rPr>
              <a:t/>
            </a:r>
            <a:br>
              <a:rPr lang="ru-RU" sz="13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600" b="1" dirty="0">
                <a:latin typeface="+mn-lt"/>
              </a:rPr>
              <a:t>Играют 2 команды.  Поочерёдно щёлкают мышкой по волчку, стрелка вращается и останавливается напротив конверта с заданием. Щёлкнув  мышкой по конверту,  появится слайд с вопросом.  На обсуждение вопроса отводится 1 минута. Щёлкнув мышкой по песочным часам, они отсчитают время. За каждый правильный ответ команда  получает одно очко. Побеждает команда, </a:t>
            </a:r>
            <a:r>
              <a:rPr lang="ru-RU" sz="3600" b="1">
                <a:latin typeface="+mn-lt"/>
              </a:rPr>
              <a:t>набравшая наибольшее  </a:t>
            </a:r>
            <a:r>
              <a:rPr lang="ru-RU" sz="3600" b="1" dirty="0">
                <a:latin typeface="+mn-lt"/>
              </a:rPr>
              <a:t>количество очков. </a:t>
            </a:r>
            <a:r>
              <a:rPr lang="ru-RU" sz="6000" dirty="0"/>
              <a:t/>
            </a:r>
            <a:br>
              <a:rPr lang="ru-RU" sz="6000" dirty="0"/>
            </a:br>
            <a:endParaRPr lang="ru-RU" sz="6000" dirty="0">
              <a:solidFill>
                <a:srgbClr val="C00000"/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8250072" y="6217153"/>
            <a:ext cx="621630" cy="48463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4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Равнобедренный треугольник 39"/>
          <p:cNvSpPr/>
          <p:nvPr/>
        </p:nvSpPr>
        <p:spPr>
          <a:xfrm rot="10800000">
            <a:off x="1508818" y="4915210"/>
            <a:ext cx="419792" cy="2299351"/>
          </a:xfrm>
          <a:prstGeom prst="triangl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1223628" y="65163"/>
            <a:ext cx="6696744" cy="6727676"/>
          </a:xfrm>
          <a:prstGeom prst="ellipse">
            <a:avLst/>
          </a:prstGeom>
          <a:solidFill>
            <a:srgbClr val="002060"/>
          </a:solidFill>
          <a:ln w="57150"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cxnSp>
        <p:nvCxnSpPr>
          <p:cNvPr id="93" name="Прямая соединительная линия 92"/>
          <p:cNvCxnSpPr>
            <a:stCxn id="92" idx="0"/>
            <a:endCxn id="92" idx="4"/>
          </p:cNvCxnSpPr>
          <p:nvPr/>
        </p:nvCxnSpPr>
        <p:spPr>
          <a:xfrm>
            <a:off x="4572000" y="65163"/>
            <a:ext cx="0" cy="6727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4572000" y="141000"/>
            <a:ext cx="0" cy="6576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1331640" y="3429000"/>
            <a:ext cx="648072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>
            <a:stCxn id="92" idx="1"/>
            <a:endCxn id="92" idx="5"/>
          </p:cNvCxnSpPr>
          <p:nvPr/>
        </p:nvCxnSpPr>
        <p:spPr>
          <a:xfrm>
            <a:off x="2204344" y="1050409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>
            <a:stCxn id="92" idx="3"/>
            <a:endCxn id="92" idx="7"/>
          </p:cNvCxnSpPr>
          <p:nvPr/>
        </p:nvCxnSpPr>
        <p:spPr>
          <a:xfrm flipV="1">
            <a:off x="2204344" y="1050409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Стрелка вправо 97"/>
          <p:cNvSpPr/>
          <p:nvPr/>
        </p:nvSpPr>
        <p:spPr>
          <a:xfrm rot="1257242">
            <a:off x="5006576" y="63755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Стрелка вправо 98"/>
          <p:cNvSpPr/>
          <p:nvPr/>
        </p:nvSpPr>
        <p:spPr>
          <a:xfrm rot="3303846">
            <a:off x="6489193" y="218812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Стрелка вправо 99"/>
          <p:cNvSpPr/>
          <p:nvPr/>
        </p:nvSpPr>
        <p:spPr>
          <a:xfrm rot="6868878">
            <a:off x="6566214" y="4154074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Стрелка вправо 100"/>
          <p:cNvSpPr/>
          <p:nvPr/>
        </p:nvSpPr>
        <p:spPr>
          <a:xfrm rot="10011648">
            <a:off x="4944453" y="5784519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Стрелка вправо 101"/>
          <p:cNvSpPr/>
          <p:nvPr/>
        </p:nvSpPr>
        <p:spPr>
          <a:xfrm rot="1061715" flipH="1">
            <a:off x="2998290" y="568589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Стрелка вправо 102"/>
          <p:cNvSpPr/>
          <p:nvPr/>
        </p:nvSpPr>
        <p:spPr>
          <a:xfrm rot="3284399" flipH="1">
            <a:off x="1305250" y="425594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Стрелка вправо 103"/>
          <p:cNvSpPr/>
          <p:nvPr/>
        </p:nvSpPr>
        <p:spPr>
          <a:xfrm rot="7074697" flipH="1">
            <a:off x="1325803" y="192058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Стрелка вправо 104"/>
          <p:cNvSpPr/>
          <p:nvPr/>
        </p:nvSpPr>
        <p:spPr>
          <a:xfrm rot="9692642" flipH="1">
            <a:off x="2843969" y="64081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6" name="Picture 83" descr="Рисунок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00" y="1401205"/>
            <a:ext cx="4068000" cy="405559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Овал 106"/>
          <p:cNvSpPr/>
          <p:nvPr/>
        </p:nvSpPr>
        <p:spPr>
          <a:xfrm>
            <a:off x="4211960" y="3068960"/>
            <a:ext cx="720080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8" name="Picture 4" descr="http://fast.just.ru/good_pics/471296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6" y="2420888"/>
            <a:ext cx="1726011" cy="1728192"/>
          </a:xfrm>
          <a:prstGeom prst="rect">
            <a:avLst/>
          </a:prstGeom>
          <a:noFill/>
        </p:spPr>
      </p:pic>
      <p:sp>
        <p:nvSpPr>
          <p:cNvPr id="109" name="Прямоугольник 108">
            <a:hlinkClick r:id="rId6" action="ppaction://hlinksldjump"/>
          </p:cNvPr>
          <p:cNvSpPr/>
          <p:nvPr/>
        </p:nvSpPr>
        <p:spPr>
          <a:xfrm rot="1423135">
            <a:off x="4865573" y="276684"/>
            <a:ext cx="1602502" cy="1080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6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6" action="ppaction://hlinksldjump"/>
              </a:rPr>
              <a:t> №4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0" name="Прямоугольник 109">
            <a:hlinkClick r:id="rId8" action="ppaction://hlinksldjump"/>
          </p:cNvPr>
          <p:cNvSpPr/>
          <p:nvPr/>
        </p:nvSpPr>
        <p:spPr>
          <a:xfrm rot="20375956">
            <a:off x="2711440" y="296620"/>
            <a:ext cx="1602502" cy="10801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8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8" action="ppaction://hlinksldjump"/>
              </a:rPr>
              <a:t> №3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1" name="Прямоугольник 110">
            <a:hlinkClick r:id="rId10" action="ppaction://hlinksldjump"/>
          </p:cNvPr>
          <p:cNvSpPr/>
          <p:nvPr/>
        </p:nvSpPr>
        <p:spPr>
          <a:xfrm rot="17332943">
            <a:off x="1309629" y="1881417"/>
            <a:ext cx="1602502" cy="108012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10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10" action="ppaction://hlinksldjump"/>
              </a:rPr>
              <a:t> №2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 rot="15149239">
            <a:off x="1235749" y="4040876"/>
            <a:ext cx="1602502" cy="108012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3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3" action="ppaction://hlinksldjump"/>
              </a:rPr>
              <a:t> №1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3" name="Прямоугольник 112">
            <a:hlinkClick r:id="rId14" action="ppaction://hlinksldjump"/>
          </p:cNvPr>
          <p:cNvSpPr/>
          <p:nvPr/>
        </p:nvSpPr>
        <p:spPr>
          <a:xfrm rot="1757147">
            <a:off x="2717547" y="5454960"/>
            <a:ext cx="1602502" cy="10801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scene3d>
            <a:camera prst="orthographicFron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4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4" action="ppaction://hlinksldjump"/>
              </a:rPr>
              <a:t> №8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4" name="Прямоугольник 113">
            <a:hlinkClick r:id="rId16" action="ppaction://hlinksldjump"/>
          </p:cNvPr>
          <p:cNvSpPr/>
          <p:nvPr/>
        </p:nvSpPr>
        <p:spPr>
          <a:xfrm rot="4145904">
            <a:off x="6300507" y="1890193"/>
            <a:ext cx="1602502" cy="108012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 №5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5" name="Прямоугольник 114">
            <a:hlinkClick r:id="rId18" action="ppaction://hlinksldjump"/>
          </p:cNvPr>
          <p:cNvSpPr/>
          <p:nvPr/>
        </p:nvSpPr>
        <p:spPr>
          <a:xfrm rot="20039775">
            <a:off x="4871680" y="5481259"/>
            <a:ext cx="1602502" cy="10801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8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8" action="ppaction://hlinksldjump"/>
              </a:rPr>
              <a:t> №7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6" name="Прямоугольник 115">
            <a:hlinkClick r:id="rId19" action="ppaction://hlinksldjump"/>
          </p:cNvPr>
          <p:cNvSpPr/>
          <p:nvPr/>
        </p:nvSpPr>
        <p:spPr>
          <a:xfrm rot="17813748">
            <a:off x="6271036" y="3991842"/>
            <a:ext cx="1602502" cy="108012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19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19" action="ppaction://hlinksldjump"/>
              </a:rPr>
              <a:t> №6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203850" y="508518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</a:t>
            </a:r>
            <a:endParaRPr lang="ru-RU" dirty="0"/>
          </a:p>
        </p:txBody>
      </p:sp>
      <p:sp>
        <p:nvSpPr>
          <p:cNvPr id="119" name="Рамка 1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9908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700000">
                                      <p:cBhvr>
                                        <p:cTn id="1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1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1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2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3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3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3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4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4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5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9" y="1600202"/>
            <a:ext cx="1971675" cy="4530725"/>
          </a:xfrm>
        </p:spPr>
        <p:txBody>
          <a:bodyPr/>
          <a:lstStyle/>
          <a:p>
            <a:pPr>
              <a:defRPr/>
            </a:pPr>
            <a:endParaRPr lang="ru-RU" dirty="0"/>
          </a:p>
          <a:p>
            <a:pPr>
              <a:buFont typeface="Wingdings" pitchFamily="2" charset="2"/>
              <a:buNone/>
              <a:defRPr/>
            </a:pPr>
            <a:r>
              <a:rPr lang="ru-RU" dirty="0"/>
              <a:t>             </a:t>
            </a:r>
            <a:endParaRPr lang="ru-RU" dirty="0"/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5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3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6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2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791091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pSp>
        <p:nvGrpSpPr>
          <p:cNvPr id="7" name="Группа 46"/>
          <p:cNvGrpSpPr/>
          <p:nvPr/>
        </p:nvGrpSpPr>
        <p:grpSpPr>
          <a:xfrm>
            <a:off x="6746240" y="0"/>
            <a:ext cx="2448000" cy="1260000"/>
            <a:chOff x="6618181" y="0"/>
            <a:chExt cx="2525819" cy="129614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0" name="Picture 8" descr="http://cache.osta.ee/iv2/auctions/1_1_13123612.jpg"/>
            <p:cNvPicPr>
              <a:picLocks noChangeAspect="1" noChangeArrowheads="1"/>
            </p:cNvPicPr>
            <p:nvPr/>
          </p:nvPicPr>
          <p:blipFill>
            <a:blip r:embed="rId5" cstate="print"/>
            <a:srcRect l="2520" t="4669" r="1721" b="7778"/>
            <a:stretch>
              <a:fillRect/>
            </a:stretch>
          </p:blipFill>
          <p:spPr bwMode="auto">
            <a:xfrm>
              <a:off x="6618181" y="0"/>
              <a:ext cx="2525819" cy="129614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80874" y="0"/>
              <a:ext cx="1611289" cy="110811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№1.</a:t>
              </a:r>
              <a:endParaRPr lang="ru-RU" sz="3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2452400" y="6107096"/>
            <a:ext cx="5832648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Живую природу.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964387" y="2350256"/>
            <a:ext cx="338644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Что изучает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наука БИОЛОГИЯ?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83539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2"/>
            <a:ext cx="1971675" cy="4530725"/>
          </a:xfrm>
        </p:spPr>
        <p:txBody>
          <a:bodyPr/>
          <a:lstStyle/>
          <a:p>
            <a:pPr>
              <a:defRPr/>
            </a:pPr>
            <a:endParaRPr lang="ru-RU" dirty="0"/>
          </a:p>
          <a:p>
            <a:pPr>
              <a:buFont typeface="Wingdings" pitchFamily="2" charset="2"/>
              <a:buNone/>
              <a:defRPr/>
            </a:pPr>
            <a:r>
              <a:rPr lang="ru-RU" dirty="0"/>
              <a:t>             </a:t>
            </a:r>
            <a:endParaRPr lang="ru-RU" dirty="0"/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5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3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6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2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5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11760" y="6093300"/>
            <a:ext cx="3384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царства</a:t>
            </a:r>
            <a:endParaRPr lang="ru-RU" sz="2400" dirty="0">
              <a:solidFill>
                <a:schemeClr val="bg1"/>
              </a:solidFill>
            </a:endParaRPr>
          </a:p>
        </p:txBody>
      </p:sp>
      <p:grpSp>
        <p:nvGrpSpPr>
          <p:cNvPr id="9" name="Группа 48"/>
          <p:cNvGrpSpPr/>
          <p:nvPr/>
        </p:nvGrpSpPr>
        <p:grpSpPr>
          <a:xfrm>
            <a:off x="6705600" y="0"/>
            <a:ext cx="2438400" cy="1259840"/>
            <a:chOff x="5510196" y="0"/>
            <a:chExt cx="3633804" cy="191683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10196" y="0"/>
              <a:ext cx="3633804" cy="19168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6837129" y="0"/>
              <a:ext cx="2188675" cy="163897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№2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907269" y="1981263"/>
            <a:ext cx="5335051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Как называются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большие группы, на которые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учёные-биологи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делят всё живое?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83539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2"/>
            <a:ext cx="1971675" cy="4530725"/>
          </a:xfrm>
        </p:spPr>
        <p:txBody>
          <a:bodyPr/>
          <a:lstStyle/>
          <a:p>
            <a:pPr>
              <a:defRPr/>
            </a:pPr>
            <a:endParaRPr lang="ru-RU" dirty="0"/>
          </a:p>
          <a:p>
            <a:pPr>
              <a:buFont typeface="Wingdings" pitchFamily="2" charset="2"/>
              <a:buNone/>
              <a:defRPr/>
            </a:pPr>
            <a:r>
              <a:rPr lang="ru-RU" dirty="0"/>
              <a:t>             </a:t>
            </a:r>
            <a:endParaRPr lang="ru-RU" dirty="0"/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5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3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6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2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5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277016" y="6070622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Человек – разумное существо</a:t>
            </a:r>
            <a:endParaRPr lang="ru-RU" sz="2800" b="1" dirty="0">
              <a:solidFill>
                <a:schemeClr val="bg1"/>
              </a:solidFill>
            </a:endParaRPr>
          </a:p>
        </p:txBody>
      </p:sp>
      <p:grpSp>
        <p:nvGrpSpPr>
          <p:cNvPr id="7" name="Группа 44"/>
          <p:cNvGrpSpPr/>
          <p:nvPr/>
        </p:nvGrpSpPr>
        <p:grpSpPr>
          <a:xfrm>
            <a:off x="6732000" y="2"/>
            <a:ext cx="2412000" cy="1185031"/>
            <a:chOff x="6775604" y="-1"/>
            <a:chExt cx="2736304" cy="146143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2" descr="http://www.tstu.ru/old/win/kultur/kul_img/lit_img/serz_img/s-c_konvert1.jpg"/>
            <p:cNvPicPr>
              <a:picLocks noChangeAspect="1" noChangeArrowheads="1"/>
            </p:cNvPicPr>
            <p:nvPr/>
          </p:nvPicPr>
          <p:blipFill>
            <a:blip r:embed="rId5" cstate="print"/>
            <a:srcRect l="5458" t="5670" r="4478" b="5501"/>
            <a:stretch>
              <a:fillRect/>
            </a:stretch>
          </p:blipFill>
          <p:spPr bwMode="auto">
            <a:xfrm>
              <a:off x="6775604" y="-1"/>
              <a:ext cx="2736304" cy="14614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4" name="TextBox 43"/>
            <p:cNvSpPr txBox="1"/>
            <p:nvPr/>
          </p:nvSpPr>
          <p:spPr>
            <a:xfrm>
              <a:off x="7184914" y="-1"/>
              <a:ext cx="1771616" cy="132847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№3</a:t>
              </a:r>
            </a:p>
          </p:txBody>
        </p:sp>
      </p:grpSp>
      <p:sp>
        <p:nvSpPr>
          <p:cNvPr id="47" name="Управляющая кнопка: возврат 46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367752" y="2350256"/>
            <a:ext cx="457971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Чем человек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отличается от животных?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83539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9" y="1600202"/>
            <a:ext cx="1971675" cy="4530725"/>
          </a:xfrm>
        </p:spPr>
        <p:txBody>
          <a:bodyPr/>
          <a:lstStyle/>
          <a:p>
            <a:pPr>
              <a:defRPr/>
            </a:pPr>
            <a:endParaRPr lang="ru-RU" dirty="0"/>
          </a:p>
          <a:p>
            <a:pPr>
              <a:buFont typeface="Wingdings" pitchFamily="2" charset="2"/>
              <a:buNone/>
              <a:defRPr/>
            </a:pPr>
            <a:r>
              <a:rPr lang="ru-RU" dirty="0"/>
              <a:t>             </a:t>
            </a:r>
            <a:endParaRPr lang="ru-RU" dirty="0"/>
          </a:p>
        </p:txBody>
      </p:sp>
      <p:grpSp>
        <p:nvGrpSpPr>
          <p:cNvPr id="2" name="Group 105"/>
          <p:cNvGrpSpPr>
            <a:grpSpLocks/>
          </p:cNvGrpSpPr>
          <p:nvPr/>
        </p:nvGrpSpPr>
        <p:grpSpPr bwMode="auto">
          <a:xfrm>
            <a:off x="7669213" y="4652965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127"/>
          <p:cNvGrpSpPr>
            <a:grpSpLocks/>
          </p:cNvGrpSpPr>
          <p:nvPr/>
        </p:nvGrpSpPr>
        <p:grpSpPr bwMode="auto">
          <a:xfrm>
            <a:off x="6948488" y="3429003"/>
            <a:ext cx="1727200" cy="2393951"/>
            <a:chOff x="1020" y="1480"/>
            <a:chExt cx="1270" cy="1734"/>
          </a:xfrm>
        </p:grpSpPr>
        <p:grpSp>
          <p:nvGrpSpPr>
            <p:cNvPr id="5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6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2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5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11760" y="596782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психология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pSp>
        <p:nvGrpSpPr>
          <p:cNvPr id="6" name="Группа 46"/>
          <p:cNvGrpSpPr/>
          <p:nvPr/>
        </p:nvGrpSpPr>
        <p:grpSpPr>
          <a:xfrm>
            <a:off x="6732000" y="0"/>
            <a:ext cx="2412000" cy="1260000"/>
            <a:chOff x="6516216" y="0"/>
            <a:chExt cx="2627784" cy="1484784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10" descr="http://www.livekuban.ru/upload/iblock/4a7/4a7f2f3367969815c8f2973e0a43664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16216" y="0"/>
              <a:ext cx="2627784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42645" y="0"/>
              <a:ext cx="1701355" cy="126939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№4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1188825" y="2350256"/>
            <a:ext cx="493757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Какая наука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изучает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внутренний мир человека?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83539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2"/>
            <a:ext cx="1971675" cy="4530725"/>
          </a:xfrm>
        </p:spPr>
        <p:txBody>
          <a:bodyPr/>
          <a:lstStyle/>
          <a:p>
            <a:pPr>
              <a:defRPr/>
            </a:pPr>
            <a:endParaRPr lang="ru-RU" dirty="0"/>
          </a:p>
          <a:p>
            <a:pPr>
              <a:buFont typeface="Wingdings" pitchFamily="2" charset="2"/>
              <a:buNone/>
              <a:defRPr/>
            </a:pPr>
            <a:r>
              <a:rPr lang="ru-RU" dirty="0"/>
              <a:t>             </a:t>
            </a:r>
            <a:endParaRPr lang="ru-RU" dirty="0"/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5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3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6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2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791091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pSp>
        <p:nvGrpSpPr>
          <p:cNvPr id="9" name="Группа 47"/>
          <p:cNvGrpSpPr/>
          <p:nvPr/>
        </p:nvGrpSpPr>
        <p:grpSpPr>
          <a:xfrm>
            <a:off x="6685280" y="0"/>
            <a:ext cx="2412000" cy="1320462"/>
            <a:chOff x="6012160" y="0"/>
            <a:chExt cx="3131840" cy="141493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4" name="Picture 2" descr="http://img02.darudar.org/s1024/01/00/9e/df/9edfc1f5b6d8c871d905a4a919b9a213312a9959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12160" y="0"/>
              <a:ext cx="3131840" cy="13501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7" name="TextBox 46"/>
            <p:cNvSpPr txBox="1"/>
            <p:nvPr/>
          </p:nvSpPr>
          <p:spPr>
            <a:xfrm>
              <a:off x="7091925" y="260648"/>
              <a:ext cx="1994403" cy="11542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№5</a:t>
              </a:r>
              <a:endParaRPr lang="ru-RU" sz="3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491882" y="6021292"/>
            <a:ext cx="2733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Папа Римский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9" name="Управляющая кнопка: возврат 48">
            <a:hlinkClick r:id="rId7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901259" y="2350256"/>
            <a:ext cx="35126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Кто является 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</a:rPr>
              <a:t>г</a:t>
            </a:r>
            <a:r>
              <a:rPr lang="ru-RU" sz="3200" dirty="0" smtClean="0">
                <a:solidFill>
                  <a:srgbClr val="FF0000"/>
                </a:solidFill>
              </a:rPr>
              <a:t>лавой государства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Ватикан?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39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2"/>
            <a:ext cx="1971675" cy="4530725"/>
          </a:xfrm>
        </p:spPr>
        <p:txBody>
          <a:bodyPr/>
          <a:lstStyle/>
          <a:p>
            <a:pPr>
              <a:defRPr/>
            </a:pPr>
            <a:endParaRPr lang="ru-RU" dirty="0"/>
          </a:p>
          <a:p>
            <a:pPr>
              <a:buFont typeface="Wingdings" pitchFamily="2" charset="2"/>
              <a:buNone/>
              <a:defRPr/>
            </a:pPr>
            <a:r>
              <a:rPr lang="ru-RU" dirty="0"/>
              <a:t>             </a:t>
            </a:r>
            <a:endParaRPr lang="ru-RU" dirty="0"/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5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3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6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2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5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83770" y="5949282"/>
            <a:ext cx="21515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император</a:t>
            </a:r>
            <a:endParaRPr lang="ru-RU" sz="3200" dirty="0">
              <a:solidFill>
                <a:schemeClr val="bg1"/>
              </a:solidFill>
            </a:endParaRPr>
          </a:p>
        </p:txBody>
      </p:sp>
      <p:grpSp>
        <p:nvGrpSpPr>
          <p:cNvPr id="7" name="Группа 46"/>
          <p:cNvGrpSpPr/>
          <p:nvPr/>
        </p:nvGrpSpPr>
        <p:grpSpPr>
          <a:xfrm>
            <a:off x="6732000" y="0"/>
            <a:ext cx="2412000" cy="1260000"/>
            <a:chOff x="6448163" y="0"/>
            <a:chExt cx="2695837" cy="155679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6" descr="http://stamppost.ru/_sh/537/5377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48163" y="0"/>
              <a:ext cx="2695837" cy="15567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051286" y="0"/>
              <a:ext cx="1641501" cy="1330956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№6</a:t>
              </a:r>
              <a:endParaRPr lang="ru-RU" sz="3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901259" y="2350256"/>
            <a:ext cx="351269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Кто является 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</a:rPr>
              <a:t>г</a:t>
            </a:r>
            <a:r>
              <a:rPr lang="ru-RU" sz="3200" dirty="0" smtClean="0">
                <a:solidFill>
                  <a:srgbClr val="FF0000"/>
                </a:solidFill>
              </a:rPr>
              <a:t>лавой государства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</a:rPr>
              <a:t>в</a:t>
            </a:r>
            <a:r>
              <a:rPr lang="ru-RU" sz="3200" dirty="0" smtClean="0">
                <a:solidFill>
                  <a:srgbClr val="FF0000"/>
                </a:solidFill>
              </a:rPr>
              <a:t> Японии?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835399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51D9F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1470</TotalTime>
  <Words>253</Words>
  <Application>Microsoft Office PowerPoint</Application>
  <PresentationFormat>Экран (4:3)</PresentationFormat>
  <Paragraphs>121</Paragraphs>
  <Slides>12</Slides>
  <Notes>3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 Unicode MS</vt:lpstr>
      <vt:lpstr>Arial</vt:lpstr>
      <vt:lpstr>Arial Black</vt:lpstr>
      <vt:lpstr>Calibri</vt:lpstr>
      <vt:lpstr>Calibri Light</vt:lpstr>
      <vt:lpstr>Georgia</vt:lpstr>
      <vt:lpstr>Nautilus Pompilius</vt:lpstr>
      <vt:lpstr>Wingdings</vt:lpstr>
      <vt:lpstr>Тема Office</vt:lpstr>
      <vt:lpstr> ЧТО?</vt:lpstr>
      <vt:lpstr> Правила игры  Играют 2 команды.  Поочерёдно щёлкают мышкой по волчку, стрелка вращается и останавливается напротив конверта с заданием. Щёлкнув  мышкой по конверту,  появится слайд с вопросом.  На обсуждение вопроса отводится 1 минута. Щёлкнув мышкой по песочным часам, они отсчитают время. За каждый правильный ответ команда  получает одно очко. Побеждает команда, набравшая наибольшее  количество очков.  </vt:lpstr>
      <vt:lpstr>Презентация PowerPoint</vt:lpstr>
      <vt:lpstr>  </vt:lpstr>
      <vt:lpstr>  </vt:lpstr>
      <vt:lpstr>  </vt:lpstr>
      <vt:lpstr>Презентация PowerPoint</vt:lpstr>
      <vt:lpstr>  </vt:lpstr>
      <vt:lpstr>  </vt:lpstr>
      <vt:lpstr>  </vt:lpstr>
      <vt:lpstr>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Пользователь</cp:lastModifiedBy>
  <cp:revision>102</cp:revision>
  <dcterms:created xsi:type="dcterms:W3CDTF">2016-06-10T13:19:15Z</dcterms:created>
  <dcterms:modified xsi:type="dcterms:W3CDTF">2023-06-13T08:02:29Z</dcterms:modified>
</cp:coreProperties>
</file>