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2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7953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816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9062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9470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9738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10479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661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4057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0400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595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4762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975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2737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6508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380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303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191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DD32122-001A-469B-8553-75F5BAC529D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2E5CC1E-3AFD-4618-AE27-A5487CBCD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389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  <p:sldLayoutId id="2147483817" r:id="rId15"/>
    <p:sldLayoutId id="2147483818" r:id="rId16"/>
    <p:sldLayoutId id="214748381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400" y="1554481"/>
            <a:ext cx="6815669" cy="1832185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РАЗВИТИЕ УСТНОЙ РЕЧИ НА СПЕЦИАЛЬНЫХ УРОКАХ В СВЯЗИ С ИЗУЧЕНИЕМ ПРЕДМЕТОВ И ЯВЛЕНИЙ ОКРУЖАЮЩЕЙ ДЕЙСТВИТЕЛЬНОСТИ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35782" y="3976255"/>
            <a:ext cx="3772287" cy="1274618"/>
          </a:xfrm>
        </p:spPr>
        <p:txBody>
          <a:bodyPr>
            <a:normAutofit fontScale="47500" lnSpcReduction="20000"/>
          </a:bodyPr>
          <a:lstStyle/>
          <a:p>
            <a:pPr algn="r"/>
            <a:r>
              <a:rPr lang="ru-RU" sz="3800" dirty="0" smtClean="0"/>
              <a:t>Выполнил(а): </a:t>
            </a:r>
          </a:p>
          <a:p>
            <a:pPr algn="r"/>
            <a:r>
              <a:rPr lang="ru-RU" sz="3800" dirty="0" smtClean="0"/>
              <a:t>Учитель-логопед</a:t>
            </a:r>
          </a:p>
          <a:p>
            <a:pPr algn="r"/>
            <a:r>
              <a:rPr lang="ru-RU" sz="3800" dirty="0" smtClean="0"/>
              <a:t>Рогова </a:t>
            </a:r>
            <a:r>
              <a:rPr lang="ru-RU" sz="3800" dirty="0" smtClean="0"/>
              <a:t>М.В.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1491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3920" y="670561"/>
            <a:ext cx="7635240" cy="5406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400" b="1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Задачи </a:t>
            </a:r>
            <a:r>
              <a:rPr lang="ru-RU" sz="2400" b="1" dirty="0" smtClean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уроков</a:t>
            </a:r>
            <a:r>
              <a:rPr lang="ru-RU" sz="2400" b="1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: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4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1)расширение круга представлений об изучаемых предметах и явлениях </a:t>
            </a:r>
            <a:r>
              <a:rPr lang="ru-RU" sz="2400" dirty="0" err="1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окруж</a:t>
            </a:r>
            <a:r>
              <a:rPr lang="ru-RU" sz="24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. действительности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4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2)постоянное повышение речевой мотивации учащихся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4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3)одновременное развитие всех сторон (фонетической, лексической, грамматической)устной речи с целью обеспечения языковой базы для более четкого и полного освещения темы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4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4)организация связных высказываний школьников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https://fhd.multiurok.ru/8/7/b/87b4a8a512799e7a6403c85c9c0b74720578c62b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759" y="670561"/>
            <a:ext cx="3538855" cy="2654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5758" y="3799399"/>
            <a:ext cx="3538855" cy="235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647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2960" y="1402081"/>
            <a:ext cx="7574280" cy="4098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8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1)беседа. Учитель должен заранее планировать материал, вопросы, задания творческого характера, вопросы должны быть правильно интонированы, нельзя строго перебивать учеников во время ответа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8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2)Рассказ учителя или чтение детям текста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https://www.b17.ru/foto/uploaded/upl_1599909738_21248_ka8b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359" y="1935481"/>
            <a:ext cx="3493135" cy="233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144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90600" y="731521"/>
            <a:ext cx="7269480" cy="524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0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Для этого упражнения: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0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А)называние предметов и их частей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0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Б)называние действия или состояния изучаемых предметов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0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В)называние признаков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0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Г)работа с загадками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0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Д)сравнение предметов на основе определенных признаков(цвет, форма)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0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Е)анализ и синтез предметов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0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Ж)классификация предметов по основному признаку(местоположение, материал)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0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З)работа с синонимами и антонимами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 marR="333375">
              <a:spcBef>
                <a:spcPts val="450"/>
              </a:spcBef>
              <a:spcAft>
                <a:spcPts val="450"/>
              </a:spcAft>
            </a:pPr>
            <a:r>
              <a:rPr lang="ru-RU" sz="2000" dirty="0">
                <a:solidFill>
                  <a:srgbClr val="42424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И)подбор однокоренных слов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0" name="Picture 2" descr="http://c1.35photo.pro/photos_temp/sizes/207/1037115_800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335" y="3548648"/>
            <a:ext cx="3647974" cy="243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ooo-ado.ru/wp-content/uploads/2021/06/4298bb79f99267bd838013202d77ed7d7e6a65d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336" y="731521"/>
            <a:ext cx="3647974" cy="243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2901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9640" y="487680"/>
            <a:ext cx="103632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2A2723"/>
                </a:solidFill>
                <a:latin typeface="Georgia" panose="02040502050405020303" pitchFamily="18" charset="0"/>
              </a:rPr>
              <a:t>Для </a:t>
            </a:r>
            <a:r>
              <a:rPr lang="ru-RU" sz="2000" dirty="0">
                <a:solidFill>
                  <a:srgbClr val="2A2723"/>
                </a:solidFill>
                <a:latin typeface="Georgia" panose="02040502050405020303" pitchFamily="18" charset="0"/>
              </a:rPr>
              <a:t>работы по всем этим направлениям полезными являются следующие упражнения:</a:t>
            </a:r>
          </a:p>
          <a:p>
            <a:r>
              <a:rPr lang="ru-RU" sz="2000" dirty="0">
                <a:solidFill>
                  <a:srgbClr val="2A2723"/>
                </a:solidFill>
                <a:latin typeface="Georgia" panose="02040502050405020303" pitchFamily="18" charset="0"/>
              </a:rPr>
              <a:t>1.        Называние предметов и их частей. Например, работа с таблицей «Чего не хватает?» по теме «Посуда» (3-й класс), когда учащиеся называют отдельные предметы посуды и указывают, какой части недостает каждому из них (кастрюля без крышки, чашка без ручки, чайник без носика, вилка без зубчика и т.п.). Называя предметы и их части, ученики производят различного рода группировки, сортировку объектов, выделяют четвертый </a:t>
            </a:r>
            <a:r>
              <a:rPr lang="ru-RU" sz="2000" dirty="0" smtClean="0">
                <a:solidFill>
                  <a:srgbClr val="2A2723"/>
                </a:solidFill>
                <a:latin typeface="Georgia" panose="02040502050405020303" pitchFamily="18" charset="0"/>
              </a:rPr>
              <a:t>лишни и т. д. </a:t>
            </a:r>
            <a:endParaRPr lang="ru-RU" sz="2000" b="0" i="0" dirty="0">
              <a:solidFill>
                <a:srgbClr val="2A2723"/>
              </a:solidFill>
              <a:effectLst/>
              <a:latin typeface="Georgia" panose="02040502050405020303" pitchFamily="18" charset="0"/>
            </a:endParaRPr>
          </a:p>
          <a:p>
            <a:r>
              <a:rPr lang="ru-RU" sz="2000" dirty="0" smtClean="0">
                <a:solidFill>
                  <a:srgbClr val="2A2723"/>
                </a:solidFill>
                <a:latin typeface="Georgia" panose="02040502050405020303" pitchFamily="18" charset="0"/>
              </a:rPr>
              <a:t>2. Называние </a:t>
            </a:r>
            <a:r>
              <a:rPr lang="ru-RU" sz="2000" dirty="0">
                <a:solidFill>
                  <a:srgbClr val="2A2723"/>
                </a:solidFill>
                <a:latin typeface="Georgia" panose="02040502050405020303" pitchFamily="18" charset="0"/>
              </a:rPr>
              <a:t>действия или состояния изучаемых предметов. Например, игра в лото, учебной задачей которой является подбор не менее двух-трех действий, присущих предмету, после чего требуется закрыть его изображение на карточке фишкой.</a:t>
            </a:r>
          </a:p>
          <a:p>
            <a:r>
              <a:rPr lang="ru-RU" sz="2000" dirty="0">
                <a:solidFill>
                  <a:srgbClr val="2A2723"/>
                </a:solidFill>
                <a:latin typeface="Georgia" panose="02040502050405020303" pitchFamily="18" charset="0"/>
              </a:rPr>
              <a:t>3.        Называние признаков. Так, по теме «Овощи, фрукты, ягоды» можно уточнить и расширить значение слова сочный. Школьникам предлагается из ряда предметов — плодов и корнеплодов (натуральные, муляжи или картинки) — выбрать сочные (предметный ряд: морковь, картофель, виноград, арбуз, яблоко, огурец). Далее необходимо распределить выбранные предметы от самого сочного к наименее сочному.</a:t>
            </a:r>
          </a:p>
          <a:p>
            <a:r>
              <a:rPr lang="ru-RU" sz="2000" dirty="0">
                <a:solidFill>
                  <a:srgbClr val="2A2723"/>
                </a:solidFill>
                <a:latin typeface="Georgia" panose="02040502050405020303" pitchFamily="18" charset="0"/>
              </a:rPr>
              <a:t>4.        Работа с загадками. Эти упражнения помогают еще раз закрепить слова, обозначающие названия предметов, действий, признаков. </a:t>
            </a:r>
            <a:endParaRPr lang="ru-RU" sz="2000" b="0" i="0" dirty="0">
              <a:solidFill>
                <a:srgbClr val="2A2723"/>
              </a:solidFill>
              <a:effectLst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903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bipbap.ru/wp-content/uploads/2017/10/0014-014-Spasibo-za-vnimani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015" y="1296353"/>
            <a:ext cx="5830570" cy="437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2030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54</TotalTime>
  <Words>148</Words>
  <Application>Microsoft Office PowerPoint</Application>
  <PresentationFormat>Широкоэкранный</PresentationFormat>
  <Paragraphs>27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Garamond</vt:lpstr>
      <vt:lpstr>Georgia</vt:lpstr>
      <vt:lpstr>Times New Roman</vt:lpstr>
      <vt:lpstr>Verdana</vt:lpstr>
      <vt:lpstr>Натуральные материалы</vt:lpstr>
      <vt:lpstr>  РАЗВИТИЕ УСТНОЙ РЕЧИ НА СПЕЦИАЛЬНЫХ УРОКАХ В СВЯЗИ С ИЗУЧЕНИЕМ ПРЕДМЕТОВ И ЯВЛЕНИЙ ОКРУЖАЮЩЕЙ ДЕЙСТВИТЕЛЬНОСТИ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РАЗВИТИЕ УСТНОЙ РЕЧИ НА СПЕЦИАЛЬНЫХ УРОКАХ В СВЯЗИ С ИЗУЧЕНИЕМ ПРЕДМЕТОВ И ЯВЛЕНИЙ ОКРУЖАЮЩЕЙ ДЕЙСТВИТЕЛЬНОСТИ</dc:title>
  <dc:creator>Пользователь</dc:creator>
  <cp:lastModifiedBy>Пользователь</cp:lastModifiedBy>
  <cp:revision>10</cp:revision>
  <dcterms:created xsi:type="dcterms:W3CDTF">2023-02-21T07:46:46Z</dcterms:created>
  <dcterms:modified xsi:type="dcterms:W3CDTF">2023-06-13T08:24:32Z</dcterms:modified>
</cp:coreProperties>
</file>