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58" r:id="rId3"/>
    <p:sldId id="256" r:id="rId4"/>
    <p:sldId id="257" r:id="rId5"/>
    <p:sldId id="260" r:id="rId6"/>
    <p:sldId id="261" r:id="rId7"/>
    <p:sldId id="262" r:id="rId8"/>
    <p:sldId id="263" r:id="rId9"/>
    <p:sldId id="264" r:id="rId10"/>
    <p:sldId id="265" r:id="rId11"/>
    <p:sldId id="266" r:id="rId12"/>
    <p:sldId id="270" r:id="rId13"/>
    <p:sldId id="271" r:id="rId14"/>
    <p:sldId id="267" r:id="rId15"/>
    <p:sldId id="269" r:id="rId16"/>
    <p:sldId id="268" r:id="rId17"/>
    <p:sldId id="27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66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C99D7368-97DF-4AEB-A7F9-103B58ACEFD8}" type="datetimeFigureOut">
              <a:rPr lang="ru-RU" smtClean="0"/>
              <a:t>13.06.2023</a:t>
            </a:fld>
            <a:endParaRPr lang="ru-RU"/>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ru-R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F904D44-9D80-4F66-943A-8A84C3E6B498}" type="slidenum">
              <a:rPr lang="ru-RU" smtClean="0"/>
              <a:t>‹#›</a:t>
            </a:fld>
            <a:endParaRPr lang="ru-RU"/>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8281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99D7368-97DF-4AEB-A7F9-103B58ACEFD8}"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1139465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99D7368-97DF-4AEB-A7F9-103B58ACEFD8}"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3627166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99D7368-97DF-4AEB-A7F9-103B58ACEFD8}"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2067498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99D7368-97DF-4AEB-A7F9-103B58ACEFD8}"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F904D44-9D80-4F66-943A-8A84C3E6B498}" type="slidenum">
              <a:rPr lang="ru-RU" smtClean="0"/>
              <a:t>‹#›</a:t>
            </a:fld>
            <a:endParaRPr lang="ru-RU"/>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0684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99D7368-97DF-4AEB-A7F9-103B58ACEFD8}"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386300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99D7368-97DF-4AEB-A7F9-103B58ACEFD8}" type="datetimeFigureOut">
              <a:rPr lang="ru-RU" smtClean="0"/>
              <a:t>13.06.2023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1160915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99D7368-97DF-4AEB-A7F9-103B58ACEFD8}" type="datetimeFigureOut">
              <a:rPr lang="ru-RU" smtClean="0"/>
              <a:t>13.06.2023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3711180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9D7368-97DF-4AEB-A7F9-103B58ACEFD8}" type="datetimeFigureOut">
              <a:rPr lang="ru-RU" smtClean="0"/>
              <a:t>13.06.2023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627089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smtClean="0"/>
              <a:t>Образец заголовка</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99D7368-97DF-4AEB-A7F9-103B58ACEFD8}"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2966305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99D7368-97DF-4AEB-A7F9-103B58ACEFD8}"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F904D44-9D80-4F66-943A-8A84C3E6B498}" type="slidenum">
              <a:rPr lang="ru-RU" smtClean="0"/>
              <a:t>‹#›</a:t>
            </a:fld>
            <a:endParaRPr lang="ru-RU"/>
          </a:p>
        </p:txBody>
      </p:sp>
    </p:spTree>
    <p:extLst>
      <p:ext uri="{BB962C8B-B14F-4D97-AF65-F5344CB8AC3E}">
        <p14:creationId xmlns:p14="http://schemas.microsoft.com/office/powerpoint/2010/main" val="2524255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C99D7368-97DF-4AEB-A7F9-103B58ACEFD8}" type="datetimeFigureOut">
              <a:rPr lang="ru-RU" smtClean="0"/>
              <a:t>13.06.2023</a:t>
            </a:fld>
            <a:endParaRPr lang="ru-RU"/>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DF904D44-9D80-4F66-943A-8A84C3E6B498}" type="slidenum">
              <a:rPr lang="ru-RU" smtClean="0"/>
              <a:t>‹#›</a:t>
            </a:fld>
            <a:endParaRPr lang="ru-RU"/>
          </a:p>
        </p:txBody>
      </p:sp>
    </p:spTree>
    <p:extLst>
      <p:ext uri="{BB962C8B-B14F-4D97-AF65-F5344CB8AC3E}">
        <p14:creationId xmlns:p14="http://schemas.microsoft.com/office/powerpoint/2010/main" val="3315666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29030" y="2835001"/>
            <a:ext cx="9966960" cy="2926080"/>
          </a:xfrm>
        </p:spPr>
        <p:txBody>
          <a:bodyPr>
            <a:normAutofit/>
          </a:bodyPr>
          <a:lstStyle/>
          <a:p>
            <a:r>
              <a:rPr lang="en-US" altLang="ru-RU" sz="5400" dirty="0">
                <a:solidFill>
                  <a:schemeClr val="bg1"/>
                </a:solidFill>
                <a:effectLst>
                  <a:outerShdw blurRad="38100" dist="38100" dir="2700000" algn="tl">
                    <a:srgbClr val="000000"/>
                  </a:outerShdw>
                </a:effectLst>
                <a:latin typeface="Century Schoolbook" panose="02040604050505020304" pitchFamily="18" charset="0"/>
              </a:rPr>
              <a:t>Die </a:t>
            </a:r>
            <a:r>
              <a:rPr lang="en-US" altLang="ru-RU" sz="5400" dirty="0" err="1">
                <a:solidFill>
                  <a:schemeClr val="bg1"/>
                </a:solidFill>
                <a:effectLst>
                  <a:outerShdw blurRad="38100" dist="38100" dir="2700000" algn="tl">
                    <a:srgbClr val="000000"/>
                  </a:outerShdw>
                </a:effectLst>
                <a:latin typeface="Century Schoolbook" panose="02040604050505020304" pitchFamily="18" charset="0"/>
              </a:rPr>
              <a:t>Bundesrepublik</a:t>
            </a:r>
            <a:r>
              <a:rPr lang="en-US" altLang="ru-RU" sz="5400" dirty="0">
                <a:solidFill>
                  <a:schemeClr val="bg1"/>
                </a:solidFill>
                <a:effectLst>
                  <a:outerShdw blurRad="38100" dist="38100" dir="2700000" algn="tl">
                    <a:srgbClr val="000000"/>
                  </a:outerShdw>
                </a:effectLst>
                <a:latin typeface="Century Schoolbook" panose="02040604050505020304" pitchFamily="18" charset="0"/>
              </a:rPr>
              <a:t> </a:t>
            </a:r>
            <a:br>
              <a:rPr lang="en-US" altLang="ru-RU" sz="5400" dirty="0">
                <a:solidFill>
                  <a:schemeClr val="bg1"/>
                </a:solidFill>
                <a:effectLst>
                  <a:outerShdw blurRad="38100" dist="38100" dir="2700000" algn="tl">
                    <a:srgbClr val="000000"/>
                  </a:outerShdw>
                </a:effectLst>
                <a:latin typeface="Century Schoolbook" panose="02040604050505020304" pitchFamily="18" charset="0"/>
              </a:rPr>
            </a:br>
            <a:r>
              <a:rPr lang="en-US" altLang="ru-RU" sz="5400" dirty="0">
                <a:solidFill>
                  <a:schemeClr val="bg1"/>
                </a:solidFill>
                <a:effectLst>
                  <a:outerShdw blurRad="38100" dist="38100" dir="2700000" algn="tl">
                    <a:srgbClr val="000000"/>
                  </a:outerShdw>
                </a:effectLst>
                <a:latin typeface="Century Schoolbook" panose="02040604050505020304" pitchFamily="18" charset="0"/>
              </a:rPr>
              <a:t>  Deutschland</a:t>
            </a:r>
            <a:endParaRPr lang="ru-RU" sz="5400" dirty="0">
              <a:solidFill>
                <a:schemeClr val="bg1"/>
              </a:solidFill>
            </a:endParaRPr>
          </a:p>
        </p:txBody>
      </p:sp>
      <p:pic>
        <p:nvPicPr>
          <p:cNvPr id="1028" name="Picture 4" descr="https://i.artfile.ru/2560x1600_676534_%5bwww.ArtFile.ru%5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199" y="487498"/>
            <a:ext cx="4919317" cy="30745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3pulse.com/uploads/photo/11/64/67/2016/11/10/b91ba195f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0440" y="487498"/>
            <a:ext cx="2743200" cy="3074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440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4825" y="1789837"/>
            <a:ext cx="10848975" cy="3108543"/>
          </a:xfrm>
          <a:prstGeom prst="rect">
            <a:avLst/>
          </a:prstGeom>
        </p:spPr>
        <p:txBody>
          <a:bodyPr wrap="square">
            <a:spAutoFit/>
          </a:bodyPr>
          <a:lstStyle/>
          <a:p>
            <a:pPr indent="361950" algn="just"/>
            <a:r>
              <a:rPr lang="de-DE" sz="2800" b="0" i="0" dirty="0" smtClean="0">
                <a:solidFill>
                  <a:srgbClr val="1D1D1B"/>
                </a:solidFill>
                <a:effectLst/>
                <a:latin typeface="Century Schoolbook" panose="02040604050505020304" pitchFamily="18" charset="0"/>
              </a:rPr>
              <a:t>Der Bewohner eines Staates hat nicht nur Pflichten (</a:t>
            </a:r>
            <a:r>
              <a:rPr lang="ru-RU" sz="2800" b="0" i="0" dirty="0" smtClean="0">
                <a:solidFill>
                  <a:srgbClr val="1D1D1B"/>
                </a:solidFill>
                <a:effectLst/>
                <a:latin typeface="Century Schoolbook" panose="02040604050505020304" pitchFamily="18" charset="0"/>
              </a:rPr>
              <a:t>обязанности)</a:t>
            </a:r>
            <a:r>
              <a:rPr lang="de-DE" sz="2800" b="0" i="0" dirty="0" smtClean="0">
                <a:solidFill>
                  <a:srgbClr val="1D1D1B"/>
                </a:solidFill>
                <a:effectLst/>
                <a:latin typeface="Century Schoolbook" panose="02040604050505020304" pitchFamily="18" charset="0"/>
              </a:rPr>
              <a:t> sondern auch Rechte</a:t>
            </a:r>
            <a:r>
              <a:rPr lang="ru-RU" sz="2800" b="0" i="0" dirty="0" smtClean="0">
                <a:solidFill>
                  <a:srgbClr val="1D1D1B"/>
                </a:solidFill>
                <a:effectLst/>
                <a:latin typeface="Century Schoolbook" panose="02040604050505020304" pitchFamily="18" charset="0"/>
              </a:rPr>
              <a:t> (права)</a:t>
            </a:r>
            <a:r>
              <a:rPr lang="de-DE" sz="2800" b="0" i="0" dirty="0" smtClean="0">
                <a:solidFill>
                  <a:srgbClr val="1D1D1B"/>
                </a:solidFill>
                <a:effectLst/>
                <a:latin typeface="Century Schoolbook" panose="02040604050505020304" pitchFamily="18" charset="0"/>
              </a:rPr>
              <a:t>. In einem demokratischen Staat wie Deutschland gibt es zum Beispiel die sogenannten Bürgerrechte</a:t>
            </a:r>
            <a:r>
              <a:rPr lang="ru-RU" sz="2800" b="0" i="0" dirty="0" smtClean="0">
                <a:solidFill>
                  <a:srgbClr val="1D1D1B"/>
                </a:solidFill>
                <a:effectLst/>
                <a:latin typeface="Century Schoolbook" panose="02040604050505020304" pitchFamily="18" charset="0"/>
              </a:rPr>
              <a:t> (гражданские права)</a:t>
            </a:r>
            <a:r>
              <a:rPr lang="de-DE" sz="2800" b="0" i="0" dirty="0" smtClean="0">
                <a:solidFill>
                  <a:srgbClr val="1D1D1B"/>
                </a:solidFill>
                <a:effectLst/>
                <a:latin typeface="Century Schoolbook" panose="02040604050505020304" pitchFamily="18" charset="0"/>
              </a:rPr>
              <a:t>. Diese Rechte geben dem Bürger zum Beispiel die Erlaubnis</a:t>
            </a:r>
            <a:r>
              <a:rPr lang="ru-RU" sz="2800" b="0" i="0" dirty="0" smtClean="0">
                <a:solidFill>
                  <a:srgbClr val="1D1D1B"/>
                </a:solidFill>
                <a:effectLst/>
                <a:latin typeface="Century Schoolbook" panose="02040604050505020304" pitchFamily="18" charset="0"/>
              </a:rPr>
              <a:t> (разрешение)</a:t>
            </a:r>
            <a:r>
              <a:rPr lang="de-DE" sz="2800" b="0" i="0" dirty="0" smtClean="0">
                <a:solidFill>
                  <a:srgbClr val="1D1D1B"/>
                </a:solidFill>
                <a:effectLst/>
                <a:latin typeface="Century Schoolbook" panose="02040604050505020304" pitchFamily="18" charset="0"/>
              </a:rPr>
              <a:t>, an Wahlen</a:t>
            </a:r>
            <a:r>
              <a:rPr lang="ru-RU" sz="2800" b="0" i="0" dirty="0" smtClean="0">
                <a:solidFill>
                  <a:srgbClr val="1D1D1B"/>
                </a:solidFill>
                <a:effectLst/>
                <a:latin typeface="Century Schoolbook" panose="02040604050505020304" pitchFamily="18" charset="0"/>
              </a:rPr>
              <a:t> (выборы)</a:t>
            </a:r>
            <a:r>
              <a:rPr lang="de-DE" sz="2800" b="0" i="0" dirty="0" smtClean="0">
                <a:solidFill>
                  <a:srgbClr val="1D1D1B"/>
                </a:solidFill>
                <a:effectLst/>
                <a:latin typeface="Century Schoolbook" panose="02040604050505020304" pitchFamily="18" charset="0"/>
              </a:rPr>
              <a:t> teilzunehmen und so mitzubestimmen, wer seinen Staat regiert. </a:t>
            </a:r>
            <a:endParaRPr lang="ru-RU" sz="2800" dirty="0">
              <a:latin typeface="Century Schoolbook" panose="02040604050505020304" pitchFamily="18" charset="0"/>
            </a:endParaRPr>
          </a:p>
        </p:txBody>
      </p:sp>
    </p:spTree>
    <p:extLst>
      <p:ext uri="{BB962C8B-B14F-4D97-AF65-F5344CB8AC3E}">
        <p14:creationId xmlns:p14="http://schemas.microsoft.com/office/powerpoint/2010/main" val="37619672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1950" y="1191653"/>
            <a:ext cx="6096000" cy="4524315"/>
          </a:xfrm>
          <a:prstGeom prst="rect">
            <a:avLst/>
          </a:prstGeom>
        </p:spPr>
        <p:txBody>
          <a:bodyPr>
            <a:spAutoFit/>
          </a:bodyPr>
          <a:lstStyle/>
          <a:p>
            <a:pPr indent="361950" algn="just"/>
            <a:r>
              <a:rPr lang="de-DE" sz="2400" b="0" i="0" dirty="0" smtClean="0">
                <a:solidFill>
                  <a:srgbClr val="1D1D1B"/>
                </a:solidFill>
                <a:effectLst/>
                <a:latin typeface="Century Schoolbook" panose="02040604050505020304" pitchFamily="18" charset="0"/>
              </a:rPr>
              <a:t>In der Politik vertreten Menschen unterschiedliche Interessen. Eine Gruppe von Personen mit derselben Meinung, bildet in einer Demokratie </a:t>
            </a:r>
            <a:r>
              <a:rPr lang="de-DE" sz="2400" b="1" i="0" dirty="0" smtClean="0">
                <a:solidFill>
                  <a:srgbClr val="1D1D1B"/>
                </a:solidFill>
                <a:effectLst/>
                <a:latin typeface="Century Schoolbook" panose="02040604050505020304" pitchFamily="18" charset="0"/>
              </a:rPr>
              <a:t>eine Partei</a:t>
            </a:r>
            <a:r>
              <a:rPr lang="de-DE" sz="2400" b="0" i="0" dirty="0" smtClean="0">
                <a:solidFill>
                  <a:srgbClr val="1D1D1B"/>
                </a:solidFill>
                <a:effectLst/>
                <a:latin typeface="Century Schoolbook" panose="02040604050505020304" pitchFamily="18" charset="0"/>
              </a:rPr>
              <a:t>. Die Mitglieder nennt man auch Politiker. Die Politiker in einer Partei entwickeln gemeinsame Ideen</a:t>
            </a:r>
            <a:r>
              <a:rPr lang="ru-RU" sz="2400" b="0" i="0" dirty="0" smtClean="0">
                <a:solidFill>
                  <a:srgbClr val="1D1D1B"/>
                </a:solidFill>
                <a:effectLst/>
                <a:latin typeface="Century Schoolbook" panose="02040604050505020304" pitchFamily="18" charset="0"/>
              </a:rPr>
              <a:t>.</a:t>
            </a:r>
            <a:r>
              <a:rPr lang="de-DE" sz="2400" b="0" i="0" dirty="0" smtClean="0">
                <a:solidFill>
                  <a:srgbClr val="1D1D1B"/>
                </a:solidFill>
                <a:effectLst/>
                <a:latin typeface="Century Schoolbook" panose="02040604050505020304" pitchFamily="18" charset="0"/>
              </a:rPr>
              <a:t> </a:t>
            </a:r>
            <a:endParaRPr lang="ru-RU" sz="2400" b="0" i="0" dirty="0" smtClean="0">
              <a:solidFill>
                <a:srgbClr val="1D1D1B"/>
              </a:solidFill>
              <a:effectLst/>
              <a:latin typeface="Century Schoolbook" panose="02040604050505020304" pitchFamily="18" charset="0"/>
            </a:endParaRPr>
          </a:p>
          <a:p>
            <a:pPr indent="361950" algn="just"/>
            <a:r>
              <a:rPr lang="de-DE" sz="2400" b="0" i="0" dirty="0" smtClean="0">
                <a:solidFill>
                  <a:srgbClr val="1D1D1B"/>
                </a:solidFill>
                <a:effectLst/>
                <a:latin typeface="Century Schoolbook" panose="02040604050505020304" pitchFamily="18" charset="0"/>
              </a:rPr>
              <a:t>Davon versuchen Sie dann andere Menschen zu überzeugen und sie auf ihre Seite zu ziehen. Bei der Wahl entscheiden sich die Bürger für die Partei, deren Ideen sie für am besten halten. </a:t>
            </a:r>
            <a:endParaRPr lang="ru-RU" sz="2400" dirty="0">
              <a:latin typeface="Century Schoolbook" panose="02040604050505020304" pitchFamily="18" charset="0"/>
            </a:endParaRPr>
          </a:p>
        </p:txBody>
      </p:sp>
      <p:pic>
        <p:nvPicPr>
          <p:cNvPr id="7170" name="Picture 2" descr="https://i1.wp.com/www.bitmi.de/wp-content/uploads/parteien-logo-V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7950" y="272178"/>
            <a:ext cx="5445815" cy="3659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4789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23999" y="298840"/>
            <a:ext cx="8896351" cy="5188280"/>
          </a:xfrm>
          <a:prstGeom prst="rect">
            <a:avLst/>
          </a:prstGeom>
        </p:spPr>
      </p:pic>
      <p:pic>
        <p:nvPicPr>
          <p:cNvPr id="3" name="Рисунок 2"/>
          <p:cNvPicPr>
            <a:picLocks noChangeAspect="1"/>
          </p:cNvPicPr>
          <p:nvPr/>
        </p:nvPicPr>
        <p:blipFill>
          <a:blip r:embed="rId3"/>
          <a:stretch>
            <a:fillRect/>
          </a:stretch>
        </p:blipFill>
        <p:spPr>
          <a:xfrm>
            <a:off x="638175" y="5487120"/>
            <a:ext cx="11068050" cy="1047750"/>
          </a:xfrm>
          <a:prstGeom prst="rect">
            <a:avLst/>
          </a:prstGeom>
        </p:spPr>
      </p:pic>
    </p:spTree>
    <p:extLst>
      <p:ext uri="{BB962C8B-B14F-4D97-AF65-F5344CB8AC3E}">
        <p14:creationId xmlns:p14="http://schemas.microsoft.com/office/powerpoint/2010/main" val="26650710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23837" y="838200"/>
            <a:ext cx="11744325" cy="4914900"/>
          </a:xfrm>
          <a:prstGeom prst="rect">
            <a:avLst/>
          </a:prstGeom>
        </p:spPr>
      </p:pic>
    </p:spTree>
    <p:extLst>
      <p:ext uri="{BB962C8B-B14F-4D97-AF65-F5344CB8AC3E}">
        <p14:creationId xmlns:p14="http://schemas.microsoft.com/office/powerpoint/2010/main" val="3530651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5275" y="1061294"/>
            <a:ext cx="11515725" cy="4832092"/>
          </a:xfrm>
          <a:prstGeom prst="rect">
            <a:avLst/>
          </a:prstGeom>
        </p:spPr>
        <p:txBody>
          <a:bodyPr wrap="square">
            <a:spAutoFit/>
          </a:bodyPr>
          <a:lstStyle/>
          <a:p>
            <a:pPr algn="ctr"/>
            <a:r>
              <a:rPr lang="de-DE" sz="2800" b="1" dirty="0" smtClean="0">
                <a:solidFill>
                  <a:srgbClr val="1D1D1B"/>
                </a:solidFill>
                <a:effectLst/>
                <a:latin typeface="Century Schoolbook" panose="02040604050505020304" pitchFamily="18" charset="0"/>
              </a:rPr>
              <a:t>Ergänzen Sie die Sätze mit den folgenden Wörtern</a:t>
            </a:r>
          </a:p>
          <a:p>
            <a:endParaRPr lang="de-DE" sz="2800" b="0" dirty="0" smtClean="0">
              <a:solidFill>
                <a:srgbClr val="1D1D1B"/>
              </a:solidFill>
              <a:effectLst/>
              <a:latin typeface="Century Schoolbook" panose="02040604050505020304" pitchFamily="18" charset="0"/>
            </a:endParaRPr>
          </a:p>
          <a:p>
            <a:pPr indent="361950" algn="just"/>
            <a:r>
              <a:rPr lang="de-DE" sz="2800" b="0" dirty="0" smtClean="0">
                <a:solidFill>
                  <a:srgbClr val="1D1D1B"/>
                </a:solidFill>
                <a:effectLst/>
                <a:latin typeface="Century Schoolbook" panose="02040604050505020304" pitchFamily="18" charset="0"/>
              </a:rPr>
              <a:t>Bei einer Demokratie geht die Herrschaft vom … aus. Dafür wählt das Volk Personen, die anschließend bestimmte … in einem Parlament vertreten. </a:t>
            </a:r>
            <a:r>
              <a:rPr lang="de-DE" sz="2800" b="0" i="1" dirty="0" smtClean="0">
                <a:solidFill>
                  <a:srgbClr val="1D1D1B"/>
                </a:solidFill>
                <a:effectLst/>
                <a:latin typeface="Century Schoolbook" panose="02040604050505020304" pitchFamily="18" charset="0"/>
              </a:rPr>
              <a:t>…. </a:t>
            </a:r>
            <a:r>
              <a:rPr lang="de-DE" sz="2800" b="0" dirty="0" smtClean="0">
                <a:solidFill>
                  <a:srgbClr val="1D1D1B"/>
                </a:solidFill>
                <a:effectLst/>
                <a:latin typeface="Century Schoolbook" panose="02040604050505020304" pitchFamily="18" charset="0"/>
              </a:rPr>
              <a:t>repräsentiert alle Menschen. ….</a:t>
            </a:r>
            <a:r>
              <a:rPr lang="de-DE" sz="2800" b="0" i="1" dirty="0" smtClean="0">
                <a:solidFill>
                  <a:srgbClr val="1D1D1B"/>
                </a:solidFill>
                <a:effectLst/>
                <a:latin typeface="Century Schoolbook" panose="02040604050505020304" pitchFamily="18" charset="0"/>
              </a:rPr>
              <a:t> </a:t>
            </a:r>
            <a:r>
              <a:rPr lang="de-DE" sz="2800" b="0" dirty="0" smtClean="0">
                <a:solidFill>
                  <a:srgbClr val="1D1D1B"/>
                </a:solidFill>
                <a:effectLst/>
                <a:latin typeface="Century Schoolbook" panose="02040604050505020304" pitchFamily="18" charset="0"/>
              </a:rPr>
              <a:t>diskutiert über die Politik der Bundesregierung. ….</a:t>
            </a:r>
            <a:r>
              <a:rPr lang="de-DE" sz="2800" b="0" i="1" dirty="0" smtClean="0">
                <a:solidFill>
                  <a:srgbClr val="1D1D1B"/>
                </a:solidFill>
                <a:effectLst/>
                <a:latin typeface="Century Schoolbook" panose="02040604050505020304" pitchFamily="18" charset="0"/>
              </a:rPr>
              <a:t> </a:t>
            </a:r>
            <a:r>
              <a:rPr lang="de-DE" sz="2800" b="0" dirty="0" smtClean="0">
                <a:solidFill>
                  <a:srgbClr val="1D1D1B"/>
                </a:solidFill>
                <a:effectLst/>
                <a:latin typeface="Century Schoolbook" panose="02040604050505020304" pitchFamily="18" charset="0"/>
              </a:rPr>
              <a:t>kann den Bundestag kontrollieren. ….</a:t>
            </a:r>
            <a:r>
              <a:rPr lang="de-DE" sz="2800" b="0" i="1" dirty="0" smtClean="0">
                <a:solidFill>
                  <a:srgbClr val="1D1D1B"/>
                </a:solidFill>
                <a:effectLst/>
                <a:latin typeface="Century Schoolbook" panose="02040604050505020304" pitchFamily="18" charset="0"/>
              </a:rPr>
              <a:t> </a:t>
            </a:r>
            <a:r>
              <a:rPr lang="de-DE" sz="2800" b="0" dirty="0" smtClean="0">
                <a:solidFill>
                  <a:srgbClr val="1D1D1B"/>
                </a:solidFill>
                <a:effectLst/>
                <a:latin typeface="Century Schoolbook" panose="02040604050505020304" pitchFamily="18" charset="0"/>
              </a:rPr>
              <a:t>schlägt Gesetze vor, die im Parlament diskutiert und beschlossen werden.</a:t>
            </a:r>
          </a:p>
          <a:p>
            <a:pPr indent="361950" algn="ctr"/>
            <a:endParaRPr lang="de-DE" sz="2800" dirty="0" smtClean="0">
              <a:solidFill>
                <a:srgbClr val="1D1D1B"/>
              </a:solidFill>
              <a:latin typeface="Century Schoolbook" panose="02040604050505020304" pitchFamily="18" charset="0"/>
            </a:endParaRPr>
          </a:p>
          <a:p>
            <a:pPr indent="361950" algn="ctr"/>
            <a:r>
              <a:rPr lang="de-DE" sz="2800" b="1" dirty="0" smtClean="0">
                <a:solidFill>
                  <a:srgbClr val="1D1D1B"/>
                </a:solidFill>
                <a:effectLst/>
                <a:latin typeface="Century Schoolbook" panose="02040604050505020304" pitchFamily="18" charset="0"/>
              </a:rPr>
              <a:t>(</a:t>
            </a:r>
            <a:r>
              <a:rPr lang="de-DE" sz="2800" b="1" i="1" dirty="0" smtClean="0">
                <a:solidFill>
                  <a:srgbClr val="1D1D1B"/>
                </a:solidFill>
                <a:effectLst/>
                <a:latin typeface="Century Schoolbook" panose="02040604050505020304" pitchFamily="18" charset="0"/>
              </a:rPr>
              <a:t>der /die Bundespräsident/in;  der Bundesrat; der Bundestag; Interessen; die Regierung; Volk )</a:t>
            </a:r>
            <a:endParaRPr lang="de-DE" sz="2800" b="1" dirty="0">
              <a:solidFill>
                <a:srgbClr val="1D1D1B"/>
              </a:solidFill>
              <a:effectLst/>
              <a:latin typeface="Century Schoolbook" panose="02040604050505020304" pitchFamily="18" charset="0"/>
            </a:endParaRPr>
          </a:p>
        </p:txBody>
      </p:sp>
    </p:spTree>
    <p:extLst>
      <p:ext uri="{BB962C8B-B14F-4D97-AF65-F5344CB8AC3E}">
        <p14:creationId xmlns:p14="http://schemas.microsoft.com/office/powerpoint/2010/main" val="1072862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66267" y="276225"/>
            <a:ext cx="8182408" cy="3786187"/>
          </a:xfrm>
          <a:prstGeom prst="rect">
            <a:avLst/>
          </a:prstGeom>
        </p:spPr>
      </p:pic>
      <p:pic>
        <p:nvPicPr>
          <p:cNvPr id="3" name="Рисунок 2"/>
          <p:cNvPicPr>
            <a:picLocks noChangeAspect="1"/>
          </p:cNvPicPr>
          <p:nvPr/>
        </p:nvPicPr>
        <p:blipFill>
          <a:blip r:embed="rId3"/>
          <a:stretch>
            <a:fillRect/>
          </a:stretch>
        </p:blipFill>
        <p:spPr>
          <a:xfrm>
            <a:off x="4829175" y="3978997"/>
            <a:ext cx="7100887" cy="2636115"/>
          </a:xfrm>
          <a:prstGeom prst="rect">
            <a:avLst/>
          </a:prstGeom>
        </p:spPr>
      </p:pic>
    </p:spTree>
    <p:extLst>
      <p:ext uri="{BB962C8B-B14F-4D97-AF65-F5344CB8AC3E}">
        <p14:creationId xmlns:p14="http://schemas.microsoft.com/office/powerpoint/2010/main" val="37035784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2900" y="612845"/>
            <a:ext cx="11449050" cy="5324535"/>
          </a:xfrm>
          <a:prstGeom prst="rect">
            <a:avLst/>
          </a:prstGeom>
        </p:spPr>
        <p:txBody>
          <a:bodyPr wrap="square">
            <a:spAutoFit/>
          </a:bodyPr>
          <a:lstStyle/>
          <a:p>
            <a:pPr algn="ctr"/>
            <a:r>
              <a:rPr lang="de-DE" sz="2000" b="1" dirty="0" smtClean="0">
                <a:solidFill>
                  <a:srgbClr val="1D1D1B"/>
                </a:solidFill>
                <a:effectLst/>
                <a:latin typeface="Century Schoolbook" panose="02040604050505020304" pitchFamily="18" charset="0"/>
              </a:rPr>
              <a:t>Lesen Sie den Text und ergänzen Sie die Lücken mit den Textfragmenten. Ein Textfragment bleibt übrig</a:t>
            </a:r>
          </a:p>
          <a:p>
            <a:pPr algn="ctr"/>
            <a:endParaRPr lang="de-DE" sz="2000" b="0" dirty="0" smtClean="0">
              <a:solidFill>
                <a:srgbClr val="1D1D1B"/>
              </a:solidFill>
              <a:effectLst/>
              <a:latin typeface="Century Schoolbook" panose="02040604050505020304" pitchFamily="18" charset="0"/>
            </a:endParaRPr>
          </a:p>
          <a:p>
            <a:r>
              <a:rPr lang="de-DE" sz="2000" b="0" dirty="0" smtClean="0">
                <a:solidFill>
                  <a:srgbClr val="1D1D1B"/>
                </a:solidFill>
                <a:effectLst/>
                <a:latin typeface="Century Schoolbook" panose="02040604050505020304" pitchFamily="18" charset="0"/>
              </a:rPr>
              <a:t>die bestehenden Gesetze eingehalten werden</a:t>
            </a:r>
          </a:p>
          <a:p>
            <a:r>
              <a:rPr lang="de-DE" sz="2000" b="0" dirty="0" smtClean="0">
                <a:solidFill>
                  <a:srgbClr val="1D1D1B"/>
                </a:solidFill>
                <a:effectLst/>
                <a:latin typeface="Century Schoolbook" panose="02040604050505020304" pitchFamily="18" charset="0"/>
              </a:rPr>
              <a:t>die Bundesländer sind selber kleine Staaten</a:t>
            </a:r>
          </a:p>
          <a:p>
            <a:r>
              <a:rPr lang="de-DE" sz="2000" b="0" dirty="0" smtClean="0">
                <a:solidFill>
                  <a:srgbClr val="1D1D1B"/>
                </a:solidFill>
                <a:effectLst/>
                <a:latin typeface="Century Schoolbook" panose="02040604050505020304" pitchFamily="18" charset="0"/>
              </a:rPr>
              <a:t>ihr beim Regieren helfen</a:t>
            </a:r>
          </a:p>
          <a:p>
            <a:r>
              <a:rPr lang="de-DE" sz="2000" b="0" dirty="0" smtClean="0">
                <a:solidFill>
                  <a:srgbClr val="1D1D1B"/>
                </a:solidFill>
                <a:effectLst/>
                <a:latin typeface="Century Schoolbook" panose="02040604050505020304" pitchFamily="18" charset="0"/>
              </a:rPr>
              <a:t>um neue Mitglieder zu wählen</a:t>
            </a:r>
          </a:p>
          <a:p>
            <a:r>
              <a:rPr lang="de-DE" sz="2000" b="0" dirty="0" smtClean="0">
                <a:solidFill>
                  <a:srgbClr val="1D1D1B"/>
                </a:solidFill>
                <a:effectLst/>
                <a:latin typeface="Century Schoolbook" panose="02040604050505020304" pitchFamily="18" charset="0"/>
              </a:rPr>
              <a:t>um Probleme zu diskutieren</a:t>
            </a:r>
          </a:p>
          <a:p>
            <a:endParaRPr lang="de-DE" sz="2000" b="0" dirty="0" smtClean="0">
              <a:solidFill>
                <a:srgbClr val="1D1D1B"/>
              </a:solidFill>
              <a:effectLst/>
              <a:latin typeface="Century Schoolbook" panose="02040604050505020304" pitchFamily="18" charset="0"/>
            </a:endParaRPr>
          </a:p>
          <a:p>
            <a:r>
              <a:rPr lang="de-DE" sz="2000" b="1" dirty="0" smtClean="0">
                <a:solidFill>
                  <a:srgbClr val="1D1D1B"/>
                </a:solidFill>
                <a:effectLst/>
                <a:latin typeface="Century Schoolbook" panose="02040604050505020304" pitchFamily="18" charset="0"/>
              </a:rPr>
              <a:t>Die Regierung</a:t>
            </a:r>
            <a:endParaRPr lang="de-DE" sz="2000" b="0" dirty="0" smtClean="0">
              <a:solidFill>
                <a:srgbClr val="1D1D1B"/>
              </a:solidFill>
              <a:effectLst/>
              <a:latin typeface="Century Schoolbook" panose="02040604050505020304" pitchFamily="18" charset="0"/>
            </a:endParaRPr>
          </a:p>
          <a:p>
            <a:r>
              <a:rPr lang="de-DE" sz="2000" b="0" dirty="0" smtClean="0">
                <a:solidFill>
                  <a:srgbClr val="1D1D1B"/>
                </a:solidFill>
                <a:effectLst/>
                <a:latin typeface="Century Schoolbook" panose="02040604050505020304" pitchFamily="18" charset="0"/>
              </a:rPr>
              <a:t>Die Regierung ist die Führungsmannschaft eines Staates. Sie trifft sich regelmäßig, ___________oder um sich neue Gesetzentwürfe und Regelungen zu überlegen. Außerdem muss eine Regierung darauf achten, dass ________. Der Chef der deutschen Bundesregierung ist der Bundeskanzler Olaf Scholz. Und er hat sich 15 Leute ausgesucht, die ___________: die Bundesminister. Diese Minister sind meistens Mitglieder einer Partei der Regierungskoalition. Die Regierungsmannschaft nennt man übrigens Kabinett. Außerdem hat in Deutschland auch jedes Bundesland eine eigene Regierung, denn _____________.</a:t>
            </a:r>
            <a:endParaRPr lang="de-DE" sz="2000" b="0" dirty="0">
              <a:solidFill>
                <a:srgbClr val="1D1D1B"/>
              </a:solidFill>
              <a:effectLst/>
              <a:latin typeface="Century Schoolbook" panose="02040604050505020304" pitchFamily="18" charset="0"/>
            </a:endParaRPr>
          </a:p>
        </p:txBody>
      </p:sp>
    </p:spTree>
    <p:extLst>
      <p:ext uri="{BB962C8B-B14F-4D97-AF65-F5344CB8AC3E}">
        <p14:creationId xmlns:p14="http://schemas.microsoft.com/office/powerpoint/2010/main" val="6591544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76225" y="838200"/>
            <a:ext cx="11639550" cy="5181600"/>
          </a:xfrm>
          <a:prstGeom prst="rect">
            <a:avLst/>
          </a:prstGeom>
        </p:spPr>
      </p:pic>
    </p:spTree>
    <p:extLst>
      <p:ext uri="{BB962C8B-B14F-4D97-AF65-F5344CB8AC3E}">
        <p14:creationId xmlns:p14="http://schemas.microsoft.com/office/powerpoint/2010/main" val="2401499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kartinkin.net/pics/uploads/posts/2022-08/1660312983_51-kartinkin-net-p-reikhstag-krasivo-foto-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25" y="333373"/>
            <a:ext cx="9298332" cy="6209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739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849" y="711964"/>
            <a:ext cx="11449051" cy="5016758"/>
          </a:xfrm>
          <a:prstGeom prst="rect">
            <a:avLst/>
          </a:prstGeom>
        </p:spPr>
        <p:txBody>
          <a:bodyPr wrap="square">
            <a:spAutoFit/>
          </a:bodyPr>
          <a:lstStyle/>
          <a:p>
            <a:r>
              <a:rPr lang="ru-RU" sz="3200" b="1" dirty="0" smtClean="0">
                <a:solidFill>
                  <a:srgbClr val="1D1D1B"/>
                </a:solidFill>
                <a:effectLst/>
                <a:latin typeface="Century Schoolbook" panose="02040604050505020304" pitchFamily="18" charset="0"/>
              </a:rPr>
              <a:t>Глоссарий:</a:t>
            </a:r>
            <a:endParaRPr lang="ru-RU" sz="3200" b="0" dirty="0" smtClean="0">
              <a:solidFill>
                <a:srgbClr val="1D1D1B"/>
              </a:solidFill>
              <a:effectLst/>
              <a:latin typeface="Century Schoolbook" panose="02040604050505020304" pitchFamily="18" charset="0"/>
            </a:endParaRP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die Verfassung – </a:t>
            </a:r>
            <a:r>
              <a:rPr lang="ru-RU" sz="3200" b="0" i="0" dirty="0" smtClean="0">
                <a:solidFill>
                  <a:srgbClr val="1D1D1B"/>
                </a:solidFill>
                <a:effectLst/>
                <a:latin typeface="Century Schoolbook" panose="02040604050505020304" pitchFamily="18" charset="0"/>
              </a:rPr>
              <a:t>конституция</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die Grundrechte – </a:t>
            </a:r>
            <a:r>
              <a:rPr lang="ru-RU" sz="3200" b="0" i="0" dirty="0" smtClean="0">
                <a:solidFill>
                  <a:srgbClr val="1D1D1B"/>
                </a:solidFill>
                <a:effectLst/>
                <a:latin typeface="Century Schoolbook" panose="02040604050505020304" pitchFamily="18" charset="0"/>
              </a:rPr>
              <a:t>основные права</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das Staatsorgan – </a:t>
            </a:r>
            <a:r>
              <a:rPr lang="ru-RU" sz="3200" b="0" i="0" dirty="0" smtClean="0">
                <a:solidFill>
                  <a:srgbClr val="1D1D1B"/>
                </a:solidFill>
                <a:effectLst/>
                <a:latin typeface="Century Schoolbook" panose="02040604050505020304" pitchFamily="18" charset="0"/>
              </a:rPr>
              <a:t>государственный орган</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die Wahlen – </a:t>
            </a:r>
            <a:r>
              <a:rPr lang="ru-RU" sz="3200" b="0" i="0" dirty="0" smtClean="0">
                <a:solidFill>
                  <a:srgbClr val="1D1D1B"/>
                </a:solidFill>
                <a:effectLst/>
                <a:latin typeface="Century Schoolbook" panose="02040604050505020304" pitchFamily="18" charset="0"/>
              </a:rPr>
              <a:t>выборы</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das Staatsoberhaupt – </a:t>
            </a:r>
            <a:r>
              <a:rPr lang="ru-RU" sz="3200" b="0" i="0" dirty="0" smtClean="0">
                <a:solidFill>
                  <a:srgbClr val="1D1D1B"/>
                </a:solidFill>
                <a:effectLst/>
                <a:latin typeface="Century Schoolbook" panose="02040604050505020304" pitchFamily="18" charset="0"/>
              </a:rPr>
              <a:t>глава государства</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der / die Bundespräsident/in – </a:t>
            </a:r>
            <a:r>
              <a:rPr lang="ru-RU" sz="3200" b="0" i="0" dirty="0" smtClean="0">
                <a:solidFill>
                  <a:srgbClr val="1D1D1B"/>
                </a:solidFill>
                <a:effectLst/>
                <a:latin typeface="Century Schoolbook" panose="02040604050505020304" pitchFamily="18" charset="0"/>
              </a:rPr>
              <a:t>федеральный президент</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die Partei (-en) – </a:t>
            </a:r>
            <a:r>
              <a:rPr lang="ru-RU" sz="3200" b="0" i="0" dirty="0" smtClean="0">
                <a:solidFill>
                  <a:srgbClr val="1D1D1B"/>
                </a:solidFill>
                <a:effectLst/>
                <a:latin typeface="Century Schoolbook" panose="02040604050505020304" pitchFamily="18" charset="0"/>
              </a:rPr>
              <a:t>политическая партия</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das Gesetz (-e) – </a:t>
            </a:r>
            <a:r>
              <a:rPr lang="ru-RU" sz="3200" b="0" i="0" dirty="0" smtClean="0">
                <a:solidFill>
                  <a:srgbClr val="1D1D1B"/>
                </a:solidFill>
                <a:effectLst/>
                <a:latin typeface="Century Schoolbook" panose="02040604050505020304" pitchFamily="18" charset="0"/>
              </a:rPr>
              <a:t>закон</a:t>
            </a:r>
          </a:p>
          <a:p>
            <a:pPr>
              <a:buFont typeface="Arial" panose="020B0604020202020204" pitchFamily="34" charset="0"/>
              <a:buChar char="•"/>
            </a:pPr>
            <a:r>
              <a:rPr lang="de-DE" sz="3200" b="0" i="0" dirty="0" smtClean="0">
                <a:solidFill>
                  <a:srgbClr val="1D1D1B"/>
                </a:solidFill>
                <a:effectLst/>
                <a:latin typeface="Century Schoolbook" panose="02040604050505020304" pitchFamily="18" charset="0"/>
              </a:rPr>
              <a:t>die Regierung - </a:t>
            </a:r>
            <a:r>
              <a:rPr lang="ru-RU" sz="3200" b="0" i="0" dirty="0" smtClean="0">
                <a:solidFill>
                  <a:srgbClr val="1D1D1B"/>
                </a:solidFill>
                <a:effectLst/>
                <a:latin typeface="Century Schoolbook" panose="02040604050505020304" pitchFamily="18" charset="0"/>
              </a:rPr>
              <a:t>правительство</a:t>
            </a:r>
            <a:endParaRPr lang="ru-RU" sz="3200" b="0" i="0" dirty="0">
              <a:solidFill>
                <a:srgbClr val="1D1D1B"/>
              </a:solidFill>
              <a:effectLst/>
              <a:latin typeface="Century Schoolbook" panose="02040604050505020304" pitchFamily="18" charset="0"/>
            </a:endParaRPr>
          </a:p>
        </p:txBody>
      </p:sp>
    </p:spTree>
    <p:extLst>
      <p:ext uri="{BB962C8B-B14F-4D97-AF65-F5344CB8AC3E}">
        <p14:creationId xmlns:p14="http://schemas.microsoft.com/office/powerpoint/2010/main" val="1298517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2424" y="1246912"/>
            <a:ext cx="11620501" cy="3539430"/>
          </a:xfrm>
          <a:prstGeom prst="rect">
            <a:avLst/>
          </a:prstGeom>
        </p:spPr>
        <p:txBody>
          <a:bodyPr wrap="square">
            <a:spAutoFit/>
          </a:bodyPr>
          <a:lstStyle/>
          <a:p>
            <a:r>
              <a:rPr lang="de-DE" sz="3200" b="1" dirty="0" smtClean="0">
                <a:solidFill>
                  <a:srgbClr val="1D1D1B"/>
                </a:solidFill>
                <a:effectLst/>
                <a:latin typeface="Century Schoolbook" panose="02040604050505020304" pitchFamily="18" charset="0"/>
              </a:rPr>
              <a:t>Lesen Sie die Fragen. Ratet mal: Was ist das Thema des Unterrichts?</a:t>
            </a:r>
          </a:p>
          <a:p>
            <a:endParaRPr lang="de-DE" sz="3200" b="0" dirty="0" smtClean="0">
              <a:solidFill>
                <a:srgbClr val="1D1D1B"/>
              </a:solidFill>
              <a:effectLst/>
              <a:latin typeface="Century Schoolbook" panose="02040604050505020304" pitchFamily="18" charset="0"/>
            </a:endParaRPr>
          </a:p>
          <a:p>
            <a:pPr algn="just"/>
            <a:r>
              <a:rPr lang="de-DE" sz="3200" b="0" dirty="0" smtClean="0">
                <a:solidFill>
                  <a:srgbClr val="1D1D1B"/>
                </a:solidFill>
                <a:effectLst/>
                <a:latin typeface="Century Schoolbook" panose="02040604050505020304" pitchFamily="18" charset="0"/>
              </a:rPr>
              <a:t>Wie funktioniert das politische System in Deutschland? Wer macht die Gesetze? Welche Rolle spielt die Bundeskanzlerin, welche der Bundespräsident? Wer hat die Macht? Wie viele und welche Parteien gibt es?</a:t>
            </a:r>
            <a:endParaRPr lang="de-DE" sz="3200" b="0" dirty="0">
              <a:solidFill>
                <a:srgbClr val="1D1D1B"/>
              </a:solidFill>
              <a:effectLst/>
              <a:latin typeface="Century Schoolbook" panose="02040604050505020304" pitchFamily="18" charset="0"/>
            </a:endParaRPr>
          </a:p>
        </p:txBody>
      </p:sp>
    </p:spTree>
    <p:extLst>
      <p:ext uri="{BB962C8B-B14F-4D97-AF65-F5344CB8AC3E}">
        <p14:creationId xmlns:p14="http://schemas.microsoft.com/office/powerpoint/2010/main" val="13123508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1000" y="419100"/>
            <a:ext cx="11382375" cy="1938992"/>
          </a:xfrm>
          <a:prstGeom prst="rect">
            <a:avLst/>
          </a:prstGeom>
        </p:spPr>
        <p:txBody>
          <a:bodyPr wrap="square">
            <a:spAutoFit/>
          </a:bodyPr>
          <a:lstStyle/>
          <a:p>
            <a:pPr algn="just"/>
            <a:r>
              <a:rPr lang="de-DE" sz="2400" b="0" dirty="0" smtClean="0">
                <a:solidFill>
                  <a:srgbClr val="1D1D1B"/>
                </a:solidFill>
                <a:effectLst/>
                <a:latin typeface="Century Schoolbook" panose="02040604050505020304" pitchFamily="18" charset="0"/>
              </a:rPr>
              <a:t>WAS IST EINE DEMOKRATIE? Bei einer Demokratie geht die Herrschaft vom Volk aus. Dafür wählt in Deutschland das Volk Personen, die anschließend bestimmte Interessen in einem Parlament vertreten. Die Voraussetzungen einer Demokratie sind: </a:t>
            </a:r>
            <a:r>
              <a:rPr lang="de-DE" sz="2400" b="0" i="0" dirty="0" smtClean="0">
                <a:solidFill>
                  <a:srgbClr val="1D1D1B"/>
                </a:solidFill>
                <a:effectLst/>
                <a:latin typeface="Century Schoolbook" panose="02040604050505020304" pitchFamily="18" charset="0"/>
              </a:rPr>
              <a:t>eine Verfassung, die die Grundrechte der Bevölkerung regelt.</a:t>
            </a:r>
            <a:endParaRPr lang="de-DE" sz="2400" b="0" i="0" dirty="0">
              <a:solidFill>
                <a:srgbClr val="1D1D1B"/>
              </a:solidFill>
              <a:effectLst/>
              <a:latin typeface="Century Schoolbook" panose="02040604050505020304" pitchFamily="18" charset="0"/>
            </a:endParaRPr>
          </a:p>
        </p:txBody>
      </p:sp>
      <p:pic>
        <p:nvPicPr>
          <p:cNvPr id="2050" name="Picture 2" descr="https://wiaraprzyrodzona.files.wordpress.com/2015/11/grundgeset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8651" y="2386608"/>
            <a:ext cx="7508874" cy="4223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9267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6224" y="1717476"/>
            <a:ext cx="6429375" cy="3108543"/>
          </a:xfrm>
          <a:prstGeom prst="rect">
            <a:avLst/>
          </a:prstGeom>
        </p:spPr>
        <p:txBody>
          <a:bodyPr wrap="square">
            <a:spAutoFit/>
          </a:bodyPr>
          <a:lstStyle/>
          <a:p>
            <a:pPr indent="361950" algn="just"/>
            <a:r>
              <a:rPr lang="de-DE" sz="2800" b="0" i="0" dirty="0" smtClean="0">
                <a:solidFill>
                  <a:srgbClr val="1D1D1B"/>
                </a:solidFill>
                <a:effectLst/>
                <a:latin typeface="Century Schoolbook" panose="02040604050505020304" pitchFamily="18" charset="0"/>
              </a:rPr>
              <a:t>Das Staatsoberhaupt Deutschlands ist </a:t>
            </a:r>
            <a:r>
              <a:rPr lang="de-DE" sz="2800" b="1" i="0" dirty="0" smtClean="0">
                <a:solidFill>
                  <a:srgbClr val="1D1D1B"/>
                </a:solidFill>
                <a:effectLst/>
                <a:latin typeface="Century Schoolbook" panose="02040604050505020304" pitchFamily="18" charset="0"/>
              </a:rPr>
              <a:t>der Bundespräsident</a:t>
            </a:r>
            <a:r>
              <a:rPr lang="de-DE" sz="2800" i="0" dirty="0" smtClean="0">
                <a:solidFill>
                  <a:srgbClr val="1D1D1B"/>
                </a:solidFill>
                <a:effectLst/>
                <a:latin typeface="Century Schoolbook" panose="02040604050505020304" pitchFamily="18" charset="0"/>
              </a:rPr>
              <a:t>.</a:t>
            </a:r>
            <a:r>
              <a:rPr lang="de-DE" sz="2800" b="1" i="0" dirty="0" smtClean="0">
                <a:solidFill>
                  <a:srgbClr val="1D1D1B"/>
                </a:solidFill>
                <a:effectLst/>
                <a:latin typeface="Century Schoolbook" panose="02040604050505020304" pitchFamily="18" charset="0"/>
              </a:rPr>
              <a:t> </a:t>
            </a:r>
            <a:r>
              <a:rPr lang="de-DE" sz="2800" b="0" i="0" dirty="0" smtClean="0">
                <a:solidFill>
                  <a:srgbClr val="1D1D1B"/>
                </a:solidFill>
                <a:effectLst/>
                <a:latin typeface="Century Schoolbook" panose="02040604050505020304" pitchFamily="18" charset="0"/>
              </a:rPr>
              <a:t>Er regiert</a:t>
            </a:r>
            <a:r>
              <a:rPr lang="ru-RU" sz="2800" dirty="0">
                <a:solidFill>
                  <a:srgbClr val="1D1D1B"/>
                </a:solidFill>
                <a:latin typeface="Century Schoolbook" panose="02040604050505020304" pitchFamily="18" charset="0"/>
              </a:rPr>
              <a:t> </a:t>
            </a:r>
            <a:r>
              <a:rPr lang="ru-RU" sz="2800" dirty="0" smtClean="0">
                <a:solidFill>
                  <a:srgbClr val="1D1D1B"/>
                </a:solidFill>
                <a:latin typeface="Century Schoolbook" panose="02040604050505020304" pitchFamily="18" charset="0"/>
              </a:rPr>
              <a:t>(управлять)</a:t>
            </a:r>
            <a:r>
              <a:rPr lang="de-DE" sz="2800" b="0" i="0" dirty="0" smtClean="0">
                <a:solidFill>
                  <a:srgbClr val="1D1D1B"/>
                </a:solidFill>
                <a:effectLst/>
                <a:latin typeface="Century Schoolbook" panose="02040604050505020304" pitchFamily="18" charset="0"/>
              </a:rPr>
              <a:t> nicht. </a:t>
            </a:r>
            <a:endParaRPr lang="ru-RU" sz="2800" b="0" i="0" dirty="0" smtClean="0">
              <a:solidFill>
                <a:srgbClr val="1D1D1B"/>
              </a:solidFill>
              <a:effectLst/>
              <a:latin typeface="Century Schoolbook" panose="02040604050505020304" pitchFamily="18" charset="0"/>
            </a:endParaRPr>
          </a:p>
          <a:p>
            <a:pPr indent="361950" algn="just"/>
            <a:r>
              <a:rPr lang="de-DE" sz="2800" b="0" i="0" dirty="0" smtClean="0">
                <a:solidFill>
                  <a:srgbClr val="1D1D1B"/>
                </a:solidFill>
                <a:effectLst/>
                <a:latin typeface="Century Schoolbook" panose="02040604050505020304" pitchFamily="18" charset="0"/>
              </a:rPr>
              <a:t>Er repräsentiert</a:t>
            </a:r>
            <a:r>
              <a:rPr lang="ru-RU" sz="2800" b="0" i="0" dirty="0" smtClean="0">
                <a:solidFill>
                  <a:srgbClr val="1D1D1B"/>
                </a:solidFill>
                <a:effectLst/>
                <a:latin typeface="Century Schoolbook" panose="02040604050505020304" pitchFamily="18" charset="0"/>
              </a:rPr>
              <a:t> (представлять)</a:t>
            </a:r>
            <a:r>
              <a:rPr lang="de-DE" sz="2800" b="0" i="0" dirty="0" smtClean="0">
                <a:solidFill>
                  <a:srgbClr val="1D1D1B"/>
                </a:solidFill>
                <a:effectLst/>
                <a:latin typeface="Century Schoolbook" panose="02040604050505020304" pitchFamily="18" charset="0"/>
              </a:rPr>
              <a:t> alle Menschen Deutschlands und wird von der Bundesversammlung (</a:t>
            </a:r>
            <a:r>
              <a:rPr lang="ru-RU" sz="2800" b="0" i="0" dirty="0" smtClean="0">
                <a:solidFill>
                  <a:srgbClr val="1D1D1B"/>
                </a:solidFill>
                <a:effectLst/>
                <a:latin typeface="Century Schoolbook" panose="02040604050505020304" pitchFamily="18" charset="0"/>
              </a:rPr>
              <a:t>федеральное собрание)</a:t>
            </a:r>
            <a:r>
              <a:rPr lang="de-DE" sz="2800" b="0" i="0" dirty="0" smtClean="0">
                <a:solidFill>
                  <a:srgbClr val="1D1D1B"/>
                </a:solidFill>
                <a:effectLst/>
                <a:latin typeface="Century Schoolbook" panose="02040604050505020304" pitchFamily="18" charset="0"/>
              </a:rPr>
              <a:t> gewählt. </a:t>
            </a:r>
            <a:endParaRPr lang="ru-RU" sz="2800" dirty="0">
              <a:latin typeface="Century Schoolbook" panose="02040604050505020304" pitchFamily="18" charset="0"/>
            </a:endParaRPr>
          </a:p>
        </p:txBody>
      </p:sp>
      <p:pic>
        <p:nvPicPr>
          <p:cNvPr id="3076" name="Picture 4" descr="https://reconsideringrussia.files.wordpress.com/2014/05/steinmei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2346" y="409486"/>
            <a:ext cx="4802453" cy="572452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784471" y="6157733"/>
            <a:ext cx="3523722" cy="400110"/>
          </a:xfrm>
          <a:prstGeom prst="rect">
            <a:avLst/>
          </a:prstGeom>
        </p:spPr>
        <p:txBody>
          <a:bodyPr wrap="none">
            <a:spAutoFit/>
          </a:bodyPr>
          <a:lstStyle/>
          <a:p>
            <a:r>
              <a:rPr lang="de-DE" sz="2000" b="1" dirty="0" smtClean="0">
                <a:latin typeface="Century Schoolbook" panose="02040604050505020304" pitchFamily="18" charset="0"/>
              </a:rPr>
              <a:t>Frank-Walter </a:t>
            </a:r>
            <a:r>
              <a:rPr lang="de-DE" sz="2000" b="1" dirty="0">
                <a:latin typeface="Century Schoolbook" panose="02040604050505020304" pitchFamily="18" charset="0"/>
              </a:rPr>
              <a:t>S</a:t>
            </a:r>
            <a:r>
              <a:rPr lang="de-DE" sz="2000" b="1" dirty="0" smtClean="0">
                <a:latin typeface="Century Schoolbook" panose="02040604050505020304" pitchFamily="18" charset="0"/>
              </a:rPr>
              <a:t>teinmeier</a:t>
            </a:r>
            <a:endParaRPr lang="ru-RU" sz="2000" b="1" dirty="0">
              <a:latin typeface="Century Schoolbook" panose="02040604050505020304" pitchFamily="18" charset="0"/>
            </a:endParaRPr>
          </a:p>
        </p:txBody>
      </p:sp>
    </p:spTree>
    <p:extLst>
      <p:ext uri="{BB962C8B-B14F-4D97-AF65-F5344CB8AC3E}">
        <p14:creationId xmlns:p14="http://schemas.microsoft.com/office/powerpoint/2010/main" val="30315265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0025" y="323761"/>
            <a:ext cx="7124700" cy="2308324"/>
          </a:xfrm>
          <a:prstGeom prst="rect">
            <a:avLst/>
          </a:prstGeom>
        </p:spPr>
        <p:txBody>
          <a:bodyPr wrap="square">
            <a:spAutoFit/>
          </a:bodyPr>
          <a:lstStyle/>
          <a:p>
            <a:pPr indent="361950" algn="just"/>
            <a:r>
              <a:rPr lang="de-DE" sz="2400" b="0" i="0" dirty="0" smtClean="0">
                <a:solidFill>
                  <a:srgbClr val="1D1D1B"/>
                </a:solidFill>
                <a:effectLst/>
                <a:latin typeface="Century Schoolbook" panose="02040604050505020304" pitchFamily="18" charset="0"/>
              </a:rPr>
              <a:t>Das Parlament heißt in Deutschland </a:t>
            </a:r>
            <a:r>
              <a:rPr lang="de-DE" sz="2400" b="1" i="0" dirty="0" smtClean="0">
                <a:solidFill>
                  <a:srgbClr val="1D1D1B"/>
                </a:solidFill>
                <a:effectLst/>
                <a:latin typeface="Century Schoolbook" panose="02040604050505020304" pitchFamily="18" charset="0"/>
              </a:rPr>
              <a:t>der Bundestag </a:t>
            </a:r>
            <a:r>
              <a:rPr lang="de-DE" sz="2400" b="0" i="0" dirty="0" smtClean="0">
                <a:solidFill>
                  <a:srgbClr val="1D1D1B"/>
                </a:solidFill>
                <a:effectLst/>
                <a:latin typeface="Century Schoolbook" panose="02040604050505020304" pitchFamily="18" charset="0"/>
              </a:rPr>
              <a:t>und besteht aus den Vertretern</a:t>
            </a:r>
            <a:r>
              <a:rPr lang="ru-RU" sz="2400" b="0" i="0" dirty="0" smtClean="0">
                <a:solidFill>
                  <a:srgbClr val="1D1D1B"/>
                </a:solidFill>
                <a:effectLst/>
                <a:latin typeface="Century Schoolbook" panose="02040604050505020304" pitchFamily="18" charset="0"/>
              </a:rPr>
              <a:t> (представители)</a:t>
            </a:r>
            <a:r>
              <a:rPr lang="de-DE" sz="2400" b="0" i="0" dirty="0" smtClean="0">
                <a:solidFill>
                  <a:srgbClr val="1D1D1B"/>
                </a:solidFill>
                <a:effectLst/>
                <a:latin typeface="Century Schoolbook" panose="02040604050505020304" pitchFamily="18" charset="0"/>
              </a:rPr>
              <a:t> von politischen Parteien. Sie heißen Abgeordnete</a:t>
            </a:r>
            <a:r>
              <a:rPr lang="ru-RU" sz="2400" b="0" i="0" dirty="0" smtClean="0">
                <a:solidFill>
                  <a:srgbClr val="1D1D1B"/>
                </a:solidFill>
                <a:effectLst/>
                <a:latin typeface="Century Schoolbook" panose="02040604050505020304" pitchFamily="18" charset="0"/>
              </a:rPr>
              <a:t> (депутаты)</a:t>
            </a:r>
            <a:r>
              <a:rPr lang="de-DE" sz="2400" b="0" i="0" dirty="0" smtClean="0">
                <a:solidFill>
                  <a:srgbClr val="1D1D1B"/>
                </a:solidFill>
                <a:effectLst/>
                <a:latin typeface="Century Schoolbook" panose="02040604050505020304" pitchFamily="18" charset="0"/>
              </a:rPr>
              <a:t>. Der Bundestag diskutiert über die Politik der Bundesregierung</a:t>
            </a:r>
            <a:r>
              <a:rPr lang="ru-RU" sz="2400" b="0" i="0" dirty="0" smtClean="0">
                <a:solidFill>
                  <a:srgbClr val="1D1D1B"/>
                </a:solidFill>
                <a:effectLst/>
                <a:latin typeface="Century Schoolbook" panose="02040604050505020304" pitchFamily="18" charset="0"/>
              </a:rPr>
              <a:t> (федеральное правительство).</a:t>
            </a:r>
            <a:endParaRPr lang="ru-RU" sz="2400" dirty="0">
              <a:latin typeface="Century Schoolbook" panose="02040604050505020304" pitchFamily="18" charset="0"/>
            </a:endParaRPr>
          </a:p>
        </p:txBody>
      </p:sp>
      <p:pic>
        <p:nvPicPr>
          <p:cNvPr id="4098" name="Picture 2" descr="https://www.coindesk.com/resizer/C9RdlDRra2uTRgfSlGpDXk67bX0=/1056x636/filters:quality(80):format(jpg)/cloudfront-us-east-1.images.arcpublishing.com/coindesk/O2M2HFMRIZCKDMO6NJADA4NQDQ.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449007"/>
            <a:ext cx="6927850" cy="4172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211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48200" y="4743361"/>
            <a:ext cx="7277100" cy="1815882"/>
          </a:xfrm>
          <a:prstGeom prst="rect">
            <a:avLst/>
          </a:prstGeom>
        </p:spPr>
        <p:txBody>
          <a:bodyPr wrap="square">
            <a:spAutoFit/>
          </a:bodyPr>
          <a:lstStyle/>
          <a:p>
            <a:pPr indent="361950" algn="just"/>
            <a:r>
              <a:rPr lang="de-DE" sz="2800" b="0" i="0" dirty="0" smtClean="0">
                <a:solidFill>
                  <a:srgbClr val="1D1D1B"/>
                </a:solidFill>
                <a:effectLst/>
                <a:latin typeface="Century Schoolbook" panose="02040604050505020304" pitchFamily="18" charset="0"/>
              </a:rPr>
              <a:t>Im </a:t>
            </a:r>
            <a:r>
              <a:rPr lang="de-DE" sz="2800" b="1" i="0" dirty="0" smtClean="0">
                <a:solidFill>
                  <a:srgbClr val="1D1D1B"/>
                </a:solidFill>
                <a:effectLst/>
                <a:latin typeface="Century Schoolbook" panose="02040604050505020304" pitchFamily="18" charset="0"/>
              </a:rPr>
              <a:t>Bundesrat</a:t>
            </a:r>
            <a:r>
              <a:rPr lang="ru-RU" sz="2800" b="1" i="0" dirty="0" smtClean="0">
                <a:solidFill>
                  <a:srgbClr val="1D1D1B"/>
                </a:solidFill>
                <a:effectLst/>
                <a:latin typeface="Century Schoolbook" panose="02040604050505020304" pitchFamily="18" charset="0"/>
              </a:rPr>
              <a:t> </a:t>
            </a:r>
            <a:r>
              <a:rPr lang="ru-RU" sz="2800" i="0" dirty="0" smtClean="0">
                <a:solidFill>
                  <a:srgbClr val="1D1D1B"/>
                </a:solidFill>
                <a:effectLst/>
                <a:latin typeface="Century Schoolbook" panose="02040604050505020304" pitchFamily="18" charset="0"/>
              </a:rPr>
              <a:t>(федеральное собрание)</a:t>
            </a:r>
            <a:r>
              <a:rPr lang="de-DE" sz="2800" b="0" i="0" dirty="0" smtClean="0">
                <a:solidFill>
                  <a:srgbClr val="1D1D1B"/>
                </a:solidFill>
                <a:effectLst/>
                <a:latin typeface="Century Schoolbook" panose="02040604050505020304" pitchFamily="18" charset="0"/>
              </a:rPr>
              <a:t> sitzen die Vertreterinnen und Vertreter der 16 Bundesländer. Hier können sie den Bundestag kontrollieren. </a:t>
            </a:r>
            <a:endParaRPr lang="ru-RU" sz="2800" dirty="0">
              <a:latin typeface="Century Schoolbook" panose="02040604050505020304" pitchFamily="18" charset="0"/>
            </a:endParaRPr>
          </a:p>
        </p:txBody>
      </p:sp>
      <p:pic>
        <p:nvPicPr>
          <p:cNvPr id="5122" name="Picture 2" descr="https://pp.userapi.com/c849036/v849036074/cc870/Z06YlsE-DV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242936"/>
            <a:ext cx="6924675" cy="4598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9079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2900" y="1619161"/>
            <a:ext cx="4762500" cy="3539430"/>
          </a:xfrm>
          <a:prstGeom prst="rect">
            <a:avLst/>
          </a:prstGeom>
        </p:spPr>
        <p:txBody>
          <a:bodyPr wrap="square">
            <a:spAutoFit/>
          </a:bodyPr>
          <a:lstStyle/>
          <a:p>
            <a:pPr indent="361950" algn="just"/>
            <a:r>
              <a:rPr lang="de-DE" sz="2800" b="1" i="0" dirty="0" smtClean="0">
                <a:solidFill>
                  <a:srgbClr val="1D1D1B"/>
                </a:solidFill>
                <a:effectLst/>
                <a:latin typeface="Century Schoolbook" panose="02040604050505020304" pitchFamily="18" charset="0"/>
              </a:rPr>
              <a:t>Der Bundeskanzler </a:t>
            </a:r>
            <a:r>
              <a:rPr lang="de-DE" sz="2800" b="0" i="0" dirty="0" smtClean="0">
                <a:solidFill>
                  <a:srgbClr val="1D1D1B"/>
                </a:solidFill>
                <a:effectLst/>
                <a:latin typeface="Century Schoolbook" panose="02040604050505020304" pitchFamily="18" charset="0"/>
              </a:rPr>
              <a:t>und </a:t>
            </a:r>
            <a:r>
              <a:rPr lang="de-DE" sz="2800" dirty="0" smtClean="0">
                <a:solidFill>
                  <a:srgbClr val="1D1D1B"/>
                </a:solidFill>
                <a:latin typeface="Century Schoolbook" panose="02040604050505020304" pitchFamily="18" charset="0"/>
              </a:rPr>
              <a:t>sein</a:t>
            </a:r>
            <a:r>
              <a:rPr lang="de-DE" sz="2800" b="0" i="0" dirty="0" smtClean="0">
                <a:solidFill>
                  <a:srgbClr val="1D1D1B"/>
                </a:solidFill>
                <a:effectLst/>
                <a:latin typeface="Century Schoolbook" panose="02040604050505020304" pitchFamily="18" charset="0"/>
              </a:rPr>
              <a:t>e Ministerinnen und Minister bestimmen die Politik Deutschlands. Sie schlagen Gesetze vor, die im Bundestag und im Bundesrat diskutiert und beschlossen werden. </a:t>
            </a:r>
            <a:endParaRPr lang="ru-RU" sz="2800" dirty="0">
              <a:latin typeface="Century Schoolbook" panose="02040604050505020304" pitchFamily="18" charset="0"/>
            </a:endParaRPr>
          </a:p>
        </p:txBody>
      </p:sp>
      <p:pic>
        <p:nvPicPr>
          <p:cNvPr id="6148" name="Picture 4" descr="https://www.topnews.ru/wp-content/uploads/2022/06/Sholc.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6850" y="238125"/>
            <a:ext cx="6680199" cy="5010149"/>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618919" y="5248274"/>
            <a:ext cx="1996059" cy="461665"/>
          </a:xfrm>
          <a:prstGeom prst="rect">
            <a:avLst/>
          </a:prstGeom>
        </p:spPr>
        <p:txBody>
          <a:bodyPr wrap="none">
            <a:spAutoFit/>
          </a:bodyPr>
          <a:lstStyle/>
          <a:p>
            <a:r>
              <a:rPr lang="de-DE" sz="2400" b="1" dirty="0">
                <a:latin typeface="Century Schoolbook" panose="02040604050505020304" pitchFamily="18" charset="0"/>
              </a:rPr>
              <a:t>O</a:t>
            </a:r>
            <a:r>
              <a:rPr lang="de-DE" sz="2400" b="1" dirty="0" smtClean="0">
                <a:latin typeface="Century Schoolbook" panose="02040604050505020304" pitchFamily="18" charset="0"/>
              </a:rPr>
              <a:t>laf </a:t>
            </a:r>
            <a:r>
              <a:rPr lang="de-DE" sz="2400" b="1" dirty="0">
                <a:latin typeface="Century Schoolbook" panose="02040604050505020304" pitchFamily="18" charset="0"/>
              </a:rPr>
              <a:t>S</a:t>
            </a:r>
            <a:r>
              <a:rPr lang="de-DE" sz="2400" b="1" dirty="0" smtClean="0">
                <a:latin typeface="Century Schoolbook" panose="02040604050505020304" pitchFamily="18" charset="0"/>
              </a:rPr>
              <a:t>cholz</a:t>
            </a:r>
            <a:endParaRPr lang="ru-RU" sz="2400" b="1" dirty="0">
              <a:latin typeface="Century Schoolbook" panose="02040604050505020304" pitchFamily="18" charset="0"/>
            </a:endParaRPr>
          </a:p>
        </p:txBody>
      </p:sp>
    </p:spTree>
    <p:extLst>
      <p:ext uri="{BB962C8B-B14F-4D97-AF65-F5344CB8AC3E}">
        <p14:creationId xmlns:p14="http://schemas.microsoft.com/office/powerpoint/2010/main" val="1226877829"/>
      </p:ext>
    </p:extLst>
  </p:cSld>
  <p:clrMapOvr>
    <a:masterClrMapping/>
  </p:clrMapOvr>
  <p:timing>
    <p:tnLst>
      <p:par>
        <p:cTn id="1" dur="indefinite" restart="never" nodeType="tmRoot"/>
      </p:par>
    </p:tnLst>
  </p:timing>
</p:sld>
</file>

<file path=ppt/theme/theme1.xml><?xml version="1.0" encoding="utf-8"?>
<a:theme xmlns:a="http://schemas.openxmlformats.org/drawingml/2006/main" name="Базис">
  <a:themeElements>
    <a:clrScheme name="Другая 8">
      <a:dk1>
        <a:sysClr val="windowText" lastClr="000000"/>
      </a:dk1>
      <a:lt1>
        <a:sysClr val="window" lastClr="FFFFFF"/>
      </a:lt1>
      <a:dk2>
        <a:srgbClr val="323232"/>
      </a:dk2>
      <a:lt2>
        <a:srgbClr val="E5C243"/>
      </a:lt2>
      <a:accent1>
        <a:srgbClr val="5F0000"/>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Базис">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Базис">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 xmlns:thm15="http://schemas.microsoft.com/office/thememl/2012/main" name="Basis" id="{5665723A-49BA-4B57-8411-A56F8F207965}" vid="{90E45F77-AEFC-46EF-A7C1-5B338C297B02}"/>
    </a:ext>
  </a:extLst>
</a:theme>
</file>

<file path=docProps/app.xml><?xml version="1.0" encoding="utf-8"?>
<Properties xmlns="http://schemas.openxmlformats.org/officeDocument/2006/extended-properties" xmlns:vt="http://schemas.openxmlformats.org/officeDocument/2006/docPropsVTypes">
  <Template>Базис</Template>
  <TotalTime>652</TotalTime>
  <Words>561</Words>
  <Application>Microsoft Office PowerPoint</Application>
  <PresentationFormat>Произвольный</PresentationFormat>
  <Paragraphs>40</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Базис</vt:lpstr>
      <vt:lpstr>Die Bundesrepublik    Deutschland</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Die Bundesrepublik    Deutschland</dc:title>
  <dc:creator>Дарья Устинова</dc:creator>
  <cp:lastModifiedBy>User</cp:lastModifiedBy>
  <cp:revision>13</cp:revision>
  <dcterms:created xsi:type="dcterms:W3CDTF">2023-04-17T19:46:49Z</dcterms:created>
  <dcterms:modified xsi:type="dcterms:W3CDTF">2023-06-13T07:44:05Z</dcterms:modified>
</cp:coreProperties>
</file>