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83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06F4855-3AF2-4EA6-98B9-A149B676D5F3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30FA9AA-95A3-4D44-8285-F90C5958C88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4855-3AF2-4EA6-98B9-A149B676D5F3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FA9AA-95A3-4D44-8285-F90C5958C8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4855-3AF2-4EA6-98B9-A149B676D5F3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FA9AA-95A3-4D44-8285-F90C5958C8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06F4855-3AF2-4EA6-98B9-A149B676D5F3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30FA9AA-95A3-4D44-8285-F90C5958C88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06F4855-3AF2-4EA6-98B9-A149B676D5F3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30FA9AA-95A3-4D44-8285-F90C5958C88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4855-3AF2-4EA6-98B9-A149B676D5F3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FA9AA-95A3-4D44-8285-F90C5958C88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4855-3AF2-4EA6-98B9-A149B676D5F3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FA9AA-95A3-4D44-8285-F90C5958C88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06F4855-3AF2-4EA6-98B9-A149B676D5F3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30FA9AA-95A3-4D44-8285-F90C5958C88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4855-3AF2-4EA6-98B9-A149B676D5F3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FA9AA-95A3-4D44-8285-F90C5958C8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06F4855-3AF2-4EA6-98B9-A149B676D5F3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30FA9AA-95A3-4D44-8285-F90C5958C882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06F4855-3AF2-4EA6-98B9-A149B676D5F3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30FA9AA-95A3-4D44-8285-F90C5958C882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06F4855-3AF2-4EA6-98B9-A149B676D5F3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30FA9AA-95A3-4D44-8285-F90C5958C88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1872208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Употребление </a:t>
            </a:r>
            <a:r>
              <a:rPr lang="en-US" sz="5400" dirty="0"/>
              <a:t>i</a:t>
            </a:r>
            <a:r>
              <a:rPr lang="en-US" sz="5400" dirty="0" smtClean="0"/>
              <a:t>nfinitive or </a:t>
            </a:r>
            <a:r>
              <a:rPr lang="en-US" sz="5400" dirty="0" err="1"/>
              <a:t>i</a:t>
            </a:r>
            <a:r>
              <a:rPr lang="en-US" sz="5400" dirty="0" err="1" smtClean="0"/>
              <a:t>ng</a:t>
            </a:r>
            <a:r>
              <a:rPr lang="en-US" sz="5400" dirty="0" smtClean="0"/>
              <a:t>-form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учитель </a:t>
            </a:r>
            <a:r>
              <a:rPr lang="ru-RU" dirty="0" smtClean="0"/>
              <a:t>иностранного </a:t>
            </a:r>
            <a:r>
              <a:rPr lang="ru-RU" dirty="0" smtClean="0"/>
              <a:t>языка МБОУ «СОШ № 12» </a:t>
            </a:r>
          </a:p>
          <a:p>
            <a:pPr algn="r"/>
            <a:r>
              <a:rPr lang="ru-RU" dirty="0" smtClean="0"/>
              <a:t>Ткачева Татьяна Анатольевна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93176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7467600" cy="1512168"/>
          </a:xfrm>
        </p:spPr>
        <p:txBody>
          <a:bodyPr>
            <a:noAutofit/>
          </a:bodyPr>
          <a:lstStyle/>
          <a:p>
            <a:pPr algn="ctr"/>
            <a:r>
              <a:rPr lang="en-US" sz="3800" dirty="0" smtClean="0"/>
              <a:t>Differences in meaning between the to-infinitive and </a:t>
            </a:r>
            <a:r>
              <a:rPr lang="en-US" sz="3800" dirty="0" err="1"/>
              <a:t>i</a:t>
            </a:r>
            <a:r>
              <a:rPr lang="en-US" sz="3800" dirty="0" err="1" smtClean="0"/>
              <a:t>ng</a:t>
            </a:r>
            <a:r>
              <a:rPr lang="en-US" sz="3800" dirty="0" smtClean="0"/>
              <a:t>-form</a:t>
            </a:r>
            <a:endParaRPr lang="ru-RU" sz="3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348880"/>
            <a:ext cx="7467600" cy="4125072"/>
          </a:xfrm>
        </p:spPr>
        <p:txBody>
          <a:bodyPr/>
          <a:lstStyle/>
          <a:p>
            <a:pPr algn="just"/>
            <a:r>
              <a:rPr lang="en-US" sz="3400" dirty="0" smtClean="0"/>
              <a:t>Forget </a:t>
            </a:r>
            <a:r>
              <a:rPr lang="ru-RU" sz="3400" dirty="0" smtClean="0"/>
              <a:t>+ </a:t>
            </a:r>
            <a:r>
              <a:rPr lang="en-US" sz="3400" dirty="0" smtClean="0"/>
              <a:t>infinitive to -  </a:t>
            </a:r>
            <a:r>
              <a:rPr lang="ru-RU" sz="3400" dirty="0" smtClean="0"/>
              <a:t>забыть, не помнить </a:t>
            </a:r>
          </a:p>
          <a:p>
            <a:pPr marL="0" indent="0" algn="just">
              <a:buNone/>
            </a:pPr>
            <a:r>
              <a:rPr lang="ru-RU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 forgot to call Ann.</a:t>
            </a:r>
          </a:p>
          <a:p>
            <a:pPr algn="just"/>
            <a:r>
              <a:rPr lang="en-US" sz="3400" dirty="0"/>
              <a:t>Forget </a:t>
            </a:r>
            <a:r>
              <a:rPr lang="ru-RU" sz="3400" dirty="0"/>
              <a:t>+ </a:t>
            </a:r>
            <a:r>
              <a:rPr lang="en-US" sz="3400" dirty="0" err="1" smtClean="0"/>
              <a:t>ing</a:t>
            </a:r>
            <a:r>
              <a:rPr lang="en-US" sz="3400" dirty="0" smtClean="0"/>
              <a:t>-form – </a:t>
            </a:r>
            <a:r>
              <a:rPr lang="ru-RU" sz="3400" dirty="0" smtClean="0"/>
              <a:t>забыть (о событиях в прошлом)</a:t>
            </a:r>
            <a:endParaRPr lang="en-US" sz="3400" dirty="0" smtClean="0"/>
          </a:p>
          <a:p>
            <a:pPr marL="0" indent="0" algn="just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I`ll never forget visiting Moscow for the first time.</a:t>
            </a:r>
            <a:endParaRPr lang="ru-RU" sz="3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4678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46050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764704"/>
            <a:ext cx="7467600" cy="5709248"/>
          </a:xfrm>
        </p:spPr>
        <p:txBody>
          <a:bodyPr/>
          <a:lstStyle/>
          <a:p>
            <a:r>
              <a:rPr lang="ru-RU" sz="3400" dirty="0" err="1" smtClean="0"/>
              <a:t>Remember</a:t>
            </a:r>
            <a:r>
              <a:rPr lang="ru-RU" sz="3400" dirty="0" smtClean="0"/>
              <a:t> + </a:t>
            </a:r>
            <a:r>
              <a:rPr lang="ru-RU" sz="3400" dirty="0" err="1"/>
              <a:t>infinitive</a:t>
            </a:r>
            <a:r>
              <a:rPr lang="ru-RU" sz="3400" dirty="0"/>
              <a:t> </a:t>
            </a:r>
            <a:r>
              <a:rPr lang="ru-RU" sz="3400" dirty="0" err="1"/>
              <a:t>to</a:t>
            </a:r>
            <a:r>
              <a:rPr lang="ru-RU" sz="3400" dirty="0"/>
              <a:t>  - помнить, не </a:t>
            </a:r>
            <a:r>
              <a:rPr lang="ru-RU" sz="3400" dirty="0" smtClean="0"/>
              <a:t>забывать</a:t>
            </a:r>
            <a:endParaRPr lang="en-US" sz="3400" dirty="0" smtClean="0"/>
          </a:p>
          <a:p>
            <a:pPr marL="0" indent="0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Do you remember to buy milk?</a:t>
            </a:r>
            <a:endParaRPr lang="ru-RU" sz="34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3400" dirty="0" err="1"/>
              <a:t>Remember</a:t>
            </a:r>
            <a:r>
              <a:rPr lang="ru-RU" sz="3400" dirty="0"/>
              <a:t> +</a:t>
            </a:r>
            <a:r>
              <a:rPr lang="ru-RU" sz="3400" dirty="0" err="1"/>
              <a:t>ing-form</a:t>
            </a:r>
            <a:r>
              <a:rPr lang="ru-RU" sz="3400" dirty="0"/>
              <a:t> – помнить  (о событиях в прошлом</a:t>
            </a:r>
            <a:r>
              <a:rPr lang="ru-RU" sz="3400" dirty="0" smtClean="0"/>
              <a:t>)</a:t>
            </a:r>
            <a:endParaRPr lang="en-US" sz="3400" dirty="0" smtClean="0"/>
          </a:p>
          <a:p>
            <a:pPr marL="0" indent="0">
              <a:buNone/>
            </a:pPr>
            <a:r>
              <a:rPr lang="en-US" sz="3400" dirty="0" smtClean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 remember meeting them last year.</a:t>
            </a:r>
            <a:endParaRPr lang="ru-RU" sz="34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96623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7467600" cy="5421216"/>
          </a:xfrm>
        </p:spPr>
        <p:txBody>
          <a:bodyPr>
            <a:normAutofit/>
          </a:bodyPr>
          <a:lstStyle/>
          <a:p>
            <a:pPr algn="just"/>
            <a:r>
              <a:rPr lang="en-US" sz="3400" dirty="0"/>
              <a:t>Mean + infinitive to </a:t>
            </a:r>
            <a:r>
              <a:rPr lang="en-US" sz="3400" dirty="0" smtClean="0"/>
              <a:t>– </a:t>
            </a:r>
            <a:r>
              <a:rPr lang="ru-RU" sz="3400" dirty="0" smtClean="0"/>
              <a:t>намереваться, собираться</a:t>
            </a:r>
          </a:p>
          <a:p>
            <a:pPr marL="0" indent="0" algn="just">
              <a:buNone/>
            </a:pPr>
            <a:r>
              <a:rPr lang="ru-RU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 didn`t mean to upset you.</a:t>
            </a:r>
            <a:endParaRPr lang="ru-RU" sz="3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just"/>
            <a:r>
              <a:rPr lang="en-US" sz="3400" dirty="0" smtClean="0"/>
              <a:t>Mean</a:t>
            </a:r>
            <a:r>
              <a:rPr lang="ru-RU" sz="3400" dirty="0" smtClean="0"/>
              <a:t> </a:t>
            </a:r>
            <a:r>
              <a:rPr lang="en-US" sz="3400" dirty="0" smtClean="0"/>
              <a:t>+</a:t>
            </a:r>
            <a:r>
              <a:rPr lang="ru-RU" sz="3400" dirty="0" smtClean="0"/>
              <a:t> </a:t>
            </a:r>
            <a:r>
              <a:rPr lang="en-US" sz="3400" dirty="0" err="1" smtClean="0"/>
              <a:t>ing</a:t>
            </a:r>
            <a:r>
              <a:rPr lang="en-US" sz="3400" dirty="0" smtClean="0"/>
              <a:t>-form </a:t>
            </a:r>
            <a:r>
              <a:rPr lang="ru-RU" sz="3400" dirty="0" smtClean="0"/>
              <a:t> - подразумевать, предполагать</a:t>
            </a:r>
            <a:endParaRPr lang="en-US" sz="3400" dirty="0" smtClean="0"/>
          </a:p>
          <a:p>
            <a:pPr marL="0" indent="0" algn="just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Being a good doctor means devoting your life to helping other people.</a:t>
            </a:r>
            <a:endParaRPr lang="ru-RU" sz="3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981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836712"/>
            <a:ext cx="7467600" cy="5637240"/>
          </a:xfrm>
        </p:spPr>
        <p:txBody>
          <a:bodyPr/>
          <a:lstStyle/>
          <a:p>
            <a:pPr algn="just"/>
            <a:r>
              <a:rPr lang="en-US" sz="3400" dirty="0"/>
              <a:t>Try+ infinitive </a:t>
            </a:r>
            <a:r>
              <a:rPr lang="en-US" sz="3400" dirty="0" smtClean="0"/>
              <a:t>to -  </a:t>
            </a:r>
            <a:r>
              <a:rPr lang="ru-RU" sz="3400" dirty="0" smtClean="0"/>
              <a:t>пытаться, </a:t>
            </a:r>
            <a:r>
              <a:rPr lang="en-US" sz="3400" dirty="0" smtClean="0"/>
              <a:t>c</a:t>
            </a:r>
            <a:r>
              <a:rPr lang="ru-RU" sz="3400" dirty="0" err="1" smtClean="0"/>
              <a:t>тараться</a:t>
            </a:r>
            <a:r>
              <a:rPr lang="ru-RU" sz="3400" dirty="0"/>
              <a:t>, делать все </a:t>
            </a:r>
            <a:r>
              <a:rPr lang="ru-RU" sz="3400" dirty="0" smtClean="0"/>
              <a:t>возможное</a:t>
            </a:r>
          </a:p>
          <a:p>
            <a:pPr marL="0" indent="0" algn="just">
              <a:buNone/>
            </a:pPr>
            <a:r>
              <a:rPr lang="ru-RU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She tried to carry this box, but it was too heavy.</a:t>
            </a:r>
            <a:endParaRPr lang="ru-RU" sz="3400" dirty="0">
              <a:solidFill>
                <a:schemeClr val="accent4">
                  <a:lumMod val="75000"/>
                </a:schemeClr>
              </a:solidFill>
            </a:endParaRPr>
          </a:p>
          <a:p>
            <a:pPr algn="just"/>
            <a:r>
              <a:rPr lang="en-US" sz="3400" dirty="0"/>
              <a:t>Try+ </a:t>
            </a:r>
            <a:r>
              <a:rPr lang="en-US" sz="3400" dirty="0" err="1"/>
              <a:t>ing</a:t>
            </a:r>
            <a:r>
              <a:rPr lang="en-US" sz="3400" dirty="0"/>
              <a:t>-form </a:t>
            </a:r>
            <a:r>
              <a:rPr lang="ru-RU" sz="3400" dirty="0" smtClean="0"/>
              <a:t> - делать </a:t>
            </a:r>
            <a:r>
              <a:rPr lang="ru-RU" sz="3400" dirty="0"/>
              <a:t>что-то в качестве </a:t>
            </a:r>
            <a:r>
              <a:rPr lang="ru-RU" sz="3400" dirty="0" smtClean="0"/>
              <a:t>эксперимента</a:t>
            </a:r>
            <a:endParaRPr lang="en-US" sz="3400" dirty="0" smtClean="0"/>
          </a:p>
          <a:p>
            <a:pPr marL="0" indent="0" algn="just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Try making a cake for his birthday.</a:t>
            </a:r>
            <a:endParaRPr lang="ru-RU" sz="34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1154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5493224"/>
          </a:xfrm>
        </p:spPr>
        <p:txBody>
          <a:bodyPr>
            <a:normAutofit/>
          </a:bodyPr>
          <a:lstStyle/>
          <a:p>
            <a:pPr algn="just"/>
            <a:r>
              <a:rPr lang="en-US" sz="3400" dirty="0" smtClean="0"/>
              <a:t>Stop </a:t>
            </a:r>
            <a:r>
              <a:rPr lang="ru-RU" sz="3400" dirty="0" smtClean="0"/>
              <a:t>+ </a:t>
            </a:r>
            <a:r>
              <a:rPr lang="ru-RU" sz="3400" dirty="0" err="1" smtClean="0"/>
              <a:t>infinitive</a:t>
            </a:r>
            <a:r>
              <a:rPr lang="en-US" sz="3400" dirty="0" smtClean="0"/>
              <a:t> to - </a:t>
            </a:r>
            <a:r>
              <a:rPr lang="ru-RU" sz="3400" dirty="0"/>
              <a:t>о</a:t>
            </a:r>
            <a:r>
              <a:rPr lang="ru-RU" sz="3400" dirty="0" smtClean="0"/>
              <a:t>становиться </a:t>
            </a:r>
            <a:r>
              <a:rPr lang="ru-RU" sz="3400" dirty="0"/>
              <a:t>с целью что-то сделать.</a:t>
            </a:r>
          </a:p>
          <a:p>
            <a:pPr marL="0" indent="0" algn="just">
              <a:buNone/>
            </a:pPr>
            <a:r>
              <a:rPr lang="ru-RU" sz="3400" dirty="0" smtClean="0"/>
              <a:t>	</a:t>
            </a:r>
            <a:r>
              <a:rPr lang="ru-RU" sz="3400" dirty="0" err="1" smtClean="0">
                <a:solidFill>
                  <a:schemeClr val="accent4">
                    <a:lumMod val="75000"/>
                  </a:schemeClr>
                </a:solidFill>
              </a:rPr>
              <a:t>He</a:t>
            </a:r>
            <a:r>
              <a:rPr lang="ru-RU" sz="3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400" dirty="0" err="1">
                <a:solidFill>
                  <a:schemeClr val="accent4">
                    <a:lumMod val="75000"/>
                  </a:schemeClr>
                </a:solidFill>
              </a:rPr>
              <a:t>stopped</a:t>
            </a:r>
            <a:r>
              <a:rPr lang="ru-RU" sz="3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400" dirty="0" err="1">
                <a:solidFill>
                  <a:schemeClr val="accent4">
                    <a:lumMod val="75000"/>
                  </a:schemeClr>
                </a:solidFill>
              </a:rPr>
              <a:t>to</a:t>
            </a:r>
            <a:r>
              <a:rPr lang="ru-RU" sz="3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400" dirty="0" err="1">
                <a:solidFill>
                  <a:schemeClr val="accent4">
                    <a:lumMod val="75000"/>
                  </a:schemeClr>
                </a:solidFill>
              </a:rPr>
              <a:t>tie</a:t>
            </a:r>
            <a:r>
              <a:rPr lang="ru-RU" sz="3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400" dirty="0" err="1">
                <a:solidFill>
                  <a:schemeClr val="accent4">
                    <a:lumMod val="75000"/>
                  </a:schemeClr>
                </a:solidFill>
              </a:rPr>
              <a:t>his</a:t>
            </a:r>
            <a:r>
              <a:rPr lang="ru-RU" sz="3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400" dirty="0" err="1">
                <a:solidFill>
                  <a:schemeClr val="accent4">
                    <a:lumMod val="75000"/>
                  </a:schemeClr>
                </a:solidFill>
              </a:rPr>
              <a:t>shoelaces</a:t>
            </a:r>
            <a:r>
              <a:rPr lang="ru-RU" sz="3400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 algn="just"/>
            <a:r>
              <a:rPr lang="en-US" sz="3400" dirty="0" smtClean="0"/>
              <a:t>Stop</a:t>
            </a:r>
            <a:r>
              <a:rPr lang="ru-RU" sz="3400" dirty="0" smtClean="0"/>
              <a:t> + </a:t>
            </a:r>
            <a:r>
              <a:rPr lang="en-US" sz="3400" dirty="0" err="1" smtClean="0"/>
              <a:t>ing</a:t>
            </a:r>
            <a:r>
              <a:rPr lang="en-US" sz="3400" dirty="0" smtClean="0"/>
              <a:t>-form</a:t>
            </a:r>
            <a:r>
              <a:rPr lang="ru-RU" sz="3400" dirty="0" smtClean="0"/>
              <a:t> - прекратить </a:t>
            </a:r>
            <a:r>
              <a:rPr lang="ru-RU" sz="3400" dirty="0"/>
              <a:t>делать что-то.</a:t>
            </a:r>
          </a:p>
          <a:p>
            <a:pPr marL="0" indent="0" algn="just">
              <a:buNone/>
            </a:pPr>
            <a:r>
              <a:rPr lang="ru-RU" sz="3400" dirty="0" smtClean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He </a:t>
            </a:r>
            <a:r>
              <a:rPr lang="en-US" sz="3400" dirty="0">
                <a:solidFill>
                  <a:schemeClr val="accent4">
                    <a:lumMod val="75000"/>
                  </a:schemeClr>
                </a:solidFill>
              </a:rPr>
              <a:t>s</a:t>
            </a:r>
            <a:r>
              <a:rPr lang="ru-RU" sz="3400" dirty="0" err="1" smtClean="0">
                <a:solidFill>
                  <a:schemeClr val="accent4">
                    <a:lumMod val="75000"/>
                  </a:schemeClr>
                </a:solidFill>
              </a:rPr>
              <a:t>top</a:t>
            </a:r>
            <a:r>
              <a:rPr lang="en-US" sz="3400" dirty="0" err="1" smtClean="0">
                <a:solidFill>
                  <a:schemeClr val="accent4">
                    <a:lumMod val="75000"/>
                  </a:schemeClr>
                </a:solidFill>
              </a:rPr>
              <a:t>ped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400" dirty="0" err="1">
                <a:solidFill>
                  <a:schemeClr val="accent4">
                    <a:lumMod val="75000"/>
                  </a:schemeClr>
                </a:solidFill>
              </a:rPr>
              <a:t>eating</a:t>
            </a:r>
            <a:r>
              <a:rPr lang="ru-RU" sz="3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junk food two months ago.</a:t>
            </a:r>
            <a:endParaRPr lang="ru-RU" sz="3400" dirty="0">
              <a:solidFill>
                <a:schemeClr val="accent4">
                  <a:lumMod val="75000"/>
                </a:schemeClr>
              </a:solidFill>
            </a:endParaRPr>
          </a:p>
          <a:p>
            <a:pPr algn="just"/>
            <a:endParaRPr lang="ru-RU" sz="3400" dirty="0"/>
          </a:p>
          <a:p>
            <a:pPr algn="just"/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18310339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7467600" cy="5421216"/>
          </a:xfrm>
        </p:spPr>
        <p:txBody>
          <a:bodyPr/>
          <a:lstStyle/>
          <a:p>
            <a:pPr algn="just"/>
            <a:r>
              <a:rPr lang="en-US" sz="3400" dirty="0"/>
              <a:t>Go </a:t>
            </a:r>
            <a:r>
              <a:rPr lang="en-US" sz="3400" dirty="0" smtClean="0"/>
              <a:t>on + </a:t>
            </a:r>
            <a:r>
              <a:rPr lang="en-US" sz="3400" dirty="0"/>
              <a:t>infinitive </a:t>
            </a:r>
            <a:r>
              <a:rPr lang="en-US" sz="3400" dirty="0" smtClean="0"/>
              <a:t>to – </a:t>
            </a:r>
            <a:r>
              <a:rPr lang="en-US" sz="3400" dirty="0" err="1" smtClean="0"/>
              <a:t>Закончи</a:t>
            </a:r>
            <a:r>
              <a:rPr lang="ru-RU" sz="3400" dirty="0" err="1" smtClean="0"/>
              <a:t>ть</a:t>
            </a:r>
            <a:r>
              <a:rPr lang="en-US" sz="3400" dirty="0" smtClean="0"/>
              <a:t> </a:t>
            </a:r>
            <a:r>
              <a:rPr lang="en-US" sz="3400" dirty="0" err="1" smtClean="0"/>
              <a:t>действие</a:t>
            </a:r>
            <a:r>
              <a:rPr lang="ru-RU" sz="3400" dirty="0" smtClean="0"/>
              <a:t> и приступить </a:t>
            </a:r>
            <a:r>
              <a:rPr lang="en-US" sz="3400" dirty="0" smtClean="0"/>
              <a:t> к </a:t>
            </a:r>
            <a:r>
              <a:rPr lang="en-US" sz="3400" dirty="0" err="1" smtClean="0"/>
              <a:t>новом</a:t>
            </a:r>
            <a:r>
              <a:rPr lang="ru-RU" sz="3400" dirty="0" smtClean="0"/>
              <a:t>у действию</a:t>
            </a:r>
            <a:endParaRPr lang="en-US" sz="3400" dirty="0"/>
          </a:p>
          <a:p>
            <a:pPr marL="0" indent="0" algn="just">
              <a:buNone/>
            </a:pPr>
            <a:r>
              <a:rPr lang="ru-RU" sz="3400" dirty="0" smtClean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After </a:t>
            </a:r>
            <a:r>
              <a:rPr lang="en-US" sz="3400" dirty="0">
                <a:solidFill>
                  <a:schemeClr val="accent4">
                    <a:lumMod val="75000"/>
                  </a:schemeClr>
                </a:solidFill>
              </a:rPr>
              <a:t>he finished his speech he went on to answer the questions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3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just"/>
            <a:r>
              <a:rPr lang="en-US" sz="3400" dirty="0"/>
              <a:t>Go </a:t>
            </a:r>
            <a:r>
              <a:rPr lang="en-US" sz="3400" dirty="0" smtClean="0"/>
              <a:t>on</a:t>
            </a:r>
            <a:r>
              <a:rPr lang="ru-RU" sz="3400" dirty="0" smtClean="0"/>
              <a:t> </a:t>
            </a:r>
            <a:r>
              <a:rPr lang="en-US" sz="3400" dirty="0" smtClean="0"/>
              <a:t>+ </a:t>
            </a:r>
            <a:r>
              <a:rPr lang="en-US" sz="3400" dirty="0" err="1" smtClean="0"/>
              <a:t>ing</a:t>
            </a:r>
            <a:r>
              <a:rPr lang="en-US" sz="3400" dirty="0" smtClean="0"/>
              <a:t>-form</a:t>
            </a:r>
            <a:r>
              <a:rPr lang="ru-RU" sz="3400" dirty="0" smtClean="0"/>
              <a:t> - продолжать </a:t>
            </a:r>
            <a:r>
              <a:rPr lang="ru-RU" sz="3400" dirty="0"/>
              <a:t>делать </a:t>
            </a:r>
            <a:r>
              <a:rPr lang="ru-RU" sz="3400" dirty="0" smtClean="0"/>
              <a:t>что-либо</a:t>
            </a:r>
          </a:p>
          <a:p>
            <a:pPr marL="0" indent="0" algn="just">
              <a:buNone/>
            </a:pPr>
            <a:r>
              <a:rPr lang="ru-RU" sz="3400" dirty="0" smtClean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She went on talking for an hour.</a:t>
            </a:r>
            <a:endParaRPr lang="ru-RU" sz="34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dirty="0" smtClean="0"/>
          </a:p>
          <a:p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7199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5493224"/>
          </a:xfrm>
        </p:spPr>
        <p:txBody>
          <a:bodyPr>
            <a:normAutofit/>
          </a:bodyPr>
          <a:lstStyle/>
          <a:p>
            <a:pPr algn="just"/>
            <a:r>
              <a:rPr lang="en-US" sz="3400" dirty="0"/>
              <a:t>Regret </a:t>
            </a:r>
            <a:r>
              <a:rPr lang="ru-RU" sz="3400" dirty="0" smtClean="0"/>
              <a:t> + </a:t>
            </a:r>
            <a:r>
              <a:rPr lang="en-US" sz="3400" dirty="0" smtClean="0"/>
              <a:t>infinitive </a:t>
            </a:r>
            <a:r>
              <a:rPr lang="en-US" sz="3400" dirty="0"/>
              <a:t>to </a:t>
            </a:r>
            <a:r>
              <a:rPr lang="en-US" sz="3400" dirty="0" smtClean="0"/>
              <a:t> - c</a:t>
            </a:r>
            <a:r>
              <a:rPr lang="ru-RU" sz="3400" dirty="0" err="1" smtClean="0"/>
              <a:t>ожалеть</a:t>
            </a:r>
            <a:r>
              <a:rPr lang="ru-RU" sz="3400" dirty="0"/>
              <a:t>, что приходится сообщать </a:t>
            </a:r>
            <a:r>
              <a:rPr lang="ru-RU" sz="3400" dirty="0" smtClean="0"/>
              <a:t>что-то неприятное</a:t>
            </a:r>
          </a:p>
          <a:p>
            <a:pPr marL="0" indent="0" algn="just">
              <a:buNone/>
            </a:pPr>
            <a:r>
              <a:rPr lang="ru-RU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 </a:t>
            </a:r>
            <a:r>
              <a:rPr lang="en-US" sz="3400" dirty="0">
                <a:solidFill>
                  <a:schemeClr val="accent4">
                    <a:lumMod val="75000"/>
                  </a:schemeClr>
                </a:solidFill>
              </a:rPr>
              <a:t>regret to inform you that your flight has been delayed. </a:t>
            </a:r>
            <a:endParaRPr lang="ru-RU" sz="3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just"/>
            <a:r>
              <a:rPr lang="en-US" sz="3400" dirty="0" smtClean="0"/>
              <a:t>Regret</a:t>
            </a:r>
            <a:r>
              <a:rPr lang="ru-RU" sz="3400" dirty="0" smtClean="0"/>
              <a:t> </a:t>
            </a:r>
            <a:r>
              <a:rPr lang="en-US" sz="3400" dirty="0"/>
              <a:t>+ </a:t>
            </a:r>
            <a:r>
              <a:rPr lang="en-US" sz="3400" dirty="0" err="1" smtClean="0"/>
              <a:t>ing</a:t>
            </a:r>
            <a:r>
              <a:rPr lang="en-US" sz="3400" dirty="0" smtClean="0"/>
              <a:t>-form</a:t>
            </a:r>
            <a:r>
              <a:rPr lang="ru-RU" sz="3400" dirty="0" smtClean="0"/>
              <a:t> - </a:t>
            </a:r>
            <a:r>
              <a:rPr lang="ru-RU" sz="3400" dirty="0"/>
              <a:t>с</a:t>
            </a:r>
            <a:r>
              <a:rPr lang="en-US" sz="3400" dirty="0" err="1" smtClean="0"/>
              <a:t>ожалеть</a:t>
            </a:r>
            <a:r>
              <a:rPr lang="en-US" sz="3400" dirty="0" smtClean="0"/>
              <a:t> </a:t>
            </a:r>
            <a:r>
              <a:rPr lang="en-US" sz="3400" dirty="0"/>
              <a:t>о </a:t>
            </a:r>
            <a:r>
              <a:rPr lang="en-US" sz="3400" dirty="0" err="1"/>
              <a:t>чем-то</a:t>
            </a:r>
            <a:r>
              <a:rPr lang="en-US" sz="3400" dirty="0"/>
              <a:t>.</a:t>
            </a:r>
          </a:p>
          <a:p>
            <a:pPr marL="0" indent="0" algn="just">
              <a:buNone/>
            </a:pPr>
            <a:r>
              <a:rPr lang="ru-RU" sz="3400" dirty="0" smtClean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 </a:t>
            </a:r>
            <a:r>
              <a:rPr lang="en-US" sz="3400" dirty="0">
                <a:solidFill>
                  <a:schemeClr val="accent4">
                    <a:lumMod val="75000"/>
                  </a:schemeClr>
                </a:solidFill>
              </a:rPr>
              <a:t>regret being so rude with you.</a:t>
            </a:r>
          </a:p>
          <a:p>
            <a:pPr algn="just"/>
            <a:endParaRPr lang="ru-RU" sz="3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0185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5493224"/>
          </a:xfrm>
        </p:spPr>
        <p:txBody>
          <a:bodyPr>
            <a:normAutofit/>
          </a:bodyPr>
          <a:lstStyle/>
          <a:p>
            <a:pPr algn="just"/>
            <a:r>
              <a:rPr lang="en-US" sz="3400" dirty="0" smtClean="0"/>
              <a:t>Be </a:t>
            </a:r>
            <a:r>
              <a:rPr lang="en-US" sz="3400" dirty="0"/>
              <a:t>sorry + infinitive to </a:t>
            </a:r>
            <a:r>
              <a:rPr lang="en-US" sz="3400" dirty="0" smtClean="0"/>
              <a:t> - </a:t>
            </a:r>
            <a:r>
              <a:rPr lang="ru-RU" sz="3400" dirty="0" smtClean="0"/>
              <a:t>сожалеть</a:t>
            </a:r>
          </a:p>
          <a:p>
            <a:pPr marL="0" indent="0" algn="just">
              <a:buNone/>
            </a:pPr>
            <a:r>
              <a:rPr lang="en-US" sz="3400" dirty="0" smtClean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 was sorry to hear the news.</a:t>
            </a:r>
          </a:p>
          <a:p>
            <a:pPr algn="just"/>
            <a:r>
              <a:rPr lang="en-US" sz="3400" dirty="0"/>
              <a:t>Be sorry + </a:t>
            </a:r>
            <a:r>
              <a:rPr lang="en-US" sz="3400" dirty="0" err="1"/>
              <a:t>ing</a:t>
            </a:r>
            <a:r>
              <a:rPr lang="en-US" sz="3400" dirty="0"/>
              <a:t>-form </a:t>
            </a:r>
            <a:r>
              <a:rPr lang="en-US" sz="3400" dirty="0" smtClean="0"/>
              <a:t> - </a:t>
            </a:r>
            <a:r>
              <a:rPr lang="ru-RU" sz="3400" dirty="0" smtClean="0"/>
              <a:t>извиняться за что-либо.</a:t>
            </a:r>
          </a:p>
          <a:p>
            <a:pPr marL="0" indent="0" algn="just">
              <a:buNone/>
            </a:pPr>
            <a:r>
              <a:rPr lang="en-US" sz="3400" dirty="0" smtClean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I`m sorry for being so rude with you.</a:t>
            </a:r>
            <a:endParaRPr lang="ru-RU" sz="3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6995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7467600" cy="5421216"/>
          </a:xfrm>
        </p:spPr>
        <p:txBody>
          <a:bodyPr/>
          <a:lstStyle/>
          <a:p>
            <a:pPr algn="just"/>
            <a:r>
              <a:rPr lang="en-US" sz="3400" dirty="0"/>
              <a:t>Hate+ infinitive </a:t>
            </a:r>
            <a:r>
              <a:rPr lang="en-US" sz="3400" dirty="0" smtClean="0"/>
              <a:t>to - </a:t>
            </a:r>
            <a:r>
              <a:rPr lang="ru-RU" sz="3400" dirty="0" smtClean="0"/>
              <a:t>испытывать </a:t>
            </a:r>
            <a:r>
              <a:rPr lang="ru-RU" sz="3400" dirty="0"/>
              <a:t>неудовольствие по поводу предстоящего действия</a:t>
            </a:r>
            <a:r>
              <a:rPr lang="ru-RU" sz="3400" dirty="0" smtClean="0"/>
              <a:t>.</a:t>
            </a:r>
          </a:p>
          <a:p>
            <a:pPr marL="0" indent="0" algn="just">
              <a:buNone/>
            </a:pPr>
            <a:r>
              <a:rPr lang="en-US" sz="3400" dirty="0" smtClean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 hate to disappoint you but she`s not coming.</a:t>
            </a:r>
          </a:p>
          <a:p>
            <a:pPr algn="just"/>
            <a:r>
              <a:rPr lang="en-US" sz="3400" dirty="0"/>
              <a:t>Hate + </a:t>
            </a:r>
            <a:r>
              <a:rPr lang="en-US" sz="3400" dirty="0" err="1" smtClean="0"/>
              <a:t>ing</a:t>
            </a:r>
            <a:r>
              <a:rPr lang="en-US" sz="3400" dirty="0" smtClean="0"/>
              <a:t>-form - </a:t>
            </a:r>
            <a:r>
              <a:rPr lang="ru-RU" sz="3400" dirty="0" smtClean="0"/>
              <a:t>не </a:t>
            </a:r>
            <a:r>
              <a:rPr lang="ru-RU" sz="3400" dirty="0"/>
              <a:t>любить </a:t>
            </a:r>
            <a:r>
              <a:rPr lang="ru-RU" sz="3400" dirty="0" smtClean="0"/>
              <a:t>то, что приходится что-то </a:t>
            </a:r>
            <a:r>
              <a:rPr lang="ru-RU" sz="3400" dirty="0"/>
              <a:t>делать</a:t>
            </a:r>
            <a:r>
              <a:rPr lang="ru-RU" sz="3400" dirty="0" smtClean="0"/>
              <a:t>.</a:t>
            </a:r>
          </a:p>
          <a:p>
            <a:pPr marL="0" indent="0" algn="just">
              <a:buNone/>
            </a:pPr>
            <a:r>
              <a:rPr lang="en-US" sz="3400" dirty="0" smtClean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 hate getting up early in the morning.</a:t>
            </a:r>
            <a:endParaRPr lang="ru-RU" sz="34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94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800" dirty="0" smtClean="0"/>
              <a:t>To- infinitive </a:t>
            </a:r>
            <a:r>
              <a:rPr lang="ru-RU" sz="3800" dirty="0"/>
              <a:t> </a:t>
            </a:r>
            <a:r>
              <a:rPr lang="ru-RU" sz="3800" dirty="0" smtClean="0"/>
              <a:t>употребляется:</a:t>
            </a:r>
            <a:endParaRPr lang="ru-RU" sz="3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3400" dirty="0" smtClean="0"/>
              <a:t>1. </a:t>
            </a:r>
            <a:r>
              <a:rPr lang="ru-RU" sz="3400" dirty="0" smtClean="0"/>
              <a:t>Для выражения цели (чтобы) </a:t>
            </a:r>
            <a:endParaRPr lang="en-US" sz="3400" dirty="0" smtClean="0"/>
          </a:p>
          <a:p>
            <a:pPr marL="0" indent="0" algn="just">
              <a:buNone/>
            </a:pPr>
            <a:r>
              <a:rPr lang="en-US" sz="3400" dirty="0" smtClean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 called to tell you the news.</a:t>
            </a:r>
          </a:p>
          <a:p>
            <a:pPr algn="just"/>
            <a:r>
              <a:rPr lang="en-US" sz="3400" dirty="0" smtClean="0"/>
              <a:t>2. </a:t>
            </a:r>
            <a:r>
              <a:rPr lang="ru-RU" sz="3400" dirty="0" smtClean="0"/>
              <a:t>После глаголов </a:t>
            </a:r>
            <a:r>
              <a:rPr lang="en-US" sz="3400" i="1" dirty="0" smtClean="0"/>
              <a:t>agree, appear, promise, expect, wait, plan, want, refuse,  wish, hope, know how, learn, prepare, ask, choose, decide, fail, manage, offer, seem</a:t>
            </a:r>
          </a:p>
          <a:p>
            <a:pPr marL="0" indent="0" algn="just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He wants to become an actor.</a:t>
            </a:r>
          </a:p>
          <a:p>
            <a:pPr marL="0" indent="0" algn="just">
              <a:buNone/>
            </a:pPr>
            <a:endParaRPr lang="en-US" sz="3400" dirty="0"/>
          </a:p>
          <a:p>
            <a:pPr marL="0" indent="0">
              <a:buNone/>
            </a:pPr>
            <a:endParaRPr lang="en-US" sz="3400" dirty="0" smtClean="0"/>
          </a:p>
          <a:p>
            <a:pPr marL="0" indent="0">
              <a:buNone/>
            </a:pP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3267563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>
            <a:normAutofit/>
          </a:bodyPr>
          <a:lstStyle/>
          <a:p>
            <a:pPr algn="just"/>
            <a:r>
              <a:rPr lang="ru-RU" sz="3400" dirty="0" smtClean="0"/>
              <a:t>После выражений </a:t>
            </a:r>
            <a:r>
              <a:rPr lang="en-US" sz="3400" i="1" dirty="0" smtClean="0"/>
              <a:t>would like, would love, would prefer</a:t>
            </a:r>
            <a:endParaRPr lang="ru-RU" sz="3400" i="1" dirty="0" smtClean="0"/>
          </a:p>
          <a:p>
            <a:pPr marL="0" indent="0" algn="just">
              <a:buNone/>
            </a:pPr>
            <a:r>
              <a:rPr lang="ru-RU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 would like to go to the cinema.</a:t>
            </a:r>
          </a:p>
          <a:p>
            <a:pPr algn="just"/>
            <a:r>
              <a:rPr lang="ru-RU" sz="3400" dirty="0" smtClean="0"/>
              <a:t>После прилагательных</a:t>
            </a:r>
            <a:r>
              <a:rPr lang="en-US" sz="3400" dirty="0"/>
              <a:t> </a:t>
            </a:r>
            <a:r>
              <a:rPr lang="en-US" sz="3400" i="1" dirty="0"/>
              <a:t>nice, good, sorry, happy, </a:t>
            </a:r>
            <a:r>
              <a:rPr lang="en-US" sz="3400" i="1" dirty="0" smtClean="0"/>
              <a:t>glad, difficult, clever, kind, lucky, fortunate, willing</a:t>
            </a:r>
          </a:p>
          <a:p>
            <a:pPr marL="0" indent="0" algn="just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 am sad to hear that you are not feeling well now.</a:t>
            </a:r>
            <a:endParaRPr lang="ru-RU" sz="3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en-US" sz="3400" dirty="0" smtClean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It was kind of you to lend me your phone.</a:t>
            </a:r>
            <a:r>
              <a:rPr lang="en-US" sz="3400" dirty="0" smtClean="0"/>
              <a:t>	</a:t>
            </a:r>
            <a:r>
              <a:rPr lang="en-US" sz="3400" dirty="0"/>
              <a:t>	</a:t>
            </a: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1019253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548680"/>
            <a:ext cx="7467600" cy="5925272"/>
          </a:xfrm>
        </p:spPr>
        <p:txBody>
          <a:bodyPr>
            <a:normAutofit/>
          </a:bodyPr>
          <a:lstStyle/>
          <a:p>
            <a:pPr algn="just"/>
            <a:r>
              <a:rPr lang="ru-RU" sz="3400" dirty="0"/>
              <a:t>После глаголов </a:t>
            </a:r>
            <a:r>
              <a:rPr lang="en-US" sz="3400" i="1" dirty="0"/>
              <a:t>know, ask, decide, learn, </a:t>
            </a:r>
            <a:r>
              <a:rPr lang="en-US" sz="3400" i="1" dirty="0" smtClean="0"/>
              <a:t>want </a:t>
            </a:r>
            <a:r>
              <a:rPr lang="en-US" sz="3400" i="1" dirty="0"/>
              <a:t>to know, </a:t>
            </a:r>
            <a:r>
              <a:rPr lang="en-US" sz="3400" i="1" dirty="0" smtClean="0"/>
              <a:t>explain, find out</a:t>
            </a:r>
            <a:r>
              <a:rPr lang="en-US" sz="3400" dirty="0" smtClean="0"/>
              <a:t>, </a:t>
            </a:r>
            <a:r>
              <a:rPr lang="ru-RU" sz="3400" dirty="0" smtClean="0"/>
              <a:t>если </a:t>
            </a:r>
            <a:r>
              <a:rPr lang="ru-RU" sz="3400" dirty="0"/>
              <a:t>после этих глаголов употреблено вопросительное слово (</a:t>
            </a:r>
            <a:r>
              <a:rPr lang="en-US" sz="3400" dirty="0"/>
              <a:t>who, what, where, how</a:t>
            </a:r>
            <a:r>
              <a:rPr lang="en-US" sz="3400" dirty="0" smtClean="0"/>
              <a:t>…)</a:t>
            </a:r>
            <a:endParaRPr lang="ru-RU" sz="3400" dirty="0" smtClean="0"/>
          </a:p>
          <a:p>
            <a:pPr marL="0" indent="0" algn="just">
              <a:buNone/>
            </a:pPr>
            <a:r>
              <a:rPr lang="ru-RU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He can`t decide what to do.</a:t>
            </a:r>
          </a:p>
          <a:p>
            <a:pPr algn="just"/>
            <a:r>
              <a:rPr lang="ru-RU" sz="3400" dirty="0" smtClean="0"/>
              <a:t>После </a:t>
            </a:r>
            <a:r>
              <a:rPr lang="en-US" sz="3400" i="1" dirty="0" smtClean="0"/>
              <a:t>be</a:t>
            </a:r>
            <a:r>
              <a:rPr lang="ru-RU" sz="3400" i="1" dirty="0" smtClean="0"/>
              <a:t> </a:t>
            </a:r>
            <a:r>
              <a:rPr lang="en-US" sz="3400" i="1" dirty="0" smtClean="0"/>
              <a:t>+</a:t>
            </a:r>
            <a:r>
              <a:rPr lang="ru-RU" sz="3400" i="1" dirty="0" smtClean="0"/>
              <a:t> </a:t>
            </a:r>
            <a:r>
              <a:rPr lang="en-US" sz="3400" i="1" dirty="0" smtClean="0"/>
              <a:t>the first/the second/the last/the next</a:t>
            </a:r>
          </a:p>
          <a:p>
            <a:pPr marL="0" indent="0" algn="just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She was the first person to call me on my birthday.</a:t>
            </a:r>
            <a:endParaRPr lang="ru-RU" sz="3400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dirty="0" smtClean="0"/>
          </a:p>
          <a:p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5572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6141296"/>
          </a:xfrm>
        </p:spPr>
        <p:txBody>
          <a:bodyPr>
            <a:normAutofit/>
          </a:bodyPr>
          <a:lstStyle/>
          <a:p>
            <a:pPr algn="just"/>
            <a:r>
              <a:rPr lang="ru-RU" sz="3400" dirty="0"/>
              <a:t>После слова </a:t>
            </a:r>
            <a:r>
              <a:rPr lang="ru-RU" sz="3400" i="1" dirty="0" err="1"/>
              <a:t>only</a:t>
            </a:r>
            <a:r>
              <a:rPr lang="ru-RU" sz="3400" dirty="0"/>
              <a:t>, когда говорящий хочет выразить неудовлетворительный </a:t>
            </a:r>
            <a:r>
              <a:rPr lang="ru-RU" sz="3400" dirty="0" smtClean="0"/>
              <a:t>результат</a:t>
            </a:r>
            <a:endParaRPr lang="en-US" sz="3400" dirty="0" smtClean="0"/>
          </a:p>
          <a:p>
            <a:pPr marL="0" indent="0" algn="just">
              <a:buNone/>
            </a:pPr>
            <a:r>
              <a:rPr lang="en-US" sz="3400" dirty="0"/>
              <a:t>	</a:t>
            </a:r>
            <a:r>
              <a:rPr lang="en-US" sz="3400" dirty="0">
                <a:solidFill>
                  <a:schemeClr val="accent4">
                    <a:lumMod val="75000"/>
                  </a:schemeClr>
                </a:solidFill>
              </a:rPr>
              <a:t>She drove 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all </a:t>
            </a:r>
            <a:r>
              <a:rPr lang="en-US" sz="3400" dirty="0">
                <a:solidFill>
                  <a:schemeClr val="accent4">
                    <a:lumMod val="75000"/>
                  </a:schemeClr>
                </a:solidFill>
              </a:rPr>
              <a:t>the way to the supermarket only to find it was closed. </a:t>
            </a:r>
            <a:endParaRPr lang="en-US" sz="3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just"/>
            <a:r>
              <a:rPr lang="ru-RU" sz="3400" dirty="0"/>
              <a:t>После </a:t>
            </a:r>
            <a:r>
              <a:rPr lang="en-US" sz="3400" i="1" dirty="0" smtClean="0"/>
              <a:t>too/enough</a:t>
            </a:r>
          </a:p>
          <a:p>
            <a:pPr marL="0" indent="0" algn="just">
              <a:buNone/>
            </a:pPr>
            <a:r>
              <a:rPr lang="en-US" sz="3400" dirty="0"/>
              <a:t>	</a:t>
            </a:r>
            <a:r>
              <a:rPr lang="en-US" sz="3400" dirty="0">
                <a:solidFill>
                  <a:schemeClr val="accent4">
                    <a:lumMod val="75000"/>
                  </a:schemeClr>
                </a:solidFill>
              </a:rPr>
              <a:t>I am too busy to go out tonight.</a:t>
            </a:r>
            <a:endParaRPr lang="en-US" sz="3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en-US" sz="3400" dirty="0"/>
              <a:t>	</a:t>
            </a:r>
            <a:endParaRPr lang="en-US" sz="3400" dirty="0" smtClean="0"/>
          </a:p>
          <a:p>
            <a:pPr marL="0" indent="0" algn="just">
              <a:buNone/>
            </a:pPr>
            <a:endParaRPr lang="en-US" sz="3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endParaRPr lang="en-US" sz="3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endParaRPr lang="ru-RU" sz="3400" dirty="0"/>
          </a:p>
          <a:p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3880733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800" dirty="0" smtClean="0"/>
              <a:t>Bare Infinitive (Infinitive without to)</a:t>
            </a:r>
            <a:r>
              <a:rPr lang="ru-RU" sz="3800" dirty="0" smtClean="0"/>
              <a:t> употребляется:</a:t>
            </a:r>
            <a:endParaRPr lang="ru-RU" sz="3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7467600" cy="5061176"/>
          </a:xfrm>
        </p:spPr>
        <p:txBody>
          <a:bodyPr>
            <a:normAutofit fontScale="92500" lnSpcReduction="10000"/>
          </a:bodyPr>
          <a:lstStyle/>
          <a:p>
            <a:r>
              <a:rPr lang="ru-RU" sz="3400" dirty="0" smtClean="0"/>
              <a:t>После модальных глаголов</a:t>
            </a:r>
            <a:endParaRPr lang="en-US" sz="3400" dirty="0" smtClean="0"/>
          </a:p>
          <a:p>
            <a:pPr marL="0" indent="0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He can speak Spanish fluently.</a:t>
            </a:r>
            <a:endParaRPr lang="ru-RU" sz="3400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3400" dirty="0" smtClean="0"/>
              <a:t>После выражений </a:t>
            </a:r>
            <a:r>
              <a:rPr lang="en-US" sz="3400" i="1" dirty="0" smtClean="0"/>
              <a:t>had better, would rather</a:t>
            </a:r>
          </a:p>
          <a:p>
            <a:pPr marL="0" indent="0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You would rather go home now.</a:t>
            </a:r>
          </a:p>
          <a:p>
            <a:r>
              <a:rPr lang="ru-RU" sz="3400" dirty="0"/>
              <a:t>После глаголов </a:t>
            </a:r>
            <a:r>
              <a:rPr lang="en-US" sz="3400" i="1" dirty="0"/>
              <a:t>let, </a:t>
            </a:r>
            <a:r>
              <a:rPr lang="en-US" sz="3400" i="1" dirty="0" smtClean="0"/>
              <a:t>make, see</a:t>
            </a:r>
            <a:r>
              <a:rPr lang="en-US" sz="3400" i="1" dirty="0"/>
              <a:t>, hear, </a:t>
            </a:r>
            <a:r>
              <a:rPr lang="en-US" sz="3400" i="1" dirty="0" smtClean="0"/>
              <a:t>feel, watch, notice</a:t>
            </a:r>
          </a:p>
          <a:p>
            <a:pPr marL="0" indent="0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They don`t let her stay out late.</a:t>
            </a:r>
            <a:endParaRPr lang="en-US" sz="3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3400" dirty="0" smtClean="0"/>
              <a:t>    </a:t>
            </a:r>
            <a:r>
              <a:rPr lang="ru-RU" sz="3400" dirty="0" smtClean="0"/>
              <a:t>кроме </a:t>
            </a:r>
            <a:r>
              <a:rPr lang="ru-RU" sz="3400" dirty="0"/>
              <a:t>страдательного залога</a:t>
            </a:r>
            <a:r>
              <a:rPr lang="ru-RU" sz="3400" dirty="0" smtClean="0"/>
              <a:t>.</a:t>
            </a:r>
            <a:endParaRPr lang="en-US" sz="3400" dirty="0" smtClean="0"/>
          </a:p>
          <a:p>
            <a:pPr marL="0" indent="0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He was made to do this exercise.</a:t>
            </a:r>
            <a:endParaRPr lang="ru-RU" sz="3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1376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800" dirty="0" err="1" smtClean="0"/>
              <a:t>Ing</a:t>
            </a:r>
            <a:r>
              <a:rPr lang="en-US" sz="3800" dirty="0" smtClean="0"/>
              <a:t>-form </a:t>
            </a:r>
            <a:r>
              <a:rPr lang="ru-RU" sz="3800" dirty="0" smtClean="0"/>
              <a:t>употребляется</a:t>
            </a:r>
            <a:endParaRPr lang="ru-RU" sz="3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7467600" cy="5061176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3400" dirty="0" smtClean="0"/>
              <a:t>В роли подлежащего</a:t>
            </a:r>
            <a:endParaRPr lang="en-US" sz="3400" dirty="0" smtClean="0"/>
          </a:p>
          <a:p>
            <a:pPr marL="0" indent="0" algn="just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Exercising is good for your health.</a:t>
            </a:r>
            <a:endParaRPr lang="ru-RU" sz="3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just"/>
            <a:r>
              <a:rPr lang="ru-RU" sz="3400" dirty="0" smtClean="0"/>
              <a:t>После глаголов </a:t>
            </a:r>
            <a:r>
              <a:rPr lang="en-US" sz="3400" i="1" dirty="0" smtClean="0"/>
              <a:t>avoid, appreciate, consider, deny, fancy, go (for activities), imagine, look forward to, mind, prevent, suggest, discuss, save, keep, miss, </a:t>
            </a:r>
            <a:r>
              <a:rPr lang="en-US" sz="3400" i="1" dirty="0" err="1" smtClean="0"/>
              <a:t>practise</a:t>
            </a:r>
            <a:r>
              <a:rPr lang="en-US" sz="3400" i="1" dirty="0" smtClean="0"/>
              <a:t>, quit, recommend</a:t>
            </a:r>
          </a:p>
          <a:p>
            <a:pPr marL="0" indent="0" algn="just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You should avoid eating junk food.</a:t>
            </a:r>
            <a:endParaRPr lang="ru-RU" sz="3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392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7467600" cy="599728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3400" dirty="0" smtClean="0"/>
              <a:t>После глаголов </a:t>
            </a:r>
            <a:r>
              <a:rPr lang="en-US" sz="3400" i="1" dirty="0" smtClean="0"/>
              <a:t>love</a:t>
            </a:r>
            <a:r>
              <a:rPr lang="en-US" sz="3400" i="1" dirty="0"/>
              <a:t>, like, hate, enjoy, dislike, </a:t>
            </a:r>
            <a:r>
              <a:rPr lang="en-US" sz="3400" i="1" dirty="0" smtClean="0"/>
              <a:t>prefer</a:t>
            </a:r>
            <a:r>
              <a:rPr lang="en-US" sz="3400" dirty="0" smtClean="0"/>
              <a:t> </a:t>
            </a:r>
            <a:r>
              <a:rPr lang="ru-RU" sz="3400" dirty="0" smtClean="0"/>
              <a:t>для выражения общего предпочтения</a:t>
            </a:r>
          </a:p>
          <a:p>
            <a:pPr marL="0" indent="0" algn="just">
              <a:buNone/>
            </a:pPr>
            <a:r>
              <a:rPr lang="ru-RU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 like watching horror films.</a:t>
            </a:r>
            <a:endParaRPr lang="ru-RU" sz="3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just"/>
            <a:r>
              <a:rPr lang="ru-RU" sz="3400" dirty="0" smtClean="0"/>
              <a:t>После предлогов </a:t>
            </a:r>
          </a:p>
          <a:p>
            <a:pPr marL="0" indent="0" algn="just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My sister takes my thing without asking.</a:t>
            </a:r>
            <a:endParaRPr lang="ru-RU" sz="3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just"/>
            <a:r>
              <a:rPr lang="ru-RU" sz="3400" dirty="0" smtClean="0"/>
              <a:t>После выражений </a:t>
            </a:r>
            <a:r>
              <a:rPr lang="en-US" sz="3400" i="1" dirty="0" smtClean="0"/>
              <a:t>it’s </a:t>
            </a:r>
            <a:r>
              <a:rPr lang="en-US" sz="3400" i="1" dirty="0"/>
              <a:t>no use, it’s worth, it’s no good, be busy, there’s no point in, what’s the use of, can’t help, can’t stand, be/get used to, have difficulty </a:t>
            </a:r>
            <a:r>
              <a:rPr lang="en-US" sz="3400" i="1" dirty="0" smtClean="0"/>
              <a:t>(in)</a:t>
            </a:r>
          </a:p>
          <a:p>
            <a:pPr marL="0" indent="0" algn="just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 have difficulty in understanding what he says.</a:t>
            </a:r>
            <a:endParaRPr lang="en-US" sz="3400" dirty="0">
              <a:solidFill>
                <a:schemeClr val="accent4">
                  <a:lumMod val="75000"/>
                </a:schemeClr>
              </a:solidFill>
            </a:endParaRPr>
          </a:p>
          <a:p>
            <a:pPr algn="just"/>
            <a:endParaRPr lang="en-US" sz="34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2129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7467600" cy="6069288"/>
          </a:xfrm>
        </p:spPr>
        <p:txBody>
          <a:bodyPr>
            <a:normAutofit/>
          </a:bodyPr>
          <a:lstStyle/>
          <a:p>
            <a:pPr algn="just"/>
            <a:r>
              <a:rPr lang="ru-RU" sz="3400" dirty="0" smtClean="0"/>
              <a:t>После глаголов </a:t>
            </a:r>
            <a:r>
              <a:rPr lang="en-US" sz="3400" i="1" dirty="0"/>
              <a:t>s</a:t>
            </a:r>
            <a:r>
              <a:rPr lang="en-US" sz="3400" i="1" dirty="0" smtClean="0"/>
              <a:t>pend, waste, lose (time, money)</a:t>
            </a:r>
          </a:p>
          <a:p>
            <a:pPr marL="0" indent="0" algn="just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He spends an hour playing the piano every day.</a:t>
            </a:r>
          </a:p>
          <a:p>
            <a:pPr algn="just"/>
            <a:r>
              <a:rPr lang="ru-RU" sz="3400" dirty="0"/>
              <a:t>После глаголов </a:t>
            </a:r>
            <a:r>
              <a:rPr lang="ru-RU" sz="3400" i="1" dirty="0" err="1"/>
              <a:t>see</a:t>
            </a:r>
            <a:r>
              <a:rPr lang="ru-RU" sz="3400" i="1" dirty="0"/>
              <a:t>, </a:t>
            </a:r>
            <a:r>
              <a:rPr lang="ru-RU" sz="3400" i="1" dirty="0" err="1"/>
              <a:t>hear</a:t>
            </a:r>
            <a:r>
              <a:rPr lang="ru-RU" sz="3400" i="1" dirty="0"/>
              <a:t>, </a:t>
            </a:r>
            <a:r>
              <a:rPr lang="ru-RU" sz="3400" i="1" dirty="0" err="1"/>
              <a:t>feel</a:t>
            </a:r>
            <a:r>
              <a:rPr lang="ru-RU" sz="3400" i="1" dirty="0"/>
              <a:t>, </a:t>
            </a:r>
            <a:r>
              <a:rPr lang="ru-RU" sz="3400" i="1" dirty="0" err="1"/>
              <a:t>watch</a:t>
            </a:r>
            <a:r>
              <a:rPr lang="ru-RU" sz="3400" i="1" dirty="0"/>
              <a:t>, </a:t>
            </a:r>
            <a:r>
              <a:rPr lang="ru-RU" sz="3400" i="1" dirty="0" err="1"/>
              <a:t>notice</a:t>
            </a:r>
            <a:r>
              <a:rPr lang="ru-RU" sz="3400" i="1" dirty="0"/>
              <a:t>, </a:t>
            </a:r>
            <a:r>
              <a:rPr lang="ru-RU" sz="3400" i="1" dirty="0" err="1"/>
              <a:t>listen</a:t>
            </a:r>
            <a:r>
              <a:rPr lang="ru-RU" sz="3400" i="1" dirty="0"/>
              <a:t> </a:t>
            </a:r>
            <a:r>
              <a:rPr lang="ru-RU" sz="3400" i="1" dirty="0" err="1"/>
              <a:t>to</a:t>
            </a:r>
            <a:r>
              <a:rPr lang="ru-RU" sz="3400" dirty="0"/>
              <a:t>, когда описывается незаконченное действие (говорящий видел только часть действия</a:t>
            </a:r>
            <a:r>
              <a:rPr lang="ru-RU" sz="3400" dirty="0" smtClean="0"/>
              <a:t>)</a:t>
            </a:r>
            <a:endParaRPr lang="en-US" sz="3400" dirty="0" smtClean="0"/>
          </a:p>
          <a:p>
            <a:pPr marL="0" indent="0" algn="just">
              <a:buNone/>
            </a:pPr>
            <a:r>
              <a:rPr lang="en-US" sz="3400" dirty="0"/>
              <a:t>	</a:t>
            </a:r>
            <a:r>
              <a:rPr lang="en-US" sz="3400" dirty="0" smtClean="0">
                <a:solidFill>
                  <a:schemeClr val="accent4">
                    <a:lumMod val="75000"/>
                  </a:schemeClr>
                </a:solidFill>
              </a:rPr>
              <a:t>I saw Ann waiting for the bus.</a:t>
            </a:r>
            <a:endParaRPr lang="ru-RU" sz="3400" dirty="0">
              <a:solidFill>
                <a:schemeClr val="accent4">
                  <a:lumMod val="75000"/>
                </a:schemeClr>
              </a:solidFill>
            </a:endParaRPr>
          </a:p>
          <a:p>
            <a:pPr algn="just"/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35936371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250</TotalTime>
  <Words>234</Words>
  <Application>Microsoft Office PowerPoint</Application>
  <PresentationFormat>Экран (4:3)</PresentationFormat>
  <Paragraphs>90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Эркер</vt:lpstr>
      <vt:lpstr>Употребление infinitive or ing-form </vt:lpstr>
      <vt:lpstr>To- infinitive  употребляется:</vt:lpstr>
      <vt:lpstr>Презентация PowerPoint</vt:lpstr>
      <vt:lpstr>Презентация PowerPoint</vt:lpstr>
      <vt:lpstr>Презентация PowerPoint</vt:lpstr>
      <vt:lpstr>Bare Infinitive (Infinitive without to) употребляется:</vt:lpstr>
      <vt:lpstr>Ing-form употребляется</vt:lpstr>
      <vt:lpstr>Презентация PowerPoint</vt:lpstr>
      <vt:lpstr>Презентация PowerPoint</vt:lpstr>
      <vt:lpstr>Differences in meaning between the to-infinitive and ing-form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24</cp:revision>
  <dcterms:created xsi:type="dcterms:W3CDTF">2022-10-29T04:40:11Z</dcterms:created>
  <dcterms:modified xsi:type="dcterms:W3CDTF">2022-10-29T09:09:15Z</dcterms:modified>
</cp:coreProperties>
</file>