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1" r:id="rId2"/>
    <p:sldId id="270" r:id="rId3"/>
    <p:sldId id="269" r:id="rId4"/>
    <p:sldId id="268" r:id="rId5"/>
    <p:sldId id="267" r:id="rId6"/>
    <p:sldId id="266" r:id="rId7"/>
    <p:sldId id="265" r:id="rId8"/>
    <p:sldId id="264" r:id="rId9"/>
    <p:sldId id="263" r:id="rId10"/>
    <p:sldId id="262" r:id="rId11"/>
    <p:sldId id="261" r:id="rId12"/>
    <p:sldId id="260" r:id="rId13"/>
    <p:sldId id="272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8039" y="1004552"/>
            <a:ext cx="10058399" cy="5125792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tx1"/>
                </a:solidFill>
              </a:rPr>
              <a:t>ВЕС – ВЕСЬ</a:t>
            </a:r>
          </a:p>
          <a:p>
            <a:r>
              <a:rPr lang="ru-RU" sz="7200" dirty="0" smtClean="0">
                <a:solidFill>
                  <a:schemeClr val="tx1"/>
                </a:solidFill>
              </a:rPr>
              <a:t>БАНКА – БАНЬКА</a:t>
            </a:r>
          </a:p>
          <a:p>
            <a:r>
              <a:rPr lang="ru-RU" sz="7200" dirty="0" smtClean="0">
                <a:solidFill>
                  <a:schemeClr val="tx1"/>
                </a:solidFill>
              </a:rPr>
              <a:t>УГОЛ – УГОЛЬ </a:t>
            </a:r>
            <a:endParaRPr lang="ru-RU" sz="7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04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Итоги урока</a:t>
            </a:r>
            <a:endParaRPr lang="ru-RU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7828" y="1441268"/>
            <a:ext cx="10720841" cy="3777622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Почему мягкий знак хитрая буква?</a:t>
            </a:r>
          </a:p>
          <a:p>
            <a:pPr marL="0" indent="0">
              <a:buNone/>
            </a:pPr>
            <a:r>
              <a:rPr lang="ru-RU" sz="48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обозначает звука</a:t>
            </a:r>
          </a:p>
          <a:p>
            <a:r>
              <a:rPr lang="ru-RU" sz="4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зачем тогда она нужна в русском языке?</a:t>
            </a:r>
          </a:p>
          <a:p>
            <a:pPr marL="0" indent="0">
              <a:buNone/>
            </a:pPr>
            <a:r>
              <a:rPr lang="ru-RU" sz="48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Чтобы смягчать предшествующий согласный звук</a:t>
            </a:r>
            <a:endParaRPr lang="ru-RU" sz="48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59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42" y="0"/>
            <a:ext cx="8856617" cy="6642464"/>
          </a:xfrm>
        </p:spPr>
      </p:pic>
    </p:spTree>
    <p:extLst>
      <p:ext uri="{BB962C8B-B14F-4D97-AF65-F5344CB8AC3E}">
        <p14:creationId xmlns:p14="http://schemas.microsoft.com/office/powerpoint/2010/main" val="268555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30" y="0"/>
            <a:ext cx="8746551" cy="6559914"/>
          </a:xfrm>
        </p:spPr>
      </p:pic>
    </p:spTree>
    <p:extLst>
      <p:ext uri="{BB962C8B-B14F-4D97-AF65-F5344CB8AC3E}">
        <p14:creationId xmlns:p14="http://schemas.microsoft.com/office/powerpoint/2010/main" val="17732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5188" y="333376"/>
            <a:ext cx="4953000" cy="460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0000"/>
                </a:solidFill>
                <a:latin typeface="Calibri" panose="020F0502020204030204" pitchFamily="34" charset="0"/>
              </a:rPr>
              <a:t>Найдите ошибки в написании слов.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03389" y="1125538"/>
            <a:ext cx="8753475" cy="30464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800" b="1" dirty="0">
                <a:solidFill>
                  <a:srgbClr val="000000"/>
                </a:solidFill>
                <a:latin typeface="Calibri" panose="020F0502020204030204" pitchFamily="34" charset="0"/>
              </a:rPr>
              <a:t>Пальто,  </a:t>
            </a:r>
            <a:r>
              <a:rPr lang="ru-RU" altLang="ru-RU" sz="4800" b="1" dirty="0" err="1">
                <a:solidFill>
                  <a:srgbClr val="000000"/>
                </a:solidFill>
                <a:latin typeface="Calibri" panose="020F0502020204030204" pitchFamily="34" charset="0"/>
              </a:rPr>
              <a:t>денки</a:t>
            </a:r>
            <a:r>
              <a:rPr lang="ru-RU" altLang="ru-RU" sz="4800" b="1" dirty="0">
                <a:solidFill>
                  <a:srgbClr val="000000"/>
                </a:solidFill>
                <a:latin typeface="Calibri" panose="020F0502020204030204" pitchFamily="34" charset="0"/>
              </a:rPr>
              <a:t>, конки, льдина, </a:t>
            </a:r>
          </a:p>
          <a:p>
            <a:pPr eaLnBrk="1" hangingPunct="1"/>
            <a:r>
              <a:rPr lang="ru-RU" altLang="ru-RU" sz="4800" b="1" dirty="0">
                <a:solidFill>
                  <a:srgbClr val="000000"/>
                </a:solidFill>
                <a:latin typeface="Calibri" panose="020F0502020204030204" pitchFamily="34" charset="0"/>
              </a:rPr>
              <a:t>почка, </a:t>
            </a:r>
            <a:r>
              <a:rPr lang="ru-RU" altLang="ru-RU" sz="4800" b="1" dirty="0" err="1">
                <a:solidFill>
                  <a:srgbClr val="000000"/>
                </a:solidFill>
                <a:latin typeface="Calibri" panose="020F0502020204030204" pitchFamily="34" charset="0"/>
              </a:rPr>
              <a:t>мылный</a:t>
            </a:r>
            <a:r>
              <a:rPr lang="ru-RU" altLang="ru-RU" sz="4800" b="1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ru-RU" altLang="ru-RU" sz="4800" b="1" dirty="0" err="1">
                <a:solidFill>
                  <a:srgbClr val="000000"/>
                </a:solidFill>
                <a:latin typeface="Calibri" panose="020F0502020204030204" pitchFamily="34" charset="0"/>
              </a:rPr>
              <a:t>дочька</a:t>
            </a:r>
            <a:r>
              <a:rPr lang="ru-RU" altLang="ru-RU" sz="4800" b="1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ru-RU" altLang="ru-RU" sz="4800" b="1" dirty="0" err="1">
                <a:solidFill>
                  <a:srgbClr val="000000"/>
                </a:solidFill>
                <a:latin typeface="Calibri" panose="020F0502020204030204" pitchFamily="34" charset="0"/>
              </a:rPr>
              <a:t>колцо</a:t>
            </a:r>
            <a:r>
              <a:rPr lang="ru-RU" altLang="ru-RU" sz="4800" b="1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</a:p>
          <a:p>
            <a:pPr eaLnBrk="1" hangingPunct="1"/>
            <a:r>
              <a:rPr lang="ru-RU" altLang="ru-RU" sz="4800" b="1" dirty="0">
                <a:solidFill>
                  <a:srgbClr val="000000"/>
                </a:solidFill>
                <a:latin typeface="Calibri" panose="020F0502020204030204" pitchFamily="34" charset="0"/>
              </a:rPr>
              <a:t>диванчик, стебельки, </a:t>
            </a:r>
            <a:r>
              <a:rPr lang="ru-RU" altLang="ru-RU" sz="4800" b="1" dirty="0" err="1">
                <a:solidFill>
                  <a:srgbClr val="000000"/>
                </a:solidFill>
                <a:latin typeface="Calibri" panose="020F0502020204030204" pitchFamily="34" charset="0"/>
              </a:rPr>
              <a:t>смелчак</a:t>
            </a:r>
            <a:r>
              <a:rPr lang="ru-RU" altLang="ru-RU" sz="4800" b="1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</a:p>
          <a:p>
            <a:pPr eaLnBrk="1" hangingPunct="1"/>
            <a:r>
              <a:rPr lang="ru-RU" altLang="ru-RU" sz="4800" b="1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лодька</a:t>
            </a:r>
            <a:r>
              <a:rPr lang="ru-RU" altLang="ru-RU" sz="48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  <a:endParaRPr lang="ru-RU" altLang="ru-RU" sz="48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12292" name="Picture 2" descr="D:\клипарты\Дети\8ba0c1d2be9d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1976" y="3644901"/>
            <a:ext cx="2486025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2712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1211173" y="536620"/>
            <a:ext cx="8915400" cy="3777622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ДЛЯ ЧЕГО СЛУЖИТ МЯГКИЙ ЗНАК?</a:t>
            </a:r>
            <a:endParaRPr lang="ru-RU" sz="96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20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</a:rPr>
              <a:t>ЦЕЛИ УРОКА:</a:t>
            </a:r>
            <a:endParaRPr lang="ru-RU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2060"/>
                </a:solidFill>
              </a:rPr>
              <a:t>УЧИТЬСЯ ОБОЗНАЧАТЬ МЯГКОСТЬ СОГЛАСНЫХ ЗВУКОВ МЯГКИМ ЗНАКОМ</a:t>
            </a:r>
            <a:endParaRPr lang="ru-RU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40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0913" y="1300765"/>
            <a:ext cx="10319756" cy="4661971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УГОЛЬ, НЕЛЬЗЯ, ПЯТЬ, ЛЕТАТЬ, МАЛЕНЬКИЕ.</a:t>
            </a:r>
            <a:endParaRPr lang="ru-RU" sz="7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37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B050"/>
                </a:solidFill>
              </a:rPr>
              <a:t>1 РЯД</a:t>
            </a:r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4096" y="2133600"/>
            <a:ext cx="10770516" cy="3777622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ХИЩНИК, ОТЛИЧНИК, ТОЧНЫЙ</a:t>
            </a:r>
          </a:p>
          <a:p>
            <a:r>
              <a:rPr lang="ru-RU" sz="6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ПЛАТЬЕ, СЕМЬЯ, МУРАВЬИ</a:t>
            </a:r>
            <a:endParaRPr lang="ru-RU" sz="60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33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2 РЯД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1521" y="2133600"/>
            <a:ext cx="10603091" cy="3777622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ОЧКИ, БУЛОЧНИК, СКУЧНЫЙ</a:t>
            </a:r>
          </a:p>
          <a:p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ДРУЗЬЯ, ОСЕНЬЮ, ПИСЬМО</a:t>
            </a:r>
            <a:endParaRPr lang="ru-RU" sz="6000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33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727141"/>
            <a:ext cx="8911687" cy="1280890"/>
          </a:xfrm>
        </p:spPr>
        <p:txBody>
          <a:bodyPr/>
          <a:lstStyle/>
          <a:p>
            <a:r>
              <a:rPr lang="ru-RU" dirty="0" smtClean="0"/>
              <a:t>3 </a:t>
            </a:r>
            <a:r>
              <a:rPr lang="ru-RU" sz="4000" dirty="0" smtClean="0"/>
              <a:t>РЯД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7127" y="2133600"/>
            <a:ext cx="10667485" cy="3777622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УТОЧКА, СВЕЧКА, ВНУЧКА</a:t>
            </a:r>
          </a:p>
          <a:p>
            <a:r>
              <a:rPr lang="ru-RU" sz="60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ДЕРЕВЬЯ, ЛИСТЬЯ, ПАЛЬМА</a:t>
            </a:r>
            <a:endParaRPr lang="ru-RU" sz="60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90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«А нужен ли Мягкий знак?»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7583" y="1455313"/>
            <a:ext cx="10397029" cy="4455909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Мел…</a:t>
            </a:r>
            <a:r>
              <a:rPr lang="ru-RU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кает</a:t>
            </a:r>
            <a:endParaRPr lang="ru-RU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Бол…</a:t>
            </a:r>
            <a:r>
              <a:rPr lang="ru-RU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шой</a:t>
            </a:r>
            <a:endParaRPr lang="ru-RU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Молоч</a:t>
            </a:r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…ко</a:t>
            </a:r>
          </a:p>
          <a:p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Кон…</a:t>
            </a:r>
            <a:r>
              <a:rPr lang="ru-RU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</a:t>
            </a:r>
            <a:endParaRPr lang="ru-RU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Воз…мет </a:t>
            </a:r>
          </a:p>
        </p:txBody>
      </p:sp>
    </p:spTree>
    <p:extLst>
      <p:ext uri="{BB962C8B-B14F-4D97-AF65-F5344CB8AC3E}">
        <p14:creationId xmlns:p14="http://schemas.microsoft.com/office/powerpoint/2010/main" val="23578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794" y="783771"/>
            <a:ext cx="9884818" cy="5127451"/>
          </a:xfrm>
        </p:spPr>
        <p:txBody>
          <a:bodyPr>
            <a:normAutofit/>
          </a:bodyPr>
          <a:lstStyle/>
          <a:p>
            <a:r>
              <a:rPr lang="ru-RU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Ласточ</a:t>
            </a:r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…ка</a:t>
            </a:r>
          </a:p>
          <a:p>
            <a:r>
              <a:rPr lang="ru-RU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Цветоч</a:t>
            </a:r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endParaRPr lang="ru-RU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Колеч</a:t>
            </a:r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…ко</a:t>
            </a:r>
          </a:p>
          <a:p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Кол…</a:t>
            </a:r>
            <a:r>
              <a:rPr lang="ru-RU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цо</a:t>
            </a:r>
            <a:endParaRPr lang="ru-RU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Мамоч</a:t>
            </a:r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…ка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634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</TotalTime>
  <Words>143</Words>
  <Application>Microsoft Office PowerPoint</Application>
  <PresentationFormat>Широкоэкранный</PresentationFormat>
  <Paragraphs>37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Monotype Corsiva</vt:lpstr>
      <vt:lpstr>Times New Roman</vt:lpstr>
      <vt:lpstr>Wingdings 3</vt:lpstr>
      <vt:lpstr>Легкий дым</vt:lpstr>
      <vt:lpstr>Презентация PowerPoint</vt:lpstr>
      <vt:lpstr>Презентация PowerPoint</vt:lpstr>
      <vt:lpstr>ЦЕЛИ УРОКА:</vt:lpstr>
      <vt:lpstr>Презентация PowerPoint</vt:lpstr>
      <vt:lpstr>1 РЯД</vt:lpstr>
      <vt:lpstr>2 РЯД</vt:lpstr>
      <vt:lpstr>3 РЯД</vt:lpstr>
      <vt:lpstr>«А нужен ли Мягкий знак?»</vt:lpstr>
      <vt:lpstr>Презентация PowerPoint</vt:lpstr>
      <vt:lpstr>Итоги урока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2021-11-28T12:59:05Z</dcterms:created>
  <dcterms:modified xsi:type="dcterms:W3CDTF">2021-11-28T13:27:14Z</dcterms:modified>
</cp:coreProperties>
</file>