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2" r:id="rId4"/>
    <p:sldId id="259" r:id="rId5"/>
    <p:sldId id="260" r:id="rId6"/>
    <p:sldId id="261" r:id="rId7"/>
    <p:sldId id="262" r:id="rId8"/>
    <p:sldId id="263" r:id="rId9"/>
    <p:sldId id="264" r:id="rId10"/>
    <p:sldId id="267" r:id="rId11"/>
    <p:sldId id="281" r:id="rId12"/>
    <p:sldId id="283" r:id="rId13"/>
    <p:sldId id="266" r:id="rId14"/>
    <p:sldId id="265" r:id="rId15"/>
    <p:sldId id="270" r:id="rId16"/>
    <p:sldId id="271" r:id="rId17"/>
    <p:sldId id="273" r:id="rId18"/>
    <p:sldId id="272" r:id="rId19"/>
    <p:sldId id="268" r:id="rId20"/>
    <p:sldId id="269" r:id="rId21"/>
    <p:sldId id="274" r:id="rId22"/>
    <p:sldId id="275" r:id="rId23"/>
    <p:sldId id="276" r:id="rId24"/>
    <p:sldId id="277" r:id="rId25"/>
    <p:sldId id="278" r:id="rId26"/>
    <p:sldId id="279" r:id="rId27"/>
    <p:sldId id="280"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0" autoAdjust="0"/>
    <p:restoredTop sz="94660"/>
  </p:normalViewPr>
  <p:slideViewPr>
    <p:cSldViewPr>
      <p:cViewPr varScale="1">
        <p:scale>
          <a:sx n="86" d="100"/>
          <a:sy n="86" d="100"/>
        </p:scale>
        <p:origin x="1243" y="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08F89C0A-5D7B-48F4-849F-7CEBF69132A8}" type="datetimeFigureOut">
              <a:rPr lang="ru-RU" smtClean="0"/>
              <a:pPr/>
              <a:t>09.08.2022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1331F24-6E8A-4DFA-A959-2F1CF2CB7F2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9C0A-5D7B-48F4-849F-7CEBF69132A8}" type="datetimeFigureOut">
              <a:rPr lang="ru-RU" smtClean="0"/>
              <a:pPr/>
              <a:t>09.08.2022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331F24-6E8A-4DFA-A959-2F1CF2CB7F2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a:t>Правила для повторения</a:t>
            </a:r>
          </a:p>
        </p:txBody>
      </p:sp>
      <p:sp>
        <p:nvSpPr>
          <p:cNvPr id="3" name="Подзаголовок 2"/>
          <p:cNvSpPr>
            <a:spLocks noGrp="1"/>
          </p:cNvSpPr>
          <p:nvPr>
            <p:ph type="subTitle" idx="1"/>
          </p:nvPr>
        </p:nvSpPr>
        <p:spPr/>
        <p:txBody>
          <a:bodyPr/>
          <a:lstStyle/>
          <a:p>
            <a:endParaRPr lang="ru-RU"/>
          </a:p>
        </p:txBody>
      </p:sp>
      <p:pic>
        <p:nvPicPr>
          <p:cNvPr id="14338" name="Picture 2" descr="http://img-fotki.yandex.ru/get/5410/89635038.563/0_6d402_4371b0f9_XL"/>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Прямоугольник 4"/>
          <p:cNvSpPr/>
          <p:nvPr/>
        </p:nvSpPr>
        <p:spPr>
          <a:xfrm>
            <a:off x="2355030" y="2132856"/>
            <a:ext cx="4542975" cy="923330"/>
          </a:xfrm>
          <a:prstGeom prst="rect">
            <a:avLst/>
          </a:prstGeom>
          <a:noFill/>
        </p:spPr>
        <p:txBody>
          <a:bodyPr wrap="none" lIns="91440" tIns="45720" rIns="91440" bIns="45720">
            <a:spAutoFit/>
          </a:bodyPr>
          <a:lstStyle/>
          <a:p>
            <a:pPr algn="ctr"/>
            <a:r>
              <a:rPr lang="ru-RU" sz="5400" b="0" cap="none" spc="0" dirty="0" err="1">
                <a:ln w="18415" cmpd="sng">
                  <a:solidFill>
                    <a:srgbClr val="FFFFFF"/>
                  </a:solidFill>
                  <a:prstDash val="solid"/>
                </a:ln>
                <a:solidFill>
                  <a:srgbClr val="FFFFFF"/>
                </a:solidFill>
                <a:effectLst>
                  <a:outerShdw blurRad="63500" dir="3600000" algn="tl" rotWithShape="0">
                    <a:srgbClr val="000000">
                      <a:alpha val="70000"/>
                    </a:srgbClr>
                  </a:outerShdw>
                </a:effectLst>
              </a:rPr>
              <a:t>Повторялочка</a:t>
            </a:r>
            <a:r>
              <a:rPr lang="ru-RU"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Слово </a:t>
            </a:r>
          </a:p>
        </p:txBody>
      </p:sp>
      <p:sp>
        <p:nvSpPr>
          <p:cNvPr id="3" name="Содержимое 2"/>
          <p:cNvSpPr>
            <a:spLocks noGrp="1"/>
          </p:cNvSpPr>
          <p:nvPr>
            <p:ph idx="1"/>
          </p:nvPr>
        </p:nvSpPr>
        <p:spPr/>
        <p:txBody>
          <a:bodyPr/>
          <a:lstStyle/>
          <a:p>
            <a:r>
              <a:rPr lang="ru-RU" b="1" dirty="0">
                <a:solidFill>
                  <a:srgbClr val="FF0000"/>
                </a:solidFill>
              </a:rPr>
              <a:t>Слово</a:t>
            </a:r>
            <a:r>
              <a:rPr lang="ru-RU" dirty="0"/>
              <a:t> – называет предметы, действия, явления, признаки.</a:t>
            </a:r>
          </a:p>
          <a:p>
            <a:r>
              <a:rPr lang="ru-RU" dirty="0"/>
              <a:t>Из слов можно составить предложение.</a:t>
            </a:r>
          </a:p>
        </p:txBody>
      </p:sp>
      <p:pic>
        <p:nvPicPr>
          <p:cNvPr id="25604" name="Picture 4" descr="http://img0.liveinternet.ru/images/attach/c/2/64/813/64813096_1286109499_multik305.png"/>
          <p:cNvPicPr>
            <a:picLocks noChangeAspect="1" noChangeArrowheads="1"/>
          </p:cNvPicPr>
          <p:nvPr/>
        </p:nvPicPr>
        <p:blipFill>
          <a:blip r:embed="rId2" cstate="print"/>
          <a:srcRect/>
          <a:stretch>
            <a:fillRect/>
          </a:stretch>
        </p:blipFill>
        <p:spPr bwMode="auto">
          <a:xfrm>
            <a:off x="5004048" y="3356992"/>
            <a:ext cx="1976636" cy="2942828"/>
          </a:xfrm>
          <a:prstGeom prst="rect">
            <a:avLst/>
          </a:prstGeom>
          <a:noFill/>
        </p:spPr>
      </p:pic>
      <p:sp>
        <p:nvSpPr>
          <p:cNvPr id="6" name="Прямоугольник 5"/>
          <p:cNvSpPr/>
          <p:nvPr/>
        </p:nvSpPr>
        <p:spPr>
          <a:xfrm>
            <a:off x="1259632" y="4293096"/>
            <a:ext cx="3048527" cy="923330"/>
          </a:xfrm>
          <a:prstGeom prst="rect">
            <a:avLst/>
          </a:prstGeom>
          <a:noFill/>
        </p:spPr>
        <p:txBody>
          <a:bodyPr wrap="none" lIns="91440" tIns="45720" rIns="91440" bIns="45720">
            <a:spAutoFit/>
          </a:bodyPr>
          <a:lstStyle/>
          <a:p>
            <a:pPr algn="ctr"/>
            <a:r>
              <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девочка</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95E36C7-135F-4F91-877D-A76C18B4AB98}"/>
              </a:ext>
            </a:extLst>
          </p:cNvPr>
          <p:cNvSpPr>
            <a:spLocks noGrp="1"/>
          </p:cNvSpPr>
          <p:nvPr>
            <p:ph type="title"/>
          </p:nvPr>
        </p:nvSpPr>
        <p:spPr>
          <a:xfrm>
            <a:off x="457200" y="274638"/>
            <a:ext cx="3034680" cy="766373"/>
          </a:xfrm>
        </p:spPr>
        <p:txBody>
          <a:bodyPr>
            <a:normAutofit/>
          </a:bodyPr>
          <a:lstStyle/>
          <a:p>
            <a:pPr algn="l"/>
            <a:r>
              <a:rPr lang="ru-RU" sz="2000" dirty="0">
                <a:solidFill>
                  <a:srgbClr val="FF0000"/>
                </a:solidFill>
              </a:rPr>
              <a:t>Картинный диктант слов за 1 - 2 класс</a:t>
            </a:r>
          </a:p>
        </p:txBody>
      </p:sp>
      <p:pic>
        <p:nvPicPr>
          <p:cNvPr id="4" name="Объект 3">
            <a:extLst>
              <a:ext uri="{FF2B5EF4-FFF2-40B4-BE49-F238E27FC236}">
                <a16:creationId xmlns:a16="http://schemas.microsoft.com/office/drawing/2014/main" id="{9EDA9FF8-D5E5-4CD9-93F0-CFC464231E88}"/>
              </a:ext>
            </a:extLst>
          </p:cNvPr>
          <p:cNvPicPr>
            <a:picLocks noGrp="1" noChangeAspect="1"/>
          </p:cNvPicPr>
          <p:nvPr>
            <p:ph idx="1"/>
          </p:nvPr>
        </p:nvPicPr>
        <p:blipFill>
          <a:blip r:embed="rId2"/>
          <a:stretch>
            <a:fillRect/>
          </a:stretch>
        </p:blipFill>
        <p:spPr>
          <a:xfrm>
            <a:off x="457200" y="1423596"/>
            <a:ext cx="2485250" cy="1789380"/>
          </a:xfrm>
          <a:prstGeom prst="rect">
            <a:avLst/>
          </a:prstGeom>
        </p:spPr>
      </p:pic>
      <p:pic>
        <p:nvPicPr>
          <p:cNvPr id="5" name="Рисунок 4">
            <a:extLst>
              <a:ext uri="{FF2B5EF4-FFF2-40B4-BE49-F238E27FC236}">
                <a16:creationId xmlns:a16="http://schemas.microsoft.com/office/drawing/2014/main" id="{8CFFB0B8-200D-4B6A-BFDE-6D5EB746A8A5}"/>
              </a:ext>
            </a:extLst>
          </p:cNvPr>
          <p:cNvPicPr>
            <a:picLocks noChangeAspect="1"/>
          </p:cNvPicPr>
          <p:nvPr/>
        </p:nvPicPr>
        <p:blipFill>
          <a:blip r:embed="rId3"/>
          <a:stretch>
            <a:fillRect/>
          </a:stretch>
        </p:blipFill>
        <p:spPr>
          <a:xfrm>
            <a:off x="3334021" y="1307323"/>
            <a:ext cx="1874056" cy="2547903"/>
          </a:xfrm>
          <a:prstGeom prst="rect">
            <a:avLst/>
          </a:prstGeom>
        </p:spPr>
      </p:pic>
      <p:pic>
        <p:nvPicPr>
          <p:cNvPr id="3" name="Рисунок 2">
            <a:extLst>
              <a:ext uri="{FF2B5EF4-FFF2-40B4-BE49-F238E27FC236}">
                <a16:creationId xmlns:a16="http://schemas.microsoft.com/office/drawing/2014/main" id="{E38DF673-5A21-40BB-A417-2A92EE767643}"/>
              </a:ext>
            </a:extLst>
          </p:cNvPr>
          <p:cNvPicPr>
            <a:picLocks noChangeAspect="1"/>
          </p:cNvPicPr>
          <p:nvPr/>
        </p:nvPicPr>
        <p:blipFill>
          <a:blip r:embed="rId4"/>
          <a:stretch>
            <a:fillRect/>
          </a:stretch>
        </p:blipFill>
        <p:spPr>
          <a:xfrm>
            <a:off x="4761070" y="97217"/>
            <a:ext cx="1811882" cy="2453806"/>
          </a:xfrm>
          <a:prstGeom prst="rect">
            <a:avLst/>
          </a:prstGeom>
        </p:spPr>
      </p:pic>
      <p:pic>
        <p:nvPicPr>
          <p:cNvPr id="6" name="Рисунок 5">
            <a:extLst>
              <a:ext uri="{FF2B5EF4-FFF2-40B4-BE49-F238E27FC236}">
                <a16:creationId xmlns:a16="http://schemas.microsoft.com/office/drawing/2014/main" id="{EC20A43E-98B6-432B-8B93-5E12EE6AAF80}"/>
              </a:ext>
            </a:extLst>
          </p:cNvPr>
          <p:cNvPicPr>
            <a:picLocks noChangeAspect="1"/>
          </p:cNvPicPr>
          <p:nvPr/>
        </p:nvPicPr>
        <p:blipFill>
          <a:blip r:embed="rId5"/>
          <a:stretch>
            <a:fillRect/>
          </a:stretch>
        </p:blipFill>
        <p:spPr>
          <a:xfrm>
            <a:off x="6658110" y="4653136"/>
            <a:ext cx="2451560" cy="2087328"/>
          </a:xfrm>
          <a:prstGeom prst="rect">
            <a:avLst/>
          </a:prstGeom>
        </p:spPr>
      </p:pic>
      <p:pic>
        <p:nvPicPr>
          <p:cNvPr id="7" name="Рисунок 6">
            <a:extLst>
              <a:ext uri="{FF2B5EF4-FFF2-40B4-BE49-F238E27FC236}">
                <a16:creationId xmlns:a16="http://schemas.microsoft.com/office/drawing/2014/main" id="{DB77AF95-3940-477E-AFC3-D1C58CDCFAC8}"/>
              </a:ext>
            </a:extLst>
          </p:cNvPr>
          <p:cNvPicPr>
            <a:picLocks noChangeAspect="1"/>
          </p:cNvPicPr>
          <p:nvPr/>
        </p:nvPicPr>
        <p:blipFill>
          <a:blip r:embed="rId6"/>
          <a:stretch>
            <a:fillRect/>
          </a:stretch>
        </p:blipFill>
        <p:spPr>
          <a:xfrm>
            <a:off x="618927" y="4093428"/>
            <a:ext cx="3213237" cy="2087328"/>
          </a:xfrm>
          <a:prstGeom prst="rect">
            <a:avLst/>
          </a:prstGeom>
        </p:spPr>
      </p:pic>
      <p:pic>
        <p:nvPicPr>
          <p:cNvPr id="8" name="Рисунок 7">
            <a:extLst>
              <a:ext uri="{FF2B5EF4-FFF2-40B4-BE49-F238E27FC236}">
                <a16:creationId xmlns:a16="http://schemas.microsoft.com/office/drawing/2014/main" id="{5F0D450A-0F17-480F-A11D-6AD9A6E5C1F0}"/>
              </a:ext>
            </a:extLst>
          </p:cNvPr>
          <p:cNvPicPr>
            <a:picLocks noChangeAspect="1"/>
          </p:cNvPicPr>
          <p:nvPr/>
        </p:nvPicPr>
        <p:blipFill>
          <a:blip r:embed="rId7"/>
          <a:stretch>
            <a:fillRect/>
          </a:stretch>
        </p:blipFill>
        <p:spPr>
          <a:xfrm>
            <a:off x="4211960" y="4597283"/>
            <a:ext cx="2025180" cy="2044048"/>
          </a:xfrm>
          <a:prstGeom prst="rect">
            <a:avLst/>
          </a:prstGeom>
        </p:spPr>
      </p:pic>
      <p:pic>
        <p:nvPicPr>
          <p:cNvPr id="9" name="Рисунок 8">
            <a:extLst>
              <a:ext uri="{FF2B5EF4-FFF2-40B4-BE49-F238E27FC236}">
                <a16:creationId xmlns:a16="http://schemas.microsoft.com/office/drawing/2014/main" id="{BFD4BFE8-BC5C-47F1-8E66-0BC2BB55CACB}"/>
              </a:ext>
            </a:extLst>
          </p:cNvPr>
          <p:cNvPicPr>
            <a:picLocks noChangeAspect="1"/>
          </p:cNvPicPr>
          <p:nvPr/>
        </p:nvPicPr>
        <p:blipFill>
          <a:blip r:embed="rId8"/>
          <a:stretch>
            <a:fillRect/>
          </a:stretch>
        </p:blipFill>
        <p:spPr>
          <a:xfrm>
            <a:off x="6259837" y="2672467"/>
            <a:ext cx="1924816" cy="1924816"/>
          </a:xfrm>
          <a:prstGeom prst="rect">
            <a:avLst/>
          </a:prstGeom>
        </p:spPr>
      </p:pic>
      <p:pic>
        <p:nvPicPr>
          <p:cNvPr id="11" name="Рисунок 10">
            <a:extLst>
              <a:ext uri="{FF2B5EF4-FFF2-40B4-BE49-F238E27FC236}">
                <a16:creationId xmlns:a16="http://schemas.microsoft.com/office/drawing/2014/main" id="{89AC76FE-C08C-426D-BDC3-98ACB2251070}"/>
              </a:ext>
            </a:extLst>
          </p:cNvPr>
          <p:cNvPicPr>
            <a:picLocks noChangeAspect="1"/>
          </p:cNvPicPr>
          <p:nvPr/>
        </p:nvPicPr>
        <p:blipFill>
          <a:blip r:embed="rId9"/>
          <a:stretch>
            <a:fillRect/>
          </a:stretch>
        </p:blipFill>
        <p:spPr>
          <a:xfrm>
            <a:off x="6772184" y="249241"/>
            <a:ext cx="2204078" cy="2408944"/>
          </a:xfrm>
          <a:prstGeom prst="rect">
            <a:avLst/>
          </a:prstGeom>
        </p:spPr>
      </p:pic>
    </p:spTree>
    <p:extLst>
      <p:ext uri="{BB962C8B-B14F-4D97-AF65-F5344CB8AC3E}">
        <p14:creationId xmlns:p14="http://schemas.microsoft.com/office/powerpoint/2010/main" val="324080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E61904A-2AC4-410B-B13C-8A3B32C16106}"/>
              </a:ext>
            </a:extLst>
          </p:cNvPr>
          <p:cNvSpPr>
            <a:spLocks noGrp="1"/>
          </p:cNvSpPr>
          <p:nvPr>
            <p:ph type="title"/>
          </p:nvPr>
        </p:nvSpPr>
        <p:spPr/>
        <p:txBody>
          <a:bodyPr/>
          <a:lstStyle/>
          <a:p>
            <a:r>
              <a:rPr lang="ru-RU" dirty="0"/>
              <a:t>Картинный диктант 1-2 класс</a:t>
            </a:r>
          </a:p>
        </p:txBody>
      </p:sp>
      <p:sp>
        <p:nvSpPr>
          <p:cNvPr id="3" name="Объект 2">
            <a:extLst>
              <a:ext uri="{FF2B5EF4-FFF2-40B4-BE49-F238E27FC236}">
                <a16:creationId xmlns:a16="http://schemas.microsoft.com/office/drawing/2014/main" id="{1A63B115-44D9-4223-A719-02C1F01F4FDE}"/>
              </a:ext>
            </a:extLst>
          </p:cNvPr>
          <p:cNvSpPr>
            <a:spLocks noGrp="1"/>
          </p:cNvSpPr>
          <p:nvPr>
            <p:ph idx="1"/>
          </p:nvPr>
        </p:nvSpPr>
        <p:spPr/>
        <p:txBody>
          <a:bodyPr/>
          <a:lstStyle/>
          <a:p>
            <a:endParaRPr lang="ru-RU"/>
          </a:p>
        </p:txBody>
      </p:sp>
    </p:spTree>
    <p:extLst>
      <p:ext uri="{BB962C8B-B14F-4D97-AF65-F5344CB8AC3E}">
        <p14:creationId xmlns:p14="http://schemas.microsoft.com/office/powerpoint/2010/main" val="1640990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Ударение </a:t>
            </a:r>
          </a:p>
        </p:txBody>
      </p:sp>
      <p:sp>
        <p:nvSpPr>
          <p:cNvPr id="3" name="Содержимое 2"/>
          <p:cNvSpPr>
            <a:spLocks noGrp="1"/>
          </p:cNvSpPr>
          <p:nvPr>
            <p:ph idx="1"/>
          </p:nvPr>
        </p:nvSpPr>
        <p:spPr/>
        <p:txBody>
          <a:bodyPr/>
          <a:lstStyle/>
          <a:p>
            <a:r>
              <a:rPr lang="ru-RU" dirty="0"/>
              <a:t>Произношение одного из слогов в слове с большей силой называется </a:t>
            </a:r>
            <a:r>
              <a:rPr lang="ru-RU" u="sng" dirty="0">
                <a:solidFill>
                  <a:srgbClr val="FF0000"/>
                </a:solidFill>
              </a:rPr>
              <a:t>ударением</a:t>
            </a:r>
            <a:r>
              <a:rPr lang="ru-RU" dirty="0">
                <a:solidFill>
                  <a:srgbClr val="FF0000"/>
                </a:solidFill>
              </a:rPr>
              <a:t>.</a:t>
            </a:r>
          </a:p>
          <a:p>
            <a:r>
              <a:rPr lang="ru-RU" dirty="0"/>
              <a:t>Слог, на который падает ударение, называется </a:t>
            </a:r>
            <a:r>
              <a:rPr lang="ru-RU" u="sng" dirty="0">
                <a:solidFill>
                  <a:srgbClr val="FF0000"/>
                </a:solidFill>
              </a:rPr>
              <a:t>ударным</a:t>
            </a:r>
            <a:r>
              <a:rPr lang="ru-RU" dirty="0">
                <a:solidFill>
                  <a:srgbClr val="FF0000"/>
                </a:solidFill>
              </a:rPr>
              <a:t>.</a:t>
            </a:r>
          </a:p>
          <a:p>
            <a:r>
              <a:rPr lang="ru-RU" dirty="0"/>
              <a:t> Все остальные слоги в слове называются </a:t>
            </a:r>
            <a:r>
              <a:rPr lang="ru-RU" u="sng" dirty="0">
                <a:solidFill>
                  <a:srgbClr val="FF0000"/>
                </a:solidFill>
              </a:rPr>
              <a:t>безударными</a:t>
            </a:r>
            <a:r>
              <a:rPr lang="ru-RU" dirty="0"/>
              <a:t> или неударными.</a:t>
            </a:r>
          </a:p>
          <a:p>
            <a:endParaRPr lang="ru-RU" dirty="0"/>
          </a:p>
        </p:txBody>
      </p:sp>
      <p:sp>
        <p:nvSpPr>
          <p:cNvPr id="5" name="Прямоугольник 4"/>
          <p:cNvSpPr/>
          <p:nvPr/>
        </p:nvSpPr>
        <p:spPr>
          <a:xfrm>
            <a:off x="971600" y="5157192"/>
            <a:ext cx="6964087" cy="923330"/>
          </a:xfrm>
          <a:prstGeom prst="rect">
            <a:avLst/>
          </a:prstGeom>
        </p:spPr>
        <p:style>
          <a:lnRef idx="0">
            <a:schemeClr val="accent3"/>
          </a:lnRef>
          <a:fillRef idx="3">
            <a:schemeClr val="accent3"/>
          </a:fillRef>
          <a:effectRef idx="3">
            <a:schemeClr val="accent3"/>
          </a:effectRef>
          <a:fontRef idx="minor">
            <a:schemeClr val="lt1"/>
          </a:fontRef>
        </p:style>
        <p:txBody>
          <a:bodyPr wrap="square" lIns="91440" tIns="45720" rIns="91440" bIns="45720">
            <a:spAutoFit/>
          </a:bodyPr>
          <a:lstStyle/>
          <a:p>
            <a:pPr algn="ctr"/>
            <a:r>
              <a:rPr lang="ru-RU" sz="5400" dirty="0">
                <a:ln w="18415" cmpd="sng">
                  <a:solidFill>
                    <a:srgbClr val="FFFFFF"/>
                  </a:solidFill>
                  <a:prstDash val="solid"/>
                </a:ln>
                <a:solidFill>
                  <a:srgbClr val="FFFFFF"/>
                </a:solidFill>
                <a:effectLst>
                  <a:outerShdw blurRad="63500" dir="3600000" algn="tl" rotWithShape="0">
                    <a:srgbClr val="000000">
                      <a:alpha val="70000"/>
                    </a:srgbClr>
                  </a:outerShdw>
                </a:effectLst>
              </a:rPr>
              <a:t>Мама, машина, ветер.</a:t>
            </a:r>
          </a:p>
        </p:txBody>
      </p:sp>
      <p:sp>
        <p:nvSpPr>
          <p:cNvPr id="6" name="Диагональная полоса 5"/>
          <p:cNvSpPr/>
          <p:nvPr/>
        </p:nvSpPr>
        <p:spPr>
          <a:xfrm rot="20348266">
            <a:off x="1907704" y="5229200"/>
            <a:ext cx="360040" cy="216024"/>
          </a:xfrm>
          <a:prstGeom prst="diagStri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7" name="Диагональная полоса 6"/>
          <p:cNvSpPr/>
          <p:nvPr/>
        </p:nvSpPr>
        <p:spPr>
          <a:xfrm rot="20348266">
            <a:off x="6398864" y="5214219"/>
            <a:ext cx="360040" cy="216024"/>
          </a:xfrm>
          <a:prstGeom prst="diagStri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 name="Диагональная полоса 7"/>
          <p:cNvSpPr/>
          <p:nvPr/>
        </p:nvSpPr>
        <p:spPr>
          <a:xfrm rot="20348266">
            <a:off x="4670671" y="5214219"/>
            <a:ext cx="360040" cy="216024"/>
          </a:xfrm>
          <a:prstGeom prst="diagStrip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908720"/>
          </a:xfrm>
        </p:spPr>
        <p:txBody>
          <a:bodyPr/>
          <a:lstStyle/>
          <a:p>
            <a:r>
              <a:rPr lang="ru-RU" dirty="0"/>
              <a:t>Правила переноса</a:t>
            </a:r>
          </a:p>
        </p:txBody>
      </p:sp>
      <p:sp>
        <p:nvSpPr>
          <p:cNvPr id="3" name="Содержимое 2"/>
          <p:cNvSpPr>
            <a:spLocks noGrp="1"/>
          </p:cNvSpPr>
          <p:nvPr>
            <p:ph idx="1"/>
          </p:nvPr>
        </p:nvSpPr>
        <p:spPr>
          <a:xfrm>
            <a:off x="0" y="1052736"/>
            <a:ext cx="9144000" cy="5805264"/>
          </a:xfrm>
        </p:spPr>
        <p:txBody>
          <a:bodyPr>
            <a:normAutofit fontScale="85000" lnSpcReduction="10000"/>
          </a:bodyPr>
          <a:lstStyle/>
          <a:p>
            <a:r>
              <a:rPr lang="ru-RU" dirty="0"/>
              <a:t>1.Переносить слово можно </a:t>
            </a:r>
            <a:r>
              <a:rPr lang="ru-RU" b="1" u="sng" dirty="0">
                <a:solidFill>
                  <a:srgbClr val="FF0000"/>
                </a:solidFill>
              </a:rPr>
              <a:t>целыми слогами.</a:t>
            </a:r>
            <a:endParaRPr lang="ru-RU" b="1" dirty="0">
              <a:solidFill>
                <a:srgbClr val="FF0000"/>
              </a:solidFill>
            </a:endParaRPr>
          </a:p>
          <a:p>
            <a:pPr>
              <a:buNone/>
            </a:pPr>
            <a:r>
              <a:rPr lang="ru-RU" dirty="0"/>
              <a:t>Например: </a:t>
            </a:r>
            <a:r>
              <a:rPr lang="ru-RU" dirty="0" err="1"/>
              <a:t>желе</a:t>
            </a:r>
            <a:r>
              <a:rPr lang="ru-RU" dirty="0" err="1">
                <a:solidFill>
                  <a:srgbClr val="0070C0"/>
                </a:solidFill>
              </a:rPr>
              <a:t>-</a:t>
            </a:r>
            <a:r>
              <a:rPr lang="ru-RU" b="1" dirty="0" err="1">
                <a:solidFill>
                  <a:srgbClr val="0070C0"/>
                </a:solidFill>
              </a:rPr>
              <a:t>зо</a:t>
            </a:r>
            <a:r>
              <a:rPr lang="ru-RU" dirty="0"/>
              <a:t> или </a:t>
            </a:r>
            <a:r>
              <a:rPr lang="ru-RU" b="1" dirty="0" err="1">
                <a:solidFill>
                  <a:srgbClr val="0070C0"/>
                </a:solidFill>
              </a:rPr>
              <a:t>же-ле-зо</a:t>
            </a:r>
            <a:r>
              <a:rPr lang="ru-RU" dirty="0"/>
              <a:t>, </a:t>
            </a:r>
            <a:r>
              <a:rPr lang="ru-RU" b="1" dirty="0" err="1">
                <a:solidFill>
                  <a:srgbClr val="0070C0"/>
                </a:solidFill>
              </a:rPr>
              <a:t>кар</a:t>
            </a:r>
            <a:r>
              <a:rPr lang="ru-RU" dirty="0" err="1">
                <a:solidFill>
                  <a:srgbClr val="0070C0"/>
                </a:solidFill>
              </a:rPr>
              <a:t>-</a:t>
            </a:r>
            <a:r>
              <a:rPr lang="ru-RU" dirty="0" err="1"/>
              <a:t>тина</a:t>
            </a:r>
            <a:r>
              <a:rPr lang="ru-RU" dirty="0"/>
              <a:t> </a:t>
            </a:r>
            <a:r>
              <a:rPr lang="ru-RU" dirty="0" err="1"/>
              <a:t>или</a:t>
            </a:r>
            <a:r>
              <a:rPr lang="ru-RU" dirty="0"/>
              <a:t> </a:t>
            </a:r>
            <a:r>
              <a:rPr lang="ru-RU" dirty="0" err="1"/>
              <a:t>карти</a:t>
            </a:r>
            <a:r>
              <a:rPr lang="ru-RU" dirty="0" err="1">
                <a:solidFill>
                  <a:srgbClr val="0070C0"/>
                </a:solidFill>
              </a:rPr>
              <a:t>-</a:t>
            </a:r>
            <a:r>
              <a:rPr lang="ru-RU" b="1" dirty="0" err="1">
                <a:solidFill>
                  <a:srgbClr val="0070C0"/>
                </a:solidFill>
              </a:rPr>
              <a:t>на</a:t>
            </a:r>
            <a:r>
              <a:rPr lang="ru-RU" dirty="0"/>
              <a:t>.</a:t>
            </a:r>
          </a:p>
          <a:p>
            <a:r>
              <a:rPr lang="ru-RU" dirty="0"/>
              <a:t>2. Слова, состоящие из    </a:t>
            </a:r>
            <a:r>
              <a:rPr lang="ru-RU" b="1" dirty="0">
                <a:solidFill>
                  <a:srgbClr val="FF0000"/>
                </a:solidFill>
              </a:rPr>
              <a:t>одного слога</a:t>
            </a:r>
            <a:r>
              <a:rPr lang="ru-RU" dirty="0"/>
              <a:t>,</a:t>
            </a:r>
            <a:r>
              <a:rPr lang="ru-RU" u="sng" dirty="0"/>
              <a:t> </a:t>
            </a:r>
            <a:r>
              <a:rPr lang="ru-RU" b="1" u="sng" dirty="0">
                <a:solidFill>
                  <a:srgbClr val="FF0000"/>
                </a:solidFill>
              </a:rPr>
              <a:t>не переносятся:</a:t>
            </a:r>
            <a:endParaRPr lang="ru-RU" b="1" dirty="0">
              <a:solidFill>
                <a:srgbClr val="FF0000"/>
              </a:solidFill>
            </a:endParaRPr>
          </a:p>
          <a:p>
            <a:pPr>
              <a:buNone/>
            </a:pPr>
            <a:r>
              <a:rPr lang="ru-RU" dirty="0"/>
              <a:t> д</a:t>
            </a:r>
            <a:r>
              <a:rPr lang="ru-RU" b="1" dirty="0">
                <a:solidFill>
                  <a:srgbClr val="FF0000"/>
                </a:solidFill>
              </a:rPr>
              <a:t>о</a:t>
            </a:r>
            <a:r>
              <a:rPr lang="ru-RU" dirty="0"/>
              <a:t>м</a:t>
            </a:r>
            <a:r>
              <a:rPr lang="ru-RU" dirty="0">
                <a:solidFill>
                  <a:srgbClr val="0070C0"/>
                </a:solidFill>
              </a:rPr>
              <a:t>, </a:t>
            </a:r>
            <a:r>
              <a:rPr lang="ru-RU" dirty="0"/>
              <a:t>м</a:t>
            </a:r>
            <a:r>
              <a:rPr lang="ru-RU" b="1" dirty="0">
                <a:solidFill>
                  <a:srgbClr val="FF0000"/>
                </a:solidFill>
              </a:rPr>
              <a:t>а</a:t>
            </a:r>
            <a:r>
              <a:rPr lang="ru-RU" dirty="0"/>
              <a:t>к</a:t>
            </a:r>
            <a:r>
              <a:rPr lang="ru-RU" dirty="0">
                <a:solidFill>
                  <a:srgbClr val="0070C0"/>
                </a:solidFill>
              </a:rPr>
              <a:t>, </a:t>
            </a:r>
            <a:r>
              <a:rPr lang="ru-RU" dirty="0"/>
              <a:t>м</a:t>
            </a:r>
            <a:r>
              <a:rPr lang="ru-RU" b="1" dirty="0">
                <a:solidFill>
                  <a:srgbClr val="FF0000"/>
                </a:solidFill>
              </a:rPr>
              <a:t>о</a:t>
            </a:r>
            <a:r>
              <a:rPr lang="ru-RU" dirty="0"/>
              <a:t>ст</a:t>
            </a:r>
            <a:r>
              <a:rPr lang="ru-RU" dirty="0">
                <a:solidFill>
                  <a:srgbClr val="0070C0"/>
                </a:solidFill>
              </a:rPr>
              <a:t>, </a:t>
            </a:r>
            <a:r>
              <a:rPr lang="ru-RU" dirty="0"/>
              <a:t>кр</a:t>
            </a:r>
            <a:r>
              <a:rPr lang="ru-RU" b="1" dirty="0">
                <a:solidFill>
                  <a:srgbClr val="FF0000"/>
                </a:solidFill>
              </a:rPr>
              <a:t>е</a:t>
            </a:r>
            <a:r>
              <a:rPr lang="ru-RU" dirty="0"/>
              <a:t>ст</a:t>
            </a:r>
            <a:r>
              <a:rPr lang="ru-RU" dirty="0">
                <a:solidFill>
                  <a:srgbClr val="0070C0"/>
                </a:solidFill>
              </a:rPr>
              <a:t>, </a:t>
            </a:r>
            <a:r>
              <a:rPr lang="ru-RU" dirty="0"/>
              <a:t>ст</a:t>
            </a:r>
            <a:r>
              <a:rPr lang="ru-RU" b="1" dirty="0">
                <a:solidFill>
                  <a:srgbClr val="FF0000"/>
                </a:solidFill>
              </a:rPr>
              <a:t>у</a:t>
            </a:r>
            <a:r>
              <a:rPr lang="ru-RU" dirty="0"/>
              <a:t>л.</a:t>
            </a:r>
          </a:p>
          <a:p>
            <a:r>
              <a:rPr lang="ru-RU" dirty="0"/>
              <a:t>3.Если в слове рядом стоят две одинаковые буквы, то вторую букву следует перенести в нижнюю строку:</a:t>
            </a:r>
          </a:p>
          <a:p>
            <a:pPr>
              <a:buNone/>
            </a:pPr>
            <a:r>
              <a:rPr lang="ru-RU" dirty="0" err="1"/>
              <a:t>ка</a:t>
            </a:r>
            <a:r>
              <a:rPr lang="ru-RU" b="1" dirty="0" err="1">
                <a:solidFill>
                  <a:srgbClr val="0070C0"/>
                </a:solidFill>
              </a:rPr>
              <a:t>с</a:t>
            </a:r>
            <a:r>
              <a:rPr lang="ru-RU" dirty="0" err="1">
                <a:solidFill>
                  <a:srgbClr val="0070C0"/>
                </a:solidFill>
              </a:rPr>
              <a:t>-</a:t>
            </a:r>
            <a:r>
              <a:rPr lang="ru-RU" b="1" dirty="0" err="1">
                <a:solidFill>
                  <a:srgbClr val="0070C0"/>
                </a:solidFill>
              </a:rPr>
              <a:t>с</a:t>
            </a:r>
            <a:r>
              <a:rPr lang="ru-RU" dirty="0" err="1"/>
              <a:t>а</a:t>
            </a:r>
            <a:r>
              <a:rPr lang="ru-RU" dirty="0"/>
              <a:t>, </a:t>
            </a:r>
            <a:r>
              <a:rPr lang="ru-RU" dirty="0" err="1"/>
              <a:t>А</a:t>
            </a:r>
            <a:r>
              <a:rPr lang="ru-RU" b="1" dirty="0" err="1">
                <a:solidFill>
                  <a:srgbClr val="0070C0"/>
                </a:solidFill>
              </a:rPr>
              <a:t>н</a:t>
            </a:r>
            <a:r>
              <a:rPr lang="ru-RU" dirty="0" err="1">
                <a:solidFill>
                  <a:srgbClr val="0070C0"/>
                </a:solidFill>
              </a:rPr>
              <a:t>-</a:t>
            </a:r>
            <a:r>
              <a:rPr lang="ru-RU" b="1" dirty="0" err="1">
                <a:solidFill>
                  <a:srgbClr val="0070C0"/>
                </a:solidFill>
              </a:rPr>
              <a:t>н</a:t>
            </a:r>
            <a:r>
              <a:rPr lang="ru-RU" dirty="0" err="1"/>
              <a:t>а</a:t>
            </a:r>
            <a:r>
              <a:rPr lang="ru-RU" dirty="0"/>
              <a:t>.</a:t>
            </a:r>
          </a:p>
          <a:p>
            <a:r>
              <a:rPr lang="ru-RU" dirty="0"/>
              <a:t>4.Буквы </a:t>
            </a:r>
            <a:r>
              <a:rPr lang="ru-RU" b="1" dirty="0" err="1">
                <a:solidFill>
                  <a:srgbClr val="FF0000"/>
                </a:solidFill>
              </a:rPr>
              <a:t>й</a:t>
            </a:r>
            <a:r>
              <a:rPr lang="ru-RU" b="1" dirty="0">
                <a:solidFill>
                  <a:srgbClr val="FF0000"/>
                </a:solidFill>
              </a:rPr>
              <a:t>, </a:t>
            </a:r>
            <a:r>
              <a:rPr lang="ru-RU" b="1" dirty="0" err="1">
                <a:solidFill>
                  <a:srgbClr val="FF0000"/>
                </a:solidFill>
              </a:rPr>
              <a:t>ь</a:t>
            </a:r>
            <a:r>
              <a:rPr lang="ru-RU" b="1" dirty="0">
                <a:solidFill>
                  <a:srgbClr val="FF0000"/>
                </a:solidFill>
              </a:rPr>
              <a:t>, </a:t>
            </a:r>
            <a:r>
              <a:rPr lang="ru-RU" b="1" dirty="0" err="1">
                <a:solidFill>
                  <a:srgbClr val="FF0000"/>
                </a:solidFill>
              </a:rPr>
              <a:t>ъ</a:t>
            </a:r>
            <a:r>
              <a:rPr lang="ru-RU" dirty="0">
                <a:solidFill>
                  <a:srgbClr val="FF0000"/>
                </a:solidFill>
              </a:rPr>
              <a:t> </a:t>
            </a:r>
            <a:r>
              <a:rPr lang="ru-RU" dirty="0"/>
              <a:t>в середине слова, </a:t>
            </a:r>
            <a:r>
              <a:rPr lang="ru-RU" b="1" u="sng" dirty="0">
                <a:solidFill>
                  <a:srgbClr val="FF0000"/>
                </a:solidFill>
              </a:rPr>
              <a:t>не переносятся</a:t>
            </a:r>
            <a:r>
              <a:rPr lang="ru-RU" dirty="0"/>
              <a:t>, потому, что они не образуют слог и слога начинать не могут:</a:t>
            </a:r>
          </a:p>
          <a:p>
            <a:pPr>
              <a:buNone/>
            </a:pPr>
            <a:r>
              <a:rPr lang="ru-RU" dirty="0" err="1"/>
              <a:t>во</a:t>
            </a:r>
            <a:r>
              <a:rPr lang="ru-RU" b="1" dirty="0" err="1"/>
              <a:t>й</a:t>
            </a:r>
            <a:r>
              <a:rPr lang="ru-RU" dirty="0" err="1"/>
              <a:t>-</a:t>
            </a:r>
            <a:r>
              <a:rPr lang="ru-RU" b="1" dirty="0" err="1"/>
              <a:t>н</a:t>
            </a:r>
            <a:r>
              <a:rPr lang="ru-RU" dirty="0" err="1"/>
              <a:t>а</a:t>
            </a:r>
            <a:r>
              <a:rPr lang="ru-RU" dirty="0"/>
              <a:t>, </a:t>
            </a:r>
            <a:r>
              <a:rPr lang="ru-RU" dirty="0" err="1"/>
              <a:t>кон</a:t>
            </a:r>
            <a:r>
              <a:rPr lang="ru-RU" b="1" dirty="0" err="1"/>
              <a:t>ь</a:t>
            </a:r>
            <a:r>
              <a:rPr lang="ru-RU" dirty="0" err="1"/>
              <a:t>-ки</a:t>
            </a:r>
            <a:r>
              <a:rPr lang="ru-RU" dirty="0"/>
              <a:t>, </a:t>
            </a:r>
            <a:r>
              <a:rPr lang="ru-RU" dirty="0" err="1"/>
              <a:t>воз</a:t>
            </a:r>
            <a:r>
              <a:rPr lang="ru-RU" b="1" dirty="0" err="1"/>
              <a:t>ь</a:t>
            </a:r>
            <a:r>
              <a:rPr lang="ru-RU" dirty="0" err="1"/>
              <a:t>-ми</a:t>
            </a:r>
            <a:r>
              <a:rPr lang="ru-RU" dirty="0"/>
              <a:t>.</a:t>
            </a:r>
          </a:p>
          <a:p>
            <a:r>
              <a:rPr lang="ru-RU" dirty="0"/>
              <a:t>5.</a:t>
            </a:r>
            <a:r>
              <a:rPr lang="ru-RU" b="1" dirty="0">
                <a:solidFill>
                  <a:srgbClr val="FF0000"/>
                </a:solidFill>
              </a:rPr>
              <a:t>Одна</a:t>
            </a:r>
            <a:r>
              <a:rPr lang="ru-RU" dirty="0"/>
              <a:t> буква </a:t>
            </a:r>
            <a:r>
              <a:rPr lang="ru-RU" b="1" u="sng" dirty="0">
                <a:solidFill>
                  <a:srgbClr val="FF0000"/>
                </a:solidFill>
              </a:rPr>
              <a:t>не переносится</a:t>
            </a:r>
            <a:r>
              <a:rPr lang="ru-RU" dirty="0"/>
              <a:t>, даже если она гласная!</a:t>
            </a:r>
          </a:p>
          <a:p>
            <a:pPr>
              <a:buNone/>
            </a:pPr>
            <a:r>
              <a:rPr lang="ru-RU" dirty="0" err="1"/>
              <a:t>Хо-ро-ша-</a:t>
            </a:r>
            <a:r>
              <a:rPr lang="ru-RU" b="1" dirty="0" err="1">
                <a:solidFill>
                  <a:srgbClr val="FF0000"/>
                </a:solidFill>
              </a:rPr>
              <a:t>я</a:t>
            </a:r>
            <a:endParaRPr lang="ru-RU" dirty="0">
              <a:solidFill>
                <a:srgbClr val="FF0000"/>
              </a:solidFill>
            </a:endParaRPr>
          </a:p>
          <a:p>
            <a:endParaRPr lang="ru-RU" dirty="0"/>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EB7D024-F6DB-43D9-B073-853100453608}"/>
              </a:ext>
            </a:extLst>
          </p:cNvPr>
          <p:cNvSpPr>
            <a:spLocks noGrp="1"/>
          </p:cNvSpPr>
          <p:nvPr>
            <p:ph type="title"/>
          </p:nvPr>
        </p:nvSpPr>
        <p:spPr/>
        <p:txBody>
          <a:bodyPr>
            <a:normAutofit fontScale="90000"/>
          </a:bodyPr>
          <a:lstStyle/>
          <a:p>
            <a:r>
              <a:rPr lang="ru-RU" dirty="0"/>
              <a:t>Задания на перенос слов 1 класс</a:t>
            </a:r>
            <a:br>
              <a:rPr lang="ru-RU" dirty="0"/>
            </a:br>
            <a:endParaRPr lang="ru-RU" dirty="0"/>
          </a:p>
        </p:txBody>
      </p:sp>
      <p:sp>
        <p:nvSpPr>
          <p:cNvPr id="3" name="Объект 2">
            <a:extLst>
              <a:ext uri="{FF2B5EF4-FFF2-40B4-BE49-F238E27FC236}">
                <a16:creationId xmlns:a16="http://schemas.microsoft.com/office/drawing/2014/main" id="{532C1AED-08C4-41E1-95E6-F85E29AD7896}"/>
              </a:ext>
            </a:extLst>
          </p:cNvPr>
          <p:cNvSpPr>
            <a:spLocks noGrp="1"/>
          </p:cNvSpPr>
          <p:nvPr>
            <p:ph idx="1"/>
          </p:nvPr>
        </p:nvSpPr>
        <p:spPr/>
        <p:txBody>
          <a:bodyPr>
            <a:normAutofit fontScale="62500" lnSpcReduction="20000"/>
          </a:bodyPr>
          <a:lstStyle/>
          <a:p>
            <a:pPr marL="0" indent="0">
              <a:buNone/>
            </a:pPr>
            <a:r>
              <a:rPr lang="ru-RU" dirty="0"/>
              <a:t> </a:t>
            </a:r>
            <a:r>
              <a:rPr lang="ru-RU" b="1" dirty="0"/>
              <a:t>Спиши. Раздели слова на слоги.</a:t>
            </a:r>
          </a:p>
          <a:p>
            <a:r>
              <a:rPr lang="ru-RU" dirty="0"/>
              <a:t>Чудесный день! В море дельфин. Ольга любит дельфинов. Хорошо с ними играть!</a:t>
            </a:r>
          </a:p>
          <a:p>
            <a:r>
              <a:rPr lang="ru-RU" dirty="0"/>
              <a:t>Слово </a:t>
            </a:r>
            <a:r>
              <a:rPr lang="ru-RU" b="1" i="1" dirty="0"/>
              <a:t>хорошо</a:t>
            </a:r>
            <a:r>
              <a:rPr lang="ru-RU" dirty="0"/>
              <a:t> раздели для переноса всеми возможными способами.</a:t>
            </a:r>
          </a:p>
          <a:p>
            <a:endParaRPr lang="ru-RU" dirty="0"/>
          </a:p>
          <a:p>
            <a:r>
              <a:rPr lang="ru-RU" dirty="0"/>
              <a:t>Наступил апрель. По реке плывут льдины. Стали петь птицы. Небо высокое и голубое.</a:t>
            </a:r>
          </a:p>
          <a:p>
            <a:r>
              <a:rPr lang="ru-RU" dirty="0"/>
              <a:t>Слово </a:t>
            </a:r>
            <a:r>
              <a:rPr lang="ru-RU" b="1" i="1" dirty="0"/>
              <a:t>высокое</a:t>
            </a:r>
            <a:r>
              <a:rPr lang="ru-RU" dirty="0"/>
              <a:t> раздели для переноса всеми возможными способами.</a:t>
            </a:r>
          </a:p>
          <a:p>
            <a:endParaRPr lang="ru-RU" dirty="0"/>
          </a:p>
          <a:p>
            <a:r>
              <a:rPr lang="ru-RU" dirty="0"/>
              <a:t>К доктору пришли больные. Это были медведь, чайка и маленький олень. Доктор стал их лечить.</a:t>
            </a:r>
          </a:p>
          <a:p>
            <a:r>
              <a:rPr lang="ru-RU" dirty="0"/>
              <a:t>Слово </a:t>
            </a:r>
            <a:r>
              <a:rPr lang="ru-RU" b="1" i="1" dirty="0"/>
              <a:t>маленький</a:t>
            </a:r>
            <a:r>
              <a:rPr lang="ru-RU" dirty="0"/>
              <a:t> раздели для переноса всеми возможными способами.</a:t>
            </a:r>
          </a:p>
        </p:txBody>
      </p:sp>
    </p:spTree>
    <p:extLst>
      <p:ext uri="{BB962C8B-B14F-4D97-AF65-F5344CB8AC3E}">
        <p14:creationId xmlns:p14="http://schemas.microsoft.com/office/powerpoint/2010/main" val="2554568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EBF8124-A29D-4070-8F89-9F3C8A29ACBA}"/>
              </a:ext>
            </a:extLst>
          </p:cNvPr>
          <p:cNvSpPr>
            <a:spLocks noGrp="1"/>
          </p:cNvSpPr>
          <p:nvPr>
            <p:ph idx="1"/>
          </p:nvPr>
        </p:nvSpPr>
        <p:spPr>
          <a:xfrm>
            <a:off x="457200" y="332656"/>
            <a:ext cx="8229600" cy="5793507"/>
          </a:xfrm>
        </p:spPr>
        <p:txBody>
          <a:bodyPr>
            <a:normAutofit fontScale="70000" lnSpcReduction="20000"/>
          </a:bodyPr>
          <a:lstStyle/>
          <a:p>
            <a:r>
              <a:rPr lang="ru-RU" dirty="0"/>
              <a:t>Мальчик и девочка часто бегают в лес. Там они ищут шишки, рвут щавель. В лесу весело поют птички. В дупле живёт ручная белка.</a:t>
            </a:r>
          </a:p>
          <a:p>
            <a:r>
              <a:rPr lang="ru-RU" dirty="0"/>
              <a:t>Слово </a:t>
            </a:r>
            <a:r>
              <a:rPr lang="ru-RU" b="1" i="1" dirty="0"/>
              <a:t>девочка</a:t>
            </a:r>
            <a:r>
              <a:rPr lang="ru-RU" dirty="0"/>
              <a:t> раздели для переноса всеми возможными способами.</a:t>
            </a:r>
          </a:p>
          <a:p>
            <a:endParaRPr lang="ru-RU" dirty="0"/>
          </a:p>
          <a:p>
            <a:r>
              <a:rPr lang="ru-RU" dirty="0"/>
              <a:t>Дети часто ходили в рощу. Весной там цвели душистые ландыши. А летом дети видели пушистый хвост лисы. Сегодня им встретился заяц. У него длинные уши.</a:t>
            </a:r>
          </a:p>
          <a:p>
            <a:r>
              <a:rPr lang="ru-RU" dirty="0"/>
              <a:t>Слово </a:t>
            </a:r>
            <a:r>
              <a:rPr lang="ru-RU" b="1" i="1" dirty="0"/>
              <a:t>душистые</a:t>
            </a:r>
            <a:r>
              <a:rPr lang="ru-RU" dirty="0"/>
              <a:t> раздели для переноса всеми возможными способами.</a:t>
            </a:r>
          </a:p>
          <a:p>
            <a:endParaRPr lang="ru-RU" dirty="0"/>
          </a:p>
          <a:p>
            <a:r>
              <a:rPr lang="ru-RU" dirty="0"/>
              <a:t>В глубине еловой густой кроны сидела на гнезде ворона. Она таилась от других птиц. Ворона была тише воды, ниже травы. Она боялась оставить гнездо и остудить на утреннем морозе яйца.</a:t>
            </a:r>
          </a:p>
          <a:p>
            <a:r>
              <a:rPr lang="ru-RU" dirty="0"/>
              <a:t>Слово </a:t>
            </a:r>
            <a:r>
              <a:rPr lang="ru-RU" b="1" i="1" dirty="0"/>
              <a:t>таилась</a:t>
            </a:r>
            <a:r>
              <a:rPr lang="ru-RU" dirty="0"/>
              <a:t> раздели для переноса всеми возможными способами.</a:t>
            </a:r>
          </a:p>
        </p:txBody>
      </p:sp>
    </p:spTree>
    <p:extLst>
      <p:ext uri="{BB962C8B-B14F-4D97-AF65-F5344CB8AC3E}">
        <p14:creationId xmlns:p14="http://schemas.microsoft.com/office/powerpoint/2010/main" val="1213215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517AEF-F9CC-4D7C-B0DA-4D70D345490A}"/>
              </a:ext>
            </a:extLst>
          </p:cNvPr>
          <p:cNvSpPr>
            <a:spLocks noGrp="1"/>
          </p:cNvSpPr>
          <p:nvPr>
            <p:ph type="title"/>
          </p:nvPr>
        </p:nvSpPr>
        <p:spPr/>
        <p:txBody>
          <a:bodyPr>
            <a:normAutofit/>
          </a:bodyPr>
          <a:lstStyle/>
          <a:p>
            <a:r>
              <a:rPr lang="ru-RU" sz="3200" dirty="0"/>
              <a:t>Подчеркни слова, которые нельзя перенести.</a:t>
            </a:r>
            <a:br>
              <a:rPr lang="ru-RU" sz="3200" dirty="0"/>
            </a:br>
            <a:endParaRPr lang="ru-RU" sz="3200" dirty="0"/>
          </a:p>
        </p:txBody>
      </p:sp>
      <p:sp>
        <p:nvSpPr>
          <p:cNvPr id="3" name="Объект 2">
            <a:extLst>
              <a:ext uri="{FF2B5EF4-FFF2-40B4-BE49-F238E27FC236}">
                <a16:creationId xmlns:a16="http://schemas.microsoft.com/office/drawing/2014/main" id="{76F396E1-078E-4917-AB21-5B7E00A3F755}"/>
              </a:ext>
            </a:extLst>
          </p:cNvPr>
          <p:cNvSpPr>
            <a:spLocks noGrp="1"/>
          </p:cNvSpPr>
          <p:nvPr>
            <p:ph idx="1"/>
          </p:nvPr>
        </p:nvSpPr>
        <p:spPr/>
        <p:txBody>
          <a:bodyPr>
            <a:normAutofit fontScale="85000" lnSpcReduction="20000"/>
          </a:bodyPr>
          <a:lstStyle/>
          <a:p>
            <a:r>
              <a:rPr lang="ru-RU" dirty="0">
                <a:solidFill>
                  <a:srgbClr val="92D050"/>
                </a:solidFill>
              </a:rPr>
              <a:t>Якорь, книга, шёл, кошка, майка, узор, аист, дуб, строитель, зверь, тетрадь, </a:t>
            </a:r>
            <a:r>
              <a:rPr lang="ru-RU" dirty="0" err="1">
                <a:solidFill>
                  <a:srgbClr val="92D050"/>
                </a:solidFill>
              </a:rPr>
              <a:t>стул,яма</a:t>
            </a:r>
            <a:r>
              <a:rPr lang="ru-RU" dirty="0">
                <a:solidFill>
                  <a:srgbClr val="92D050"/>
                </a:solidFill>
              </a:rPr>
              <a:t>, чиж, олень.</a:t>
            </a:r>
          </a:p>
          <a:p>
            <a:pPr marL="0" indent="0">
              <a:buNone/>
            </a:pPr>
            <a:endParaRPr lang="ru-RU" dirty="0"/>
          </a:p>
          <a:p>
            <a:r>
              <a:rPr lang="ru-RU" dirty="0">
                <a:solidFill>
                  <a:srgbClr val="FF0000"/>
                </a:solidFill>
              </a:rPr>
              <a:t>Учитель, плед, ложка, ежи, вилка, ёлочка, карандаш, ужин, май, усы, слой, уж, азбука, мёд</a:t>
            </a:r>
          </a:p>
          <a:p>
            <a:endParaRPr lang="ru-RU" dirty="0"/>
          </a:p>
          <a:p>
            <a:r>
              <a:rPr lang="ru-RU" dirty="0">
                <a:solidFill>
                  <a:schemeClr val="tx2">
                    <a:lumMod val="60000"/>
                    <a:lumOff val="40000"/>
                  </a:schemeClr>
                </a:solidFill>
              </a:rPr>
              <a:t>Чайка, мост, яблоко, цветы, юла, океан, Оля, ягода, куст, Алёна, поезда, пост, Ирина, душ, лей.</a:t>
            </a:r>
          </a:p>
          <a:p>
            <a:pPr marL="0" indent="0">
              <a:buNone/>
            </a:pPr>
            <a:endParaRPr lang="ru-RU" dirty="0"/>
          </a:p>
          <a:p>
            <a:r>
              <a:rPr lang="ru-RU" dirty="0">
                <a:solidFill>
                  <a:schemeClr val="accent6">
                    <a:lumMod val="75000"/>
                  </a:schemeClr>
                </a:solidFill>
              </a:rPr>
              <a:t>Юля, мяч, Игорь, луч, лес, улей, клён, чай, Марина, брат, слойка, стройка, лейка, ёжик, отец.</a:t>
            </a:r>
          </a:p>
        </p:txBody>
      </p:sp>
    </p:spTree>
    <p:extLst>
      <p:ext uri="{BB962C8B-B14F-4D97-AF65-F5344CB8AC3E}">
        <p14:creationId xmlns:p14="http://schemas.microsoft.com/office/powerpoint/2010/main" val="11905371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25EEE4-CE6F-417C-8BAE-40BEEDC2D931}"/>
              </a:ext>
            </a:extLst>
          </p:cNvPr>
          <p:cNvSpPr>
            <a:spLocks noGrp="1"/>
          </p:cNvSpPr>
          <p:nvPr>
            <p:ph type="title"/>
          </p:nvPr>
        </p:nvSpPr>
        <p:spPr/>
        <p:txBody>
          <a:bodyPr>
            <a:normAutofit fontScale="90000"/>
          </a:bodyPr>
          <a:lstStyle/>
          <a:p>
            <a:r>
              <a:rPr lang="ru-RU" dirty="0"/>
              <a:t>Перепиши, разделяя слова на слоги и для переноса. Поставь ударение.</a:t>
            </a:r>
          </a:p>
        </p:txBody>
      </p:sp>
      <p:sp>
        <p:nvSpPr>
          <p:cNvPr id="3" name="Объект 2">
            <a:extLst>
              <a:ext uri="{FF2B5EF4-FFF2-40B4-BE49-F238E27FC236}">
                <a16:creationId xmlns:a16="http://schemas.microsoft.com/office/drawing/2014/main" id="{703E19E5-7118-4A54-8DA1-4743F031E643}"/>
              </a:ext>
            </a:extLst>
          </p:cNvPr>
          <p:cNvSpPr>
            <a:spLocks noGrp="1"/>
          </p:cNvSpPr>
          <p:nvPr>
            <p:ph idx="1"/>
          </p:nvPr>
        </p:nvSpPr>
        <p:spPr/>
        <p:txBody>
          <a:bodyPr/>
          <a:lstStyle/>
          <a:p>
            <a:pPr marL="0" indent="0">
              <a:buNone/>
            </a:pPr>
            <a:r>
              <a:rPr lang="ru-RU" dirty="0"/>
              <a:t> </a:t>
            </a:r>
          </a:p>
          <a:p>
            <a:pPr marL="0" indent="0">
              <a:buNone/>
            </a:pPr>
            <a:r>
              <a:rPr lang="ru-RU" i="1" dirty="0"/>
              <a:t>Школа, ящерица, дружба, читайте, чайка, ручейки, улица, курица, девочка, муравей, маяк, слушайте, юла, птичка, принесла, клетка, комната, растение, окно, заяц, узоры, яблоко, урожай, увидели.</a:t>
            </a:r>
          </a:p>
        </p:txBody>
      </p:sp>
    </p:spTree>
    <p:extLst>
      <p:ext uri="{BB962C8B-B14F-4D97-AF65-F5344CB8AC3E}">
        <p14:creationId xmlns:p14="http://schemas.microsoft.com/office/powerpoint/2010/main" val="2739729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Предложение </a:t>
            </a:r>
          </a:p>
        </p:txBody>
      </p:sp>
      <p:sp>
        <p:nvSpPr>
          <p:cNvPr id="3" name="Содержимое 2"/>
          <p:cNvSpPr>
            <a:spLocks noGrp="1"/>
          </p:cNvSpPr>
          <p:nvPr>
            <p:ph idx="1"/>
          </p:nvPr>
        </p:nvSpPr>
        <p:spPr/>
        <p:txBody>
          <a:bodyPr>
            <a:normAutofit lnSpcReduction="10000"/>
          </a:bodyPr>
          <a:lstStyle/>
          <a:p>
            <a:r>
              <a:rPr lang="ru-RU" b="1" dirty="0">
                <a:solidFill>
                  <a:srgbClr val="FF0000"/>
                </a:solidFill>
              </a:rPr>
              <a:t>Предложение</a:t>
            </a:r>
            <a:r>
              <a:rPr lang="ru-RU" dirty="0"/>
              <a:t> – несколько слов, связанных между собой по смыслу.</a:t>
            </a:r>
          </a:p>
          <a:p>
            <a:endParaRPr lang="ru-RU" dirty="0"/>
          </a:p>
          <a:p>
            <a:endParaRPr lang="ru-RU" dirty="0"/>
          </a:p>
          <a:p>
            <a:endParaRPr lang="ru-RU" dirty="0"/>
          </a:p>
          <a:p>
            <a:endParaRPr lang="ru-RU" dirty="0"/>
          </a:p>
          <a:p>
            <a:endParaRPr lang="ru-RU" dirty="0"/>
          </a:p>
          <a:p>
            <a:pPr>
              <a:buNone/>
            </a:pPr>
            <a:r>
              <a:rPr lang="ru-RU" sz="4400" i="1" dirty="0"/>
              <a:t>        </a:t>
            </a:r>
            <a:r>
              <a:rPr lang="ru-RU" sz="4400" b="1" i="1" dirty="0">
                <a:solidFill>
                  <a:srgbClr val="0070C0"/>
                </a:solidFill>
              </a:rPr>
              <a:t>Девочка рисует красками.</a:t>
            </a:r>
          </a:p>
          <a:p>
            <a:pPr>
              <a:buNone/>
            </a:pPr>
            <a:endParaRPr lang="ru-RU" dirty="0"/>
          </a:p>
        </p:txBody>
      </p:sp>
      <p:pic>
        <p:nvPicPr>
          <p:cNvPr id="24578" name="Picture 2" descr="http://img0.liveinternet.ru/images/attach/c/2/73/210/73210320_2.png"/>
          <p:cNvPicPr>
            <a:picLocks noChangeAspect="1" noChangeArrowheads="1"/>
          </p:cNvPicPr>
          <p:nvPr/>
        </p:nvPicPr>
        <p:blipFill>
          <a:blip r:embed="rId2" cstate="print"/>
          <a:srcRect/>
          <a:stretch>
            <a:fillRect/>
          </a:stretch>
        </p:blipFill>
        <p:spPr bwMode="auto">
          <a:xfrm>
            <a:off x="2627784" y="2636912"/>
            <a:ext cx="3190906" cy="2713882"/>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FF0000"/>
                </a:solidFill>
              </a:rPr>
              <a:t>Алфавит</a:t>
            </a:r>
            <a:r>
              <a:rPr lang="ru-RU" b="1" dirty="0"/>
              <a:t> </a:t>
            </a:r>
            <a:r>
              <a:rPr lang="ru-RU" dirty="0"/>
              <a:t>– это набор букв.  У каждой буквы есть своё место! </a:t>
            </a:r>
          </a:p>
        </p:txBody>
      </p:sp>
      <p:sp>
        <p:nvSpPr>
          <p:cNvPr id="3" name="Содержимое 2"/>
          <p:cNvSpPr>
            <a:spLocks noGrp="1"/>
          </p:cNvSpPr>
          <p:nvPr>
            <p:ph idx="1"/>
          </p:nvPr>
        </p:nvSpPr>
        <p:spPr>
          <a:xfrm>
            <a:off x="251520" y="1340768"/>
            <a:ext cx="8229600" cy="4525963"/>
          </a:xfrm>
        </p:spPr>
        <p:txBody>
          <a:bodyPr/>
          <a:lstStyle/>
          <a:p>
            <a:endParaRPr lang="ru-RU" b="1" dirty="0"/>
          </a:p>
          <a:p>
            <a:endParaRPr lang="ru-RU" b="1" dirty="0"/>
          </a:p>
          <a:p>
            <a:pPr>
              <a:buNone/>
            </a:pPr>
            <a:r>
              <a:rPr lang="ru-RU" b="1" dirty="0"/>
              <a:t>    </a:t>
            </a:r>
            <a:endParaRPr lang="ru-RU" dirty="0"/>
          </a:p>
        </p:txBody>
      </p:sp>
      <p:pic>
        <p:nvPicPr>
          <p:cNvPr id="1026" name="Picture 2" descr="http://www.baby-news.net/images/paint3/4128.gif"/>
          <p:cNvPicPr>
            <a:picLocks noChangeAspect="1" noChangeArrowheads="1"/>
          </p:cNvPicPr>
          <p:nvPr/>
        </p:nvPicPr>
        <p:blipFill>
          <a:blip r:embed="rId2" cstate="print"/>
          <a:srcRect/>
          <a:stretch>
            <a:fillRect/>
          </a:stretch>
        </p:blipFill>
        <p:spPr bwMode="auto">
          <a:xfrm>
            <a:off x="323528" y="2204864"/>
            <a:ext cx="3024336" cy="3024336"/>
          </a:xfrm>
          <a:prstGeom prst="rect">
            <a:avLst/>
          </a:prstGeom>
          <a:noFill/>
        </p:spPr>
      </p:pic>
      <p:pic>
        <p:nvPicPr>
          <p:cNvPr id="1028" name="Picture 4" descr="&amp;Kcy;&amp;lcy;&amp;icy;&amp;pcy;&amp;acy;&amp;rcy;&amp;tcy; &amp;bcy;&amp;ucy;&amp;kcy;&amp;vcy;&amp;ycy;"/>
          <p:cNvPicPr>
            <a:picLocks noChangeAspect="1" noChangeArrowheads="1"/>
          </p:cNvPicPr>
          <p:nvPr/>
        </p:nvPicPr>
        <p:blipFill>
          <a:blip r:embed="rId3" cstate="print"/>
          <a:srcRect/>
          <a:stretch>
            <a:fillRect/>
          </a:stretch>
        </p:blipFill>
        <p:spPr bwMode="auto">
          <a:xfrm rot="1028028">
            <a:off x="4077340" y="1998236"/>
            <a:ext cx="3528392" cy="35283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Предложение </a:t>
            </a:r>
          </a:p>
        </p:txBody>
      </p:sp>
      <p:sp>
        <p:nvSpPr>
          <p:cNvPr id="3" name="Содержимое 2"/>
          <p:cNvSpPr>
            <a:spLocks noGrp="1"/>
          </p:cNvSpPr>
          <p:nvPr>
            <p:ph idx="1"/>
          </p:nvPr>
        </p:nvSpPr>
        <p:spPr>
          <a:xfrm>
            <a:off x="0" y="1600200"/>
            <a:ext cx="9144000" cy="4997152"/>
          </a:xfrm>
        </p:spPr>
        <p:txBody>
          <a:bodyPr>
            <a:normAutofit lnSpcReduction="10000"/>
          </a:bodyPr>
          <a:lstStyle/>
          <a:p>
            <a:r>
              <a:rPr lang="ru-RU" dirty="0"/>
              <a:t>Каждое новое предложение пишется с </a:t>
            </a:r>
            <a:r>
              <a:rPr lang="ru-RU" b="1" dirty="0">
                <a:solidFill>
                  <a:srgbClr val="FF0000"/>
                </a:solidFill>
              </a:rPr>
              <a:t>большой буквы</a:t>
            </a:r>
            <a:r>
              <a:rPr lang="ru-RU" dirty="0"/>
              <a:t>. Она называется </a:t>
            </a:r>
            <a:r>
              <a:rPr lang="ru-RU" b="1" dirty="0">
                <a:solidFill>
                  <a:srgbClr val="FF0000"/>
                </a:solidFill>
              </a:rPr>
              <a:t>заглавной</a:t>
            </a:r>
            <a:r>
              <a:rPr lang="ru-RU" dirty="0"/>
              <a:t> </a:t>
            </a:r>
            <a:r>
              <a:rPr lang="ru-RU" b="1" dirty="0">
                <a:solidFill>
                  <a:srgbClr val="FF0000"/>
                </a:solidFill>
              </a:rPr>
              <a:t>буквой.</a:t>
            </a:r>
          </a:p>
          <a:p>
            <a:endParaRPr lang="ru-RU" dirty="0"/>
          </a:p>
          <a:p>
            <a:endParaRPr lang="ru-RU" dirty="0"/>
          </a:p>
          <a:p>
            <a:pPr>
              <a:buNone/>
            </a:pPr>
            <a:r>
              <a:rPr lang="ru-RU" dirty="0"/>
              <a:t>                     </a:t>
            </a:r>
            <a:r>
              <a:rPr lang="ru-RU" sz="4300" dirty="0">
                <a:solidFill>
                  <a:srgbClr val="0070C0"/>
                </a:solidFill>
              </a:rPr>
              <a:t>д</a:t>
            </a:r>
            <a:r>
              <a:rPr lang="ru-RU" sz="4300" i="1" dirty="0">
                <a:solidFill>
                  <a:srgbClr val="0070C0"/>
                </a:solidFill>
              </a:rPr>
              <a:t>евочка  рисует красками</a:t>
            </a:r>
            <a:r>
              <a:rPr lang="ru-RU" sz="4300" i="1" dirty="0"/>
              <a:t>.</a:t>
            </a:r>
          </a:p>
          <a:p>
            <a:endParaRPr lang="ru-RU" dirty="0"/>
          </a:p>
          <a:p>
            <a:r>
              <a:rPr lang="ru-RU" dirty="0"/>
              <a:t>В конце предложения ставится точка, вопросительный или восклицательный знаки        </a:t>
            </a:r>
            <a:r>
              <a:rPr lang="ru-RU" b="1" dirty="0">
                <a:solidFill>
                  <a:srgbClr val="FF0000"/>
                </a:solidFill>
              </a:rPr>
              <a:t>(.?!)</a:t>
            </a:r>
          </a:p>
        </p:txBody>
      </p:sp>
      <p:pic>
        <p:nvPicPr>
          <p:cNvPr id="26626" name="Picture 2" descr="&amp;Acy;&amp;lcy;&amp;fcy;&amp;acy;&amp;vcy;&amp;icy;&amp;tcy; &amp;dcy;&amp;lcy;&amp;yacy; &amp;mcy;&amp;acy;&amp;lcy;&amp;softcy;&amp;chcy;&amp;icy;&amp;kcy;&amp;ocy;&amp;vcy;: &amp;Bcy;&amp;ucy;&amp;kcy;&amp;vcy;&amp;acy; &amp;Dcy;"/>
          <p:cNvPicPr>
            <a:picLocks noChangeAspect="1" noChangeArrowheads="1"/>
          </p:cNvPicPr>
          <p:nvPr/>
        </p:nvPicPr>
        <p:blipFill>
          <a:blip r:embed="rId2" cstate="print"/>
          <a:srcRect/>
          <a:stretch>
            <a:fillRect/>
          </a:stretch>
        </p:blipFill>
        <p:spPr bwMode="auto">
          <a:xfrm>
            <a:off x="1187624" y="3140968"/>
            <a:ext cx="1368152" cy="1368152"/>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BBC734-9E95-48B7-8A2D-2F76AC42D482}"/>
              </a:ext>
            </a:extLst>
          </p:cNvPr>
          <p:cNvSpPr>
            <a:spLocks noGrp="1"/>
          </p:cNvSpPr>
          <p:nvPr>
            <p:ph type="title"/>
          </p:nvPr>
        </p:nvSpPr>
        <p:spPr/>
        <p:txBody>
          <a:bodyPr>
            <a:normAutofit fontScale="90000"/>
          </a:bodyPr>
          <a:lstStyle/>
          <a:p>
            <a:r>
              <a:rPr lang="ru-RU" sz="2200" b="1" dirty="0"/>
              <a:t>Перепиши, раздели слова на слоги, поставь ударение. Выпиши слова, которые нельзя переносить. Подчеркни подлежащее и сказуемое в 7 предложении</a:t>
            </a:r>
            <a:br>
              <a:rPr lang="ru-RU" dirty="0"/>
            </a:br>
            <a:endParaRPr lang="ru-RU" dirty="0"/>
          </a:p>
        </p:txBody>
      </p:sp>
      <p:sp>
        <p:nvSpPr>
          <p:cNvPr id="3" name="Объект 2">
            <a:extLst>
              <a:ext uri="{FF2B5EF4-FFF2-40B4-BE49-F238E27FC236}">
                <a16:creationId xmlns:a16="http://schemas.microsoft.com/office/drawing/2014/main" id="{67DFB4CA-6F29-4B20-9489-486A8FD143BC}"/>
              </a:ext>
            </a:extLst>
          </p:cNvPr>
          <p:cNvSpPr>
            <a:spLocks noGrp="1"/>
          </p:cNvSpPr>
          <p:nvPr>
            <p:ph idx="1"/>
          </p:nvPr>
        </p:nvSpPr>
        <p:spPr/>
        <p:txBody>
          <a:bodyPr>
            <a:normAutofit/>
          </a:bodyPr>
          <a:lstStyle/>
          <a:p>
            <a:pPr marL="0" indent="0">
              <a:buNone/>
            </a:pPr>
            <a:r>
              <a:rPr lang="ru-RU" dirty="0"/>
              <a:t>     </a:t>
            </a:r>
            <a:r>
              <a:rPr lang="ru-RU" i="1" dirty="0"/>
              <a:t>Хороша берёзка весной. До самой земли свисают её тонкие гибкие ветки. Все они покрыты пушистыми серёжками. Чуть проклюнулись молодые клейкие листочки. Они блестят на солнце яркой зеленью. Вот пробежал по стволу яркий солнечный луч. На ветках заблестели капельки росы. Любит народ красавицу берёзку, слагает о ней песни и стихи.</a:t>
            </a:r>
          </a:p>
        </p:txBody>
      </p:sp>
    </p:spTree>
    <p:extLst>
      <p:ext uri="{BB962C8B-B14F-4D97-AF65-F5344CB8AC3E}">
        <p14:creationId xmlns:p14="http://schemas.microsoft.com/office/powerpoint/2010/main" val="29477003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47C0579-B206-49E9-B3E5-E1AF564E64D3}"/>
              </a:ext>
            </a:extLst>
          </p:cNvPr>
          <p:cNvSpPr>
            <a:spLocks noGrp="1"/>
          </p:cNvSpPr>
          <p:nvPr>
            <p:ph type="title"/>
          </p:nvPr>
        </p:nvSpPr>
        <p:spPr/>
        <p:txBody>
          <a:bodyPr/>
          <a:lstStyle/>
          <a:p>
            <a:r>
              <a:rPr lang="ru-RU" b="1" u="sng" dirty="0">
                <a:solidFill>
                  <a:srgbClr val="FF0000"/>
                </a:solidFill>
              </a:rPr>
              <a:t>Повторение орфограмм</a:t>
            </a:r>
          </a:p>
        </p:txBody>
      </p:sp>
      <p:sp>
        <p:nvSpPr>
          <p:cNvPr id="3" name="Объект 2">
            <a:extLst>
              <a:ext uri="{FF2B5EF4-FFF2-40B4-BE49-F238E27FC236}">
                <a16:creationId xmlns:a16="http://schemas.microsoft.com/office/drawing/2014/main" id="{810AB0A7-7FC6-454F-856B-805AA73A528E}"/>
              </a:ext>
            </a:extLst>
          </p:cNvPr>
          <p:cNvSpPr>
            <a:spLocks noGrp="1"/>
          </p:cNvSpPr>
          <p:nvPr>
            <p:ph idx="1"/>
          </p:nvPr>
        </p:nvSpPr>
        <p:spPr/>
        <p:txBody>
          <a:bodyPr>
            <a:normAutofit fontScale="92500" lnSpcReduction="10000"/>
          </a:bodyPr>
          <a:lstStyle/>
          <a:p>
            <a:pPr marL="0" indent="0">
              <a:buNone/>
            </a:pPr>
            <a:r>
              <a:rPr lang="ru-RU" b="1" dirty="0">
                <a:solidFill>
                  <a:srgbClr val="FF0000"/>
                </a:solidFill>
              </a:rPr>
              <a:t>Диктанты с ЖИ-ШИ</a:t>
            </a:r>
          </a:p>
          <a:p>
            <a:r>
              <a:rPr lang="ru-RU" dirty="0"/>
              <a:t>1. У Саши живут ёжик и мыши. Ёжик шипит. Малыши ждут каши на ужин.</a:t>
            </a:r>
          </a:p>
          <a:p>
            <a:endParaRPr lang="ru-RU" dirty="0"/>
          </a:p>
          <a:p>
            <a:r>
              <a:rPr lang="ru-RU" dirty="0"/>
              <a:t>2. Вот шиповник. Хороши душистые цветы! Около цветов шипы.</a:t>
            </a:r>
          </a:p>
          <a:p>
            <a:endParaRPr lang="ru-RU" dirty="0"/>
          </a:p>
          <a:p>
            <a:r>
              <a:rPr lang="ru-RU" dirty="0"/>
              <a:t>3.  У Миши и Даши раскрыты ладоши. На них падают снежинки.</a:t>
            </a:r>
          </a:p>
        </p:txBody>
      </p:sp>
    </p:spTree>
    <p:extLst>
      <p:ext uri="{BB962C8B-B14F-4D97-AF65-F5344CB8AC3E}">
        <p14:creationId xmlns:p14="http://schemas.microsoft.com/office/powerpoint/2010/main" val="40925857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1F275CAC-840C-468E-9019-E45A20FA5DA8}"/>
              </a:ext>
            </a:extLst>
          </p:cNvPr>
          <p:cNvSpPr>
            <a:spLocks noGrp="1"/>
          </p:cNvSpPr>
          <p:nvPr>
            <p:ph idx="1"/>
          </p:nvPr>
        </p:nvSpPr>
        <p:spPr>
          <a:xfrm>
            <a:off x="457200" y="260648"/>
            <a:ext cx="8229600" cy="5865515"/>
          </a:xfrm>
        </p:spPr>
        <p:txBody>
          <a:bodyPr>
            <a:normAutofit fontScale="77500" lnSpcReduction="20000"/>
          </a:bodyPr>
          <a:lstStyle/>
          <a:p>
            <a:r>
              <a:rPr lang="ru-RU" dirty="0"/>
              <a:t>У Серёжи </a:t>
            </a:r>
            <a:r>
              <a:rPr lang="ru-RU" dirty="0" err="1"/>
              <a:t>Шишина</a:t>
            </a:r>
            <a:r>
              <a:rPr lang="ru-RU" dirty="0"/>
              <a:t> карандаши. У Лёши </a:t>
            </a:r>
            <a:r>
              <a:rPr lang="ru-RU" dirty="0" err="1"/>
              <a:t>Жижикова</a:t>
            </a:r>
            <a:r>
              <a:rPr lang="ru-RU" dirty="0"/>
              <a:t> машинка. Малыши хотят дружить.</a:t>
            </a:r>
          </a:p>
          <a:p>
            <a:endParaRPr lang="ru-RU" dirty="0"/>
          </a:p>
          <a:p>
            <a:r>
              <a:rPr lang="ru-RU" dirty="0"/>
              <a:t>Детёныши моржей с рождения лежат на голом льду. Но им не холодно. Мамы-моржи кормят их жирным молоком.</a:t>
            </a:r>
          </a:p>
          <a:p>
            <a:endParaRPr lang="ru-RU" dirty="0"/>
          </a:p>
          <a:p>
            <a:r>
              <a:rPr lang="ru-RU" dirty="0"/>
              <a:t>19. У машины дяди Паши новые шины с шипами. Они большие и широкие. Хороши шины для зимы.</a:t>
            </a:r>
          </a:p>
          <a:p>
            <a:endParaRPr lang="ru-RU" dirty="0"/>
          </a:p>
          <a:p>
            <a:r>
              <a:rPr lang="ru-RU" dirty="0"/>
              <a:t>20. Бежит мышка по лесу. Кругом душистые ландыши. Увидела шишку. А кто это шипит? Это ёжик.</a:t>
            </a:r>
          </a:p>
          <a:p>
            <a:endParaRPr lang="ru-RU" dirty="0"/>
          </a:p>
          <a:p>
            <a:r>
              <a:rPr lang="ru-RU" dirty="0"/>
              <a:t>21. Шура сено ворошил. В норах живут ежи. Под деревом лежат пустые шишки. На столе лежат ножи. Куст шиповника цветет.</a:t>
            </a:r>
          </a:p>
          <a:p>
            <a:endParaRPr lang="ru-RU" dirty="0"/>
          </a:p>
        </p:txBody>
      </p:sp>
    </p:spTree>
    <p:extLst>
      <p:ext uri="{BB962C8B-B14F-4D97-AF65-F5344CB8AC3E}">
        <p14:creationId xmlns:p14="http://schemas.microsoft.com/office/powerpoint/2010/main" val="6690047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641E391-E0CE-4C88-AF95-7971EEFDEC26}"/>
              </a:ext>
            </a:extLst>
          </p:cNvPr>
          <p:cNvSpPr>
            <a:spLocks noGrp="1"/>
          </p:cNvSpPr>
          <p:nvPr>
            <p:ph type="title"/>
          </p:nvPr>
        </p:nvSpPr>
        <p:spPr/>
        <p:txBody>
          <a:bodyPr>
            <a:normAutofit fontScale="90000"/>
          </a:bodyPr>
          <a:lstStyle/>
          <a:p>
            <a:r>
              <a:rPr lang="ru-RU" b="1" dirty="0">
                <a:solidFill>
                  <a:srgbClr val="FF0000"/>
                </a:solidFill>
              </a:rPr>
              <a:t>Диктанты с ЧА-ЩА</a:t>
            </a:r>
            <a:br>
              <a:rPr lang="ru-RU" dirty="0"/>
            </a:br>
            <a:endParaRPr lang="ru-RU" dirty="0"/>
          </a:p>
        </p:txBody>
      </p:sp>
      <p:sp>
        <p:nvSpPr>
          <p:cNvPr id="3" name="Объект 2">
            <a:extLst>
              <a:ext uri="{FF2B5EF4-FFF2-40B4-BE49-F238E27FC236}">
                <a16:creationId xmlns:a16="http://schemas.microsoft.com/office/drawing/2014/main" id="{5C22CE27-0CBB-4AC0-8C4A-57A06E7F16B5}"/>
              </a:ext>
            </a:extLst>
          </p:cNvPr>
          <p:cNvSpPr>
            <a:spLocks noGrp="1"/>
          </p:cNvSpPr>
          <p:nvPr>
            <p:ph idx="1"/>
          </p:nvPr>
        </p:nvSpPr>
        <p:spPr>
          <a:xfrm>
            <a:off x="457200" y="1196752"/>
            <a:ext cx="8229600" cy="4929411"/>
          </a:xfrm>
        </p:spPr>
        <p:txBody>
          <a:bodyPr>
            <a:normAutofit fontScale="70000" lnSpcReduction="20000"/>
          </a:bodyPr>
          <a:lstStyle/>
          <a:p>
            <a:r>
              <a:rPr lang="ru-RU" dirty="0"/>
              <a:t>1. Вот роща. Трещат сороки. У галки кричат галчата. У грача — грачата. У зайчихи пищат зайчата.</a:t>
            </a:r>
          </a:p>
          <a:p>
            <a:r>
              <a:rPr lang="ru-RU" dirty="0"/>
              <a:t>2. Часы пробили пять. На стол поставили чашки и чайник. Мы сели пить чай.</a:t>
            </a:r>
          </a:p>
          <a:p>
            <a:r>
              <a:rPr lang="ru-RU" dirty="0"/>
              <a:t>Мы часто ходим в лес. Там трещат кузнечики. Один трещал очень громко. Мы целый час слушали скрипача. Замечательный артист!  Когда мы возвращались, набежала туча. Мы помчались домой.</a:t>
            </a:r>
          </a:p>
          <a:p>
            <a:endParaRPr lang="ru-RU" dirty="0"/>
          </a:p>
          <a:p>
            <a:r>
              <a:rPr lang="ru-RU" dirty="0"/>
              <a:t>11. У Маши гости. Ребята играли в саду. Потом они рвали груши и щавель. На столе чайник и чашки. Сейчас дети будут пить душистый чай.</a:t>
            </a:r>
          </a:p>
          <a:p>
            <a:endParaRPr lang="ru-RU" dirty="0"/>
          </a:p>
          <a:p>
            <a:r>
              <a:rPr lang="ru-RU" dirty="0"/>
              <a:t>12. Мы гуляем по лесу уже час. С нами наша овчарка. Лес начал сгущаться. Это чаща. Пора возвращаться. Мы переходим ручей по дощатому мостику. Вот роща, а за ней наша дача.</a:t>
            </a:r>
          </a:p>
        </p:txBody>
      </p:sp>
    </p:spTree>
    <p:extLst>
      <p:ext uri="{BB962C8B-B14F-4D97-AF65-F5344CB8AC3E}">
        <p14:creationId xmlns:p14="http://schemas.microsoft.com/office/powerpoint/2010/main" val="28611717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C957F51-AE22-44DC-9FCB-812D1B405FF1}"/>
              </a:ext>
            </a:extLst>
          </p:cNvPr>
          <p:cNvSpPr>
            <a:spLocks noGrp="1"/>
          </p:cNvSpPr>
          <p:nvPr>
            <p:ph type="title"/>
          </p:nvPr>
        </p:nvSpPr>
        <p:spPr/>
        <p:txBody>
          <a:bodyPr>
            <a:normAutofit fontScale="90000"/>
          </a:bodyPr>
          <a:lstStyle/>
          <a:p>
            <a:r>
              <a:rPr lang="ru-RU" b="1" dirty="0">
                <a:solidFill>
                  <a:srgbClr val="FF0000"/>
                </a:solidFill>
              </a:rPr>
              <a:t>Заглавная буква в именах и фамилиях</a:t>
            </a:r>
          </a:p>
        </p:txBody>
      </p:sp>
      <p:sp>
        <p:nvSpPr>
          <p:cNvPr id="3" name="Объект 2">
            <a:extLst>
              <a:ext uri="{FF2B5EF4-FFF2-40B4-BE49-F238E27FC236}">
                <a16:creationId xmlns:a16="http://schemas.microsoft.com/office/drawing/2014/main" id="{1BD5439E-2904-40D9-9D38-8649BCC73522}"/>
              </a:ext>
            </a:extLst>
          </p:cNvPr>
          <p:cNvSpPr>
            <a:spLocks noGrp="1"/>
          </p:cNvSpPr>
          <p:nvPr>
            <p:ph idx="1"/>
          </p:nvPr>
        </p:nvSpPr>
        <p:spPr/>
        <p:txBody>
          <a:bodyPr>
            <a:normAutofit fontScale="92500" lnSpcReduction="10000"/>
          </a:bodyPr>
          <a:lstStyle/>
          <a:p>
            <a:r>
              <a:rPr lang="ru-RU" dirty="0"/>
              <a:t>Диктанты</a:t>
            </a:r>
          </a:p>
          <a:p>
            <a:r>
              <a:rPr lang="ru-RU" dirty="0"/>
              <a:t>1. Оля идёт в школу. Ей семь лет. А Света мала. Она играет в куклы. Дедушка Петя принёс букварь. Оля учит Свету читать. Малышка смотрит картинки.</a:t>
            </a:r>
          </a:p>
          <a:p>
            <a:endParaRPr lang="ru-RU" dirty="0"/>
          </a:p>
          <a:p>
            <a:r>
              <a:rPr lang="ru-RU" dirty="0"/>
              <a:t>2. День был тёплый. Таня и Алёша гуляли в саду. Там рос кустик. Дети сели в тень. Дядя Матвей принёс шашки. Он учит Таню и Алёшу  играть в шашки.</a:t>
            </a:r>
          </a:p>
        </p:txBody>
      </p:sp>
    </p:spTree>
    <p:extLst>
      <p:ext uri="{BB962C8B-B14F-4D97-AF65-F5344CB8AC3E}">
        <p14:creationId xmlns:p14="http://schemas.microsoft.com/office/powerpoint/2010/main" val="26442545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965AFEE6-E5F4-4450-A74E-3046E94F48DA}"/>
              </a:ext>
            </a:extLst>
          </p:cNvPr>
          <p:cNvSpPr>
            <a:spLocks noGrp="1"/>
          </p:cNvSpPr>
          <p:nvPr>
            <p:ph idx="1"/>
          </p:nvPr>
        </p:nvSpPr>
        <p:spPr>
          <a:xfrm>
            <a:off x="457200" y="476672"/>
            <a:ext cx="8229600" cy="5649491"/>
          </a:xfrm>
        </p:spPr>
        <p:txBody>
          <a:bodyPr>
            <a:normAutofit/>
          </a:bodyPr>
          <a:lstStyle/>
          <a:p>
            <a:r>
              <a:rPr lang="ru-RU" dirty="0"/>
              <a:t>Тётя Наташа и тётя Света работают на фабрике. Тётя Наташа вяжет пушистые шарфы. Тётя Света вяжет тёплые кофты.</a:t>
            </a:r>
          </a:p>
          <a:p>
            <a:endParaRPr lang="ru-RU" dirty="0"/>
          </a:p>
          <a:p>
            <a:r>
              <a:rPr lang="ru-RU" dirty="0"/>
              <a:t>8. Люба и Маша пасли утят на берегу реки. Утята были маленькие. Вдруг в небе появился коршун. Он схватил одного утёнка. Девочки закричали. Прибежал Ваня. Он тоже стал кричать и размахивать руками. Коршун выпустил утёнка и улетел.</a:t>
            </a:r>
          </a:p>
        </p:txBody>
      </p:sp>
    </p:spTree>
    <p:extLst>
      <p:ext uri="{BB962C8B-B14F-4D97-AF65-F5344CB8AC3E}">
        <p14:creationId xmlns:p14="http://schemas.microsoft.com/office/powerpoint/2010/main" val="13876936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BF1137A-17F3-4BF9-9D48-6D11395BDB66}"/>
              </a:ext>
            </a:extLst>
          </p:cNvPr>
          <p:cNvSpPr>
            <a:spLocks noGrp="1"/>
          </p:cNvSpPr>
          <p:nvPr>
            <p:ph type="title"/>
          </p:nvPr>
        </p:nvSpPr>
        <p:spPr/>
        <p:txBody>
          <a:bodyPr/>
          <a:lstStyle/>
          <a:p>
            <a:r>
              <a:rPr lang="ru-RU" b="1" dirty="0">
                <a:solidFill>
                  <a:srgbClr val="FF0000"/>
                </a:solidFill>
              </a:rPr>
              <a:t>Итоговые диктанты за 1 класс</a:t>
            </a:r>
          </a:p>
        </p:txBody>
      </p:sp>
      <p:sp>
        <p:nvSpPr>
          <p:cNvPr id="3" name="Объект 2">
            <a:extLst>
              <a:ext uri="{FF2B5EF4-FFF2-40B4-BE49-F238E27FC236}">
                <a16:creationId xmlns:a16="http://schemas.microsoft.com/office/drawing/2014/main" id="{CBB91AAB-E9BC-4C64-970C-70C9843A5E8E}"/>
              </a:ext>
            </a:extLst>
          </p:cNvPr>
          <p:cNvSpPr>
            <a:spLocks noGrp="1"/>
          </p:cNvSpPr>
          <p:nvPr>
            <p:ph idx="1"/>
          </p:nvPr>
        </p:nvSpPr>
        <p:spPr/>
        <p:txBody>
          <a:bodyPr>
            <a:normAutofit fontScale="62500" lnSpcReduction="20000"/>
          </a:bodyPr>
          <a:lstStyle/>
          <a:p>
            <a:r>
              <a:rPr lang="ru-RU" dirty="0"/>
              <a:t>Вот и лето наступило. Ребята едут на дачу. Около дачи роща и луг. Однажды Коля и Федя были на лугу. Темная туча закрыла небо. Сверкнула яркая молния. Застучали частые капли дождя. Мальчики помчались домой. По дороге они укрылись в шалаше.</a:t>
            </a:r>
          </a:p>
          <a:p>
            <a:endParaRPr lang="ru-RU" dirty="0"/>
          </a:p>
          <a:p>
            <a:r>
              <a:rPr lang="ru-RU" dirty="0"/>
              <a:t>12. Наш лес большой. В лес пришли дети. Они ищут грибы. Боря и Андрюша собрали много рыжиков и маслят. Юра и Яша под ёлкой нашли ёжика. Они положили его в шапку. Ёжик уколол Юру. Но Юра не заплакал. Ребята потрогали зверька и выпустили.</a:t>
            </a:r>
          </a:p>
          <a:p>
            <a:endParaRPr lang="ru-RU" dirty="0"/>
          </a:p>
          <a:p>
            <a:r>
              <a:rPr lang="ru-RU" dirty="0"/>
              <a:t>13. Айболит открыл дверь. У двери сидела ласточка. Какое чудо! Ведь зимой ласточки живут в Африке. Птичке холодно. Она сидит на снегу и дрожит. Доктор усадил её у печки. Ласточка прилетела из Африки. Её послали больные звери.</a:t>
            </a:r>
          </a:p>
        </p:txBody>
      </p:sp>
    </p:spTree>
    <p:extLst>
      <p:ext uri="{BB962C8B-B14F-4D97-AF65-F5344CB8AC3E}">
        <p14:creationId xmlns:p14="http://schemas.microsoft.com/office/powerpoint/2010/main" val="1442866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7C650B8-820C-4457-A133-BED00C02CC63}"/>
              </a:ext>
            </a:extLst>
          </p:cNvPr>
          <p:cNvSpPr>
            <a:spLocks noGrp="1"/>
          </p:cNvSpPr>
          <p:nvPr>
            <p:ph type="title"/>
          </p:nvPr>
        </p:nvSpPr>
        <p:spPr/>
        <p:txBody>
          <a:bodyPr/>
          <a:lstStyle/>
          <a:p>
            <a:r>
              <a:rPr lang="ru-RU" dirty="0"/>
              <a:t>ЗАДАНИЕ</a:t>
            </a:r>
          </a:p>
        </p:txBody>
      </p:sp>
      <p:sp>
        <p:nvSpPr>
          <p:cNvPr id="3" name="Объект 2">
            <a:extLst>
              <a:ext uri="{FF2B5EF4-FFF2-40B4-BE49-F238E27FC236}">
                <a16:creationId xmlns:a16="http://schemas.microsoft.com/office/drawing/2014/main" id="{1D467C25-A186-4B19-8595-81DE9D9BE2DD}"/>
              </a:ext>
            </a:extLst>
          </p:cNvPr>
          <p:cNvSpPr>
            <a:spLocks noGrp="1"/>
          </p:cNvSpPr>
          <p:nvPr>
            <p:ph idx="1"/>
          </p:nvPr>
        </p:nvSpPr>
        <p:spPr/>
        <p:txBody>
          <a:bodyPr/>
          <a:lstStyle/>
          <a:p>
            <a:r>
              <a:rPr lang="ru-RU" dirty="0"/>
              <a:t>Напиши буквы под диктовку.</a:t>
            </a:r>
          </a:p>
          <a:p>
            <a:r>
              <a:rPr lang="ru-RU" dirty="0"/>
              <a:t>Гласные обведи </a:t>
            </a:r>
            <a:r>
              <a:rPr lang="ru-RU" dirty="0">
                <a:solidFill>
                  <a:srgbClr val="FF0000"/>
                </a:solidFill>
              </a:rPr>
              <a:t>красным</a:t>
            </a:r>
            <a:r>
              <a:rPr lang="ru-RU" dirty="0"/>
              <a:t>, согласные </a:t>
            </a:r>
            <a:r>
              <a:rPr lang="ru-RU" dirty="0">
                <a:solidFill>
                  <a:schemeClr val="tx2">
                    <a:lumMod val="60000"/>
                    <a:lumOff val="40000"/>
                  </a:schemeClr>
                </a:solidFill>
              </a:rPr>
              <a:t>синим</a:t>
            </a:r>
          </a:p>
        </p:txBody>
      </p:sp>
    </p:spTree>
    <p:extLst>
      <p:ext uri="{BB962C8B-B14F-4D97-AF65-F5344CB8AC3E}">
        <p14:creationId xmlns:p14="http://schemas.microsoft.com/office/powerpoint/2010/main" val="195339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Звук </a:t>
            </a:r>
          </a:p>
        </p:txBody>
      </p:sp>
      <p:sp>
        <p:nvSpPr>
          <p:cNvPr id="3" name="Содержимое 2"/>
          <p:cNvSpPr>
            <a:spLocks noGrp="1"/>
          </p:cNvSpPr>
          <p:nvPr>
            <p:ph idx="1"/>
          </p:nvPr>
        </p:nvSpPr>
        <p:spPr/>
        <p:txBody>
          <a:bodyPr/>
          <a:lstStyle/>
          <a:p>
            <a:r>
              <a:rPr lang="ru-RU" b="1" u="sng" dirty="0">
                <a:solidFill>
                  <a:srgbClr val="FF0000"/>
                </a:solidFill>
              </a:rPr>
              <a:t>Звуки</a:t>
            </a:r>
            <a:r>
              <a:rPr lang="ru-RU" dirty="0"/>
              <a:t> речи мы </a:t>
            </a:r>
            <a:r>
              <a:rPr lang="ru-RU" u="sng" dirty="0"/>
              <a:t>слышим и произносим. </a:t>
            </a:r>
            <a:endParaRPr lang="ru-RU" dirty="0"/>
          </a:p>
          <a:p>
            <a:r>
              <a:rPr lang="ru-RU" dirty="0"/>
              <a:t>Если ты откроешь рот и скажешь «а» - это будет звук. </a:t>
            </a:r>
          </a:p>
          <a:p>
            <a:endParaRPr lang="ru-RU" dirty="0"/>
          </a:p>
        </p:txBody>
      </p:sp>
      <p:pic>
        <p:nvPicPr>
          <p:cNvPr id="7170" name="Picture 2" descr="http://img812.imageshack.us/img812/3789/ar1229716747262021.jpg"/>
          <p:cNvPicPr>
            <a:picLocks noChangeAspect="1" noChangeArrowheads="1"/>
          </p:cNvPicPr>
          <p:nvPr/>
        </p:nvPicPr>
        <p:blipFill>
          <a:blip r:embed="rId2" cstate="print"/>
          <a:srcRect/>
          <a:stretch>
            <a:fillRect/>
          </a:stretch>
        </p:blipFill>
        <p:spPr bwMode="auto">
          <a:xfrm>
            <a:off x="4283968" y="2847974"/>
            <a:ext cx="4248150" cy="401002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ww.doski.ru/i/37/22/372267.jpg"/>
          <p:cNvPicPr>
            <a:picLocks noChangeAspect="1" noChangeArrowheads="1"/>
          </p:cNvPicPr>
          <p:nvPr/>
        </p:nvPicPr>
        <p:blipFill>
          <a:blip r:embed="rId2" cstate="print"/>
          <a:srcRect/>
          <a:stretch>
            <a:fillRect/>
          </a:stretch>
        </p:blipFill>
        <p:spPr bwMode="auto">
          <a:xfrm>
            <a:off x="4067944" y="3320021"/>
            <a:ext cx="4439816" cy="3537979"/>
          </a:xfrm>
          <a:prstGeom prst="rect">
            <a:avLst/>
          </a:prstGeom>
          <a:noFill/>
        </p:spPr>
      </p:pic>
      <p:sp>
        <p:nvSpPr>
          <p:cNvPr id="2" name="Заголовок 1"/>
          <p:cNvSpPr>
            <a:spLocks noGrp="1"/>
          </p:cNvSpPr>
          <p:nvPr>
            <p:ph type="title"/>
          </p:nvPr>
        </p:nvSpPr>
        <p:spPr/>
        <p:txBody>
          <a:bodyPr/>
          <a:lstStyle/>
          <a:p>
            <a:r>
              <a:rPr lang="ru-RU" dirty="0"/>
              <a:t>Буква </a:t>
            </a:r>
          </a:p>
        </p:txBody>
      </p:sp>
      <p:sp>
        <p:nvSpPr>
          <p:cNvPr id="3" name="Содержимое 2"/>
          <p:cNvSpPr>
            <a:spLocks noGrp="1"/>
          </p:cNvSpPr>
          <p:nvPr>
            <p:ph idx="1"/>
          </p:nvPr>
        </p:nvSpPr>
        <p:spPr/>
        <p:txBody>
          <a:bodyPr/>
          <a:lstStyle/>
          <a:p>
            <a:r>
              <a:rPr lang="ru-RU" b="1" u="sng" dirty="0">
                <a:solidFill>
                  <a:srgbClr val="FF0000"/>
                </a:solidFill>
              </a:rPr>
              <a:t>Буквы</a:t>
            </a:r>
            <a:r>
              <a:rPr lang="ru-RU" dirty="0"/>
              <a:t> мы </a:t>
            </a:r>
            <a:r>
              <a:rPr lang="ru-RU" u="sng" dirty="0"/>
              <a:t>видим, пишем и читаем.</a:t>
            </a:r>
            <a:r>
              <a:rPr lang="ru-RU" dirty="0"/>
              <a:t> Буквами мы обозначаем звуки. </a:t>
            </a:r>
          </a:p>
          <a:p>
            <a:r>
              <a:rPr lang="ru-RU" dirty="0"/>
              <a:t>Если ты запишешь на бумаге звук, то звук «а» будет называться буквой А</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Гласный звук</a:t>
            </a:r>
          </a:p>
        </p:txBody>
      </p:sp>
      <p:sp>
        <p:nvSpPr>
          <p:cNvPr id="3" name="Содержимое 2"/>
          <p:cNvSpPr>
            <a:spLocks noGrp="1"/>
          </p:cNvSpPr>
          <p:nvPr>
            <p:ph idx="1"/>
          </p:nvPr>
        </p:nvSpPr>
        <p:spPr/>
        <p:txBody>
          <a:bodyPr/>
          <a:lstStyle/>
          <a:p>
            <a:r>
              <a:rPr lang="ru-RU" b="1" dirty="0">
                <a:solidFill>
                  <a:srgbClr val="FF0000"/>
                </a:solidFill>
              </a:rPr>
              <a:t>Гласные звуки </a:t>
            </a:r>
            <a:r>
              <a:rPr lang="ru-RU" dirty="0"/>
              <a:t>состоят из голоса. Их </a:t>
            </a:r>
            <a:r>
              <a:rPr lang="ru-RU" u="sng" dirty="0"/>
              <a:t>легко петь</a:t>
            </a:r>
            <a:r>
              <a:rPr lang="ru-RU" dirty="0"/>
              <a:t>.</a:t>
            </a:r>
          </a:p>
          <a:p>
            <a:r>
              <a:rPr lang="ru-RU" b="1" dirty="0">
                <a:solidFill>
                  <a:srgbClr val="FF0000"/>
                </a:solidFill>
              </a:rPr>
              <a:t>А, О, У, Э, Ы,</a:t>
            </a:r>
          </a:p>
          <a:p>
            <a:r>
              <a:rPr lang="ru-RU" b="1" dirty="0">
                <a:solidFill>
                  <a:srgbClr val="FF0000"/>
                </a:solidFill>
              </a:rPr>
              <a:t>Я, Ё, Ю, Е, И.</a:t>
            </a:r>
          </a:p>
          <a:p>
            <a:endParaRPr lang="ru-RU" dirty="0"/>
          </a:p>
        </p:txBody>
      </p:sp>
      <p:pic>
        <p:nvPicPr>
          <p:cNvPr id="4" name="Picture 2" descr="http://img812.imageshack.us/img812/3789/ar1229716747262021.jpg"/>
          <p:cNvPicPr>
            <a:picLocks noChangeAspect="1" noChangeArrowheads="1"/>
          </p:cNvPicPr>
          <p:nvPr/>
        </p:nvPicPr>
        <p:blipFill>
          <a:blip r:embed="rId2" cstate="print"/>
          <a:srcRect/>
          <a:stretch>
            <a:fillRect/>
          </a:stretch>
        </p:blipFill>
        <p:spPr bwMode="auto">
          <a:xfrm>
            <a:off x="4283968" y="2847974"/>
            <a:ext cx="4248150" cy="401002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nashikarapuzi.ru/images/stories/1277323181_4-copy.jpg"/>
          <p:cNvPicPr>
            <a:picLocks noChangeAspect="1" noChangeArrowheads="1"/>
          </p:cNvPicPr>
          <p:nvPr/>
        </p:nvPicPr>
        <p:blipFill>
          <a:blip r:embed="rId2" cstate="print"/>
          <a:srcRect/>
          <a:stretch>
            <a:fillRect/>
          </a:stretch>
        </p:blipFill>
        <p:spPr bwMode="auto">
          <a:xfrm>
            <a:off x="6156176" y="3284984"/>
            <a:ext cx="2658244" cy="3370846"/>
          </a:xfrm>
          <a:prstGeom prst="rect">
            <a:avLst/>
          </a:prstGeom>
          <a:noFill/>
        </p:spPr>
      </p:pic>
      <p:sp>
        <p:nvSpPr>
          <p:cNvPr id="2" name="Заголовок 1"/>
          <p:cNvSpPr>
            <a:spLocks noGrp="1"/>
          </p:cNvSpPr>
          <p:nvPr>
            <p:ph type="title"/>
          </p:nvPr>
        </p:nvSpPr>
        <p:spPr/>
        <p:txBody>
          <a:bodyPr/>
          <a:lstStyle/>
          <a:p>
            <a:r>
              <a:rPr lang="ru-RU" dirty="0"/>
              <a:t>Согласный звук</a:t>
            </a:r>
          </a:p>
        </p:txBody>
      </p:sp>
      <p:sp>
        <p:nvSpPr>
          <p:cNvPr id="3" name="Содержимое 2"/>
          <p:cNvSpPr>
            <a:spLocks noGrp="1"/>
          </p:cNvSpPr>
          <p:nvPr>
            <p:ph idx="1"/>
          </p:nvPr>
        </p:nvSpPr>
        <p:spPr/>
        <p:txBody>
          <a:bodyPr/>
          <a:lstStyle/>
          <a:p>
            <a:r>
              <a:rPr lang="ru-RU" b="1" dirty="0">
                <a:solidFill>
                  <a:srgbClr val="0070C0"/>
                </a:solidFill>
              </a:rPr>
              <a:t>Согласные звуки </a:t>
            </a:r>
            <a:r>
              <a:rPr lang="ru-RU" dirty="0"/>
              <a:t>состоят из голоса и шума. Эти звуки </a:t>
            </a:r>
            <a:r>
              <a:rPr lang="ru-RU" u="sng" dirty="0"/>
              <a:t>трудно петь.</a:t>
            </a:r>
            <a:endParaRPr lang="ru-RU" dirty="0"/>
          </a:p>
          <a:p>
            <a:r>
              <a:rPr lang="ru-RU" b="1" dirty="0">
                <a:solidFill>
                  <a:srgbClr val="0070C0"/>
                </a:solidFill>
              </a:rPr>
              <a:t>Б, В, Г, Д, Ж, З, К, Л, М, Н, П, Р, С, Т, Ф, Х, Ц, Ч, Ш, Щ, Й.</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property-plovdiv.com/files/128741489168825.jpg"/>
          <p:cNvPicPr>
            <a:picLocks noChangeAspect="1" noChangeArrowheads="1"/>
          </p:cNvPicPr>
          <p:nvPr/>
        </p:nvPicPr>
        <p:blipFill>
          <a:blip r:embed="rId2" cstate="print"/>
          <a:srcRect/>
          <a:stretch>
            <a:fillRect/>
          </a:stretch>
        </p:blipFill>
        <p:spPr bwMode="auto">
          <a:xfrm>
            <a:off x="827584" y="3573016"/>
            <a:ext cx="1728192" cy="1512168"/>
          </a:xfrm>
          <a:prstGeom prst="rect">
            <a:avLst/>
          </a:prstGeom>
          <a:noFill/>
        </p:spPr>
      </p:pic>
      <p:sp>
        <p:nvSpPr>
          <p:cNvPr id="2" name="Заголовок 1"/>
          <p:cNvSpPr>
            <a:spLocks noGrp="1"/>
          </p:cNvSpPr>
          <p:nvPr>
            <p:ph type="title"/>
          </p:nvPr>
        </p:nvSpPr>
        <p:spPr/>
        <p:txBody>
          <a:bodyPr>
            <a:normAutofit fontScale="90000"/>
          </a:bodyPr>
          <a:lstStyle/>
          <a:p>
            <a:r>
              <a:rPr lang="ru-RU" dirty="0"/>
              <a:t>Все согласные делятся на</a:t>
            </a:r>
            <a:br>
              <a:rPr lang="ru-RU" dirty="0"/>
            </a:br>
            <a:r>
              <a:rPr lang="ru-RU" u="sng" dirty="0"/>
              <a:t>звонкие и глухие.</a:t>
            </a:r>
            <a:endParaRPr lang="ru-RU" dirty="0"/>
          </a:p>
        </p:txBody>
      </p:sp>
      <p:sp>
        <p:nvSpPr>
          <p:cNvPr id="3" name="Содержимое 2"/>
          <p:cNvSpPr>
            <a:spLocks noGrp="1"/>
          </p:cNvSpPr>
          <p:nvPr>
            <p:ph idx="1"/>
          </p:nvPr>
        </p:nvSpPr>
        <p:spPr>
          <a:xfrm>
            <a:off x="467544" y="1600200"/>
            <a:ext cx="8219256" cy="5257800"/>
          </a:xfrm>
        </p:spPr>
        <p:txBody>
          <a:bodyPr/>
          <a:lstStyle/>
          <a:p>
            <a:r>
              <a:rPr lang="ru-RU" b="1" u="sng" dirty="0">
                <a:solidFill>
                  <a:srgbClr val="0070C0"/>
                </a:solidFill>
              </a:rPr>
              <a:t>Звонкие согласные</a:t>
            </a:r>
            <a:r>
              <a:rPr lang="ru-RU" b="1" dirty="0">
                <a:solidFill>
                  <a:srgbClr val="0070C0"/>
                </a:solidFill>
              </a:rPr>
              <a:t> </a:t>
            </a:r>
            <a:r>
              <a:rPr lang="ru-RU" dirty="0"/>
              <a:t>состоят только из голоса и шума.</a:t>
            </a:r>
          </a:p>
          <a:p>
            <a:r>
              <a:rPr lang="ru-RU" b="1" u="sng" dirty="0">
                <a:solidFill>
                  <a:srgbClr val="0070C0"/>
                </a:solidFill>
              </a:rPr>
              <a:t>Глухие согласные</a:t>
            </a:r>
            <a:r>
              <a:rPr lang="ru-RU" b="1" dirty="0">
                <a:solidFill>
                  <a:srgbClr val="0070C0"/>
                </a:solidFill>
              </a:rPr>
              <a:t> </a:t>
            </a:r>
            <a:r>
              <a:rPr lang="ru-RU" dirty="0"/>
              <a:t>звуки состоят только из шума, их легко произносить шёпотом.</a:t>
            </a:r>
          </a:p>
          <a:p>
            <a:r>
              <a:rPr lang="ru-RU" dirty="0"/>
              <a:t>                     </a:t>
            </a:r>
            <a:r>
              <a:rPr lang="ru-RU" u="sng" dirty="0"/>
              <a:t>  Звонкие согласные:</a:t>
            </a:r>
            <a:endParaRPr lang="ru-RU" dirty="0"/>
          </a:p>
          <a:p>
            <a:r>
              <a:rPr lang="ru-RU" dirty="0"/>
              <a:t>                      </a:t>
            </a:r>
            <a:r>
              <a:rPr lang="ru-RU" b="1" dirty="0">
                <a:solidFill>
                  <a:srgbClr val="0070C0"/>
                </a:solidFill>
              </a:rPr>
              <a:t>Б, В, Г, Д, Ж, З, Р, Л, Н, М</a:t>
            </a:r>
          </a:p>
          <a:p>
            <a:endParaRPr lang="ru-RU" u="sng" dirty="0"/>
          </a:p>
          <a:p>
            <a:r>
              <a:rPr lang="ru-RU" u="sng" dirty="0"/>
              <a:t>Глухие согласные:</a:t>
            </a:r>
            <a:endParaRPr lang="ru-RU" dirty="0"/>
          </a:p>
          <a:p>
            <a:r>
              <a:rPr lang="ru-RU" b="1" dirty="0">
                <a:solidFill>
                  <a:srgbClr val="0070C0"/>
                </a:solidFill>
              </a:rPr>
              <a:t>П, Ф, К, Т, С, Ш, Х, Ц, Ч, Щ</a:t>
            </a:r>
          </a:p>
          <a:p>
            <a:endParaRPr lang="ru-RU" dirty="0"/>
          </a:p>
        </p:txBody>
      </p:sp>
      <p:pic>
        <p:nvPicPr>
          <p:cNvPr id="20484" name="Picture 4" descr="http://img.positronica.ru/items/200486_v04_b.jpg"/>
          <p:cNvPicPr>
            <a:picLocks noChangeAspect="1" noChangeArrowheads="1"/>
          </p:cNvPicPr>
          <p:nvPr/>
        </p:nvPicPr>
        <p:blipFill>
          <a:blip r:embed="rId3" cstate="print"/>
          <a:srcRect/>
          <a:stretch>
            <a:fillRect/>
          </a:stretch>
        </p:blipFill>
        <p:spPr bwMode="auto">
          <a:xfrm>
            <a:off x="5724128" y="5078637"/>
            <a:ext cx="1344032" cy="1779363"/>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Слог </a:t>
            </a:r>
          </a:p>
        </p:txBody>
      </p:sp>
      <p:sp>
        <p:nvSpPr>
          <p:cNvPr id="3" name="Содержимое 2"/>
          <p:cNvSpPr>
            <a:spLocks noGrp="1"/>
          </p:cNvSpPr>
          <p:nvPr>
            <p:ph idx="1"/>
          </p:nvPr>
        </p:nvSpPr>
        <p:spPr/>
        <p:txBody>
          <a:bodyPr/>
          <a:lstStyle/>
          <a:p>
            <a:r>
              <a:rPr lang="ru-RU" dirty="0"/>
              <a:t>Каждый слог имеет только одну гласную, а поэтому</a:t>
            </a:r>
            <a:r>
              <a:rPr lang="ru-RU" u="sng" dirty="0"/>
              <a:t> в слове </a:t>
            </a:r>
            <a:r>
              <a:rPr lang="ru-RU" b="1" u="sng" dirty="0">
                <a:solidFill>
                  <a:srgbClr val="0070C0"/>
                </a:solidFill>
              </a:rPr>
              <a:t>столько слогов</a:t>
            </a:r>
            <a:r>
              <a:rPr lang="ru-RU" u="sng" dirty="0"/>
              <a:t>, сколько в нём </a:t>
            </a:r>
            <a:r>
              <a:rPr lang="ru-RU" b="1" u="sng" dirty="0">
                <a:solidFill>
                  <a:srgbClr val="FF0000"/>
                </a:solidFill>
              </a:rPr>
              <a:t>гласных звуков</a:t>
            </a:r>
            <a:r>
              <a:rPr lang="ru-RU" u="sng" dirty="0"/>
              <a:t>.</a:t>
            </a:r>
            <a:endParaRPr lang="ru-RU" dirty="0"/>
          </a:p>
        </p:txBody>
      </p:sp>
      <p:pic>
        <p:nvPicPr>
          <p:cNvPr id="21506" name="Picture 2" descr="http://www.baby-news.net/images/paint3/2204.gif"/>
          <p:cNvPicPr>
            <a:picLocks noChangeAspect="1" noChangeArrowheads="1"/>
          </p:cNvPicPr>
          <p:nvPr/>
        </p:nvPicPr>
        <p:blipFill>
          <a:blip r:embed="rId2" cstate="print"/>
          <a:srcRect/>
          <a:stretch>
            <a:fillRect/>
          </a:stretch>
        </p:blipFill>
        <p:spPr bwMode="auto">
          <a:xfrm>
            <a:off x="4716016" y="2933564"/>
            <a:ext cx="3624403" cy="3924436"/>
          </a:xfrm>
          <a:prstGeom prst="rect">
            <a:avLst/>
          </a:prstGeom>
          <a:noFill/>
        </p:spPr>
      </p:pic>
      <p:pic>
        <p:nvPicPr>
          <p:cNvPr id="21508" name="Picture 4" descr="http://www.baby-news.net/images/paint3/2195.gif"/>
          <p:cNvPicPr>
            <a:picLocks noChangeAspect="1" noChangeArrowheads="1"/>
          </p:cNvPicPr>
          <p:nvPr/>
        </p:nvPicPr>
        <p:blipFill>
          <a:blip r:embed="rId3" cstate="print"/>
          <a:srcRect/>
          <a:stretch>
            <a:fillRect/>
          </a:stretch>
        </p:blipFill>
        <p:spPr bwMode="auto">
          <a:xfrm>
            <a:off x="1115616" y="3068960"/>
            <a:ext cx="3382938" cy="3573016"/>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324</TotalTime>
  <Words>1580</Words>
  <Application>Microsoft Office PowerPoint</Application>
  <PresentationFormat>Экран (4:3)</PresentationFormat>
  <Paragraphs>138</Paragraphs>
  <Slides>27</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27</vt:i4>
      </vt:variant>
    </vt:vector>
  </HeadingPairs>
  <TitlesOfParts>
    <vt:vector size="30" baseType="lpstr">
      <vt:lpstr>Arial</vt:lpstr>
      <vt:lpstr>Calibri</vt:lpstr>
      <vt:lpstr>Тема Office</vt:lpstr>
      <vt:lpstr>Правила для повторения</vt:lpstr>
      <vt:lpstr>Алфавит – это набор букв.  У каждой буквы есть своё место! </vt:lpstr>
      <vt:lpstr>ЗАДАНИЕ</vt:lpstr>
      <vt:lpstr>Звук </vt:lpstr>
      <vt:lpstr>Буква </vt:lpstr>
      <vt:lpstr>Гласный звук</vt:lpstr>
      <vt:lpstr>Согласный звук</vt:lpstr>
      <vt:lpstr>Все согласные делятся на звонкие и глухие.</vt:lpstr>
      <vt:lpstr>Слог </vt:lpstr>
      <vt:lpstr>Слово </vt:lpstr>
      <vt:lpstr>Картинный диктант слов за 1 - 2 класс</vt:lpstr>
      <vt:lpstr>Картинный диктант 1-2 класс</vt:lpstr>
      <vt:lpstr>Ударение </vt:lpstr>
      <vt:lpstr>Правила переноса</vt:lpstr>
      <vt:lpstr>Задания на перенос слов 1 класс </vt:lpstr>
      <vt:lpstr>Презентация PowerPoint</vt:lpstr>
      <vt:lpstr>Подчеркни слова, которые нельзя перенести. </vt:lpstr>
      <vt:lpstr>Перепиши, разделяя слова на слоги и для переноса. Поставь ударение.</vt:lpstr>
      <vt:lpstr>Предложение </vt:lpstr>
      <vt:lpstr>Предложение </vt:lpstr>
      <vt:lpstr>Перепиши, раздели слова на слоги, поставь ударение. Выпиши слова, которые нельзя переносить. Подчеркни подлежащее и сказуемое в 7 предложении </vt:lpstr>
      <vt:lpstr>Повторение орфограмм</vt:lpstr>
      <vt:lpstr>Презентация PowerPoint</vt:lpstr>
      <vt:lpstr>Диктанты с ЧА-ЩА </vt:lpstr>
      <vt:lpstr>Заглавная буква в именах и фамилиях</vt:lpstr>
      <vt:lpstr>Презентация PowerPoint</vt:lpstr>
      <vt:lpstr>Итоговые диктанты за 1 класс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Правила для повторения</dc:title>
  <dc:creator>иришка</dc:creator>
  <cp:lastModifiedBy>1</cp:lastModifiedBy>
  <cp:revision>27</cp:revision>
  <dcterms:created xsi:type="dcterms:W3CDTF">2013-05-28T14:30:25Z</dcterms:created>
  <dcterms:modified xsi:type="dcterms:W3CDTF">2022-08-09T06:03:56Z</dcterms:modified>
</cp:coreProperties>
</file>