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335" r:id="rId2"/>
    <p:sldId id="298" r:id="rId3"/>
    <p:sldId id="300" r:id="rId4"/>
    <p:sldId id="303" r:id="rId5"/>
    <p:sldId id="304" r:id="rId6"/>
    <p:sldId id="306" r:id="rId7"/>
    <p:sldId id="305" r:id="rId8"/>
    <p:sldId id="262" r:id="rId9"/>
    <p:sldId id="256" r:id="rId10"/>
    <p:sldId id="270" r:id="rId11"/>
    <p:sldId id="271" r:id="rId12"/>
    <p:sldId id="272" r:id="rId13"/>
    <p:sldId id="312" r:id="rId14"/>
    <p:sldId id="289" r:id="rId15"/>
    <p:sldId id="310" r:id="rId16"/>
    <p:sldId id="316" r:id="rId17"/>
    <p:sldId id="317" r:id="rId18"/>
    <p:sldId id="334" r:id="rId19"/>
    <p:sldId id="331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FFCC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615" autoAdjust="0"/>
    <p:restoredTop sz="94639" autoAdjust="0"/>
  </p:normalViewPr>
  <p:slideViewPr>
    <p:cSldViewPr>
      <p:cViewPr varScale="1">
        <p:scale>
          <a:sx n="83" d="100"/>
          <a:sy n="83" d="100"/>
        </p:scale>
        <p:origin x="86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6413"/>
            <a:chOff x="0" y="0"/>
            <a:chExt cx="5760" cy="4319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/>
              <a:ahLst/>
              <a:cxnLst>
                <a:cxn ang="0">
                  <a:pos x="3193" y="1816"/>
                </a:cxn>
                <a:cxn ang="0">
                  <a:pos x="0" y="0"/>
                </a:cxn>
                <a:cxn ang="0">
                  <a:pos x="0" y="522"/>
                </a:cxn>
                <a:cxn ang="0">
                  <a:pos x="3037" y="1978"/>
                </a:cxn>
                <a:cxn ang="0">
                  <a:pos x="5740" y="3273"/>
                </a:cxn>
                <a:cxn ang="0">
                  <a:pos x="5740" y="3267"/>
                </a:cxn>
                <a:cxn ang="0">
                  <a:pos x="3193" y="1816"/>
                </a:cxn>
                <a:cxn ang="0">
                  <a:pos x="3193" y="1816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/>
              <a:ahLst/>
              <a:cxnLst>
                <a:cxn ang="0">
                  <a:pos x="3163" y="1714"/>
                </a:cxn>
                <a:cxn ang="0">
                  <a:pos x="431" y="0"/>
                </a:cxn>
                <a:cxn ang="0">
                  <a:pos x="0" y="0"/>
                </a:cxn>
                <a:cxn ang="0">
                  <a:pos x="3086" y="1786"/>
                </a:cxn>
                <a:cxn ang="0">
                  <a:pos x="5591" y="3243"/>
                </a:cxn>
                <a:cxn ang="0">
                  <a:pos x="5591" y="3237"/>
                </a:cxn>
                <a:cxn ang="0">
                  <a:pos x="3163" y="1714"/>
                </a:cxn>
                <a:cxn ang="0">
                  <a:pos x="3163" y="1714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4042" y="192"/>
                </a:cxn>
                <a:cxn ang="0">
                  <a:pos x="4042" y="144"/>
                </a:cxn>
                <a:cxn ang="0">
                  <a:pos x="0" y="0"/>
                </a:cxn>
                <a:cxn ang="0">
                  <a:pos x="0" y="156"/>
                </a:cxn>
                <a:cxn ang="0">
                  <a:pos x="0" y="156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/>
              <a:ahLst/>
              <a:cxnLst>
                <a:cxn ang="0">
                  <a:pos x="1722" y="66"/>
                </a:cxn>
                <a:cxn ang="0">
                  <a:pos x="1722" y="6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1722" y="66"/>
                </a:cxn>
                <a:cxn ang="0">
                  <a:pos x="1722" y="66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/>
              <a:ahLst/>
              <a:cxnLst>
                <a:cxn ang="0">
                  <a:pos x="0" y="329"/>
                </a:cxn>
                <a:cxn ang="0">
                  <a:pos x="4789" y="77"/>
                </a:cxn>
                <a:cxn ang="0">
                  <a:pos x="4789" y="0"/>
                </a:cxn>
                <a:cxn ang="0">
                  <a:pos x="0" y="107"/>
                </a:cxn>
                <a:cxn ang="0">
                  <a:pos x="0" y="329"/>
                </a:cxn>
                <a:cxn ang="0">
                  <a:pos x="0" y="329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/>
              <a:ahLst/>
              <a:cxnLst>
                <a:cxn ang="0">
                  <a:pos x="975" y="48"/>
                </a:cxn>
                <a:cxn ang="0">
                  <a:pos x="975" y="0"/>
                </a:cxn>
                <a:cxn ang="0">
                  <a:pos x="0" y="24"/>
                </a:cxn>
                <a:cxn ang="0">
                  <a:pos x="0" y="101"/>
                </a:cxn>
                <a:cxn ang="0">
                  <a:pos x="975" y="48"/>
                </a:cxn>
                <a:cxn ang="0">
                  <a:pos x="975" y="48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/>
              <a:ahLst/>
              <a:cxnLst>
                <a:cxn ang="0">
                  <a:pos x="2141" y="0"/>
                </a:cxn>
                <a:cxn ang="0">
                  <a:pos x="0" y="156"/>
                </a:cxn>
                <a:cxn ang="0">
                  <a:pos x="0" y="198"/>
                </a:cxn>
                <a:cxn ang="0">
                  <a:pos x="2141" y="0"/>
                </a:cxn>
                <a:cxn ang="0">
                  <a:pos x="2141" y="0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/>
              <a:ahLst/>
              <a:cxnLst>
                <a:cxn ang="0">
                  <a:pos x="0" y="348"/>
                </a:cxn>
                <a:cxn ang="0">
                  <a:pos x="311" y="348"/>
                </a:cxn>
                <a:cxn ang="0">
                  <a:pos x="3623" y="42"/>
                </a:cxn>
                <a:cxn ang="0">
                  <a:pos x="3623" y="0"/>
                </a:cxn>
                <a:cxn ang="0">
                  <a:pos x="0" y="264"/>
                </a:cxn>
                <a:cxn ang="0">
                  <a:pos x="0" y="348"/>
                </a:cxn>
                <a:cxn ang="0">
                  <a:pos x="0" y="348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/>
              <a:ahLst/>
              <a:cxnLst>
                <a:cxn ang="0">
                  <a:pos x="2182" y="276"/>
                </a:cxn>
                <a:cxn ang="0">
                  <a:pos x="2517" y="204"/>
                </a:cxn>
                <a:cxn ang="0">
                  <a:pos x="2260" y="0"/>
                </a:cxn>
                <a:cxn ang="0">
                  <a:pos x="0" y="276"/>
                </a:cxn>
                <a:cxn ang="0">
                  <a:pos x="2182" y="276"/>
                </a:cxn>
                <a:cxn ang="0">
                  <a:pos x="2182" y="276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/>
              <a:ahLst/>
              <a:cxnLst>
                <a:cxn ang="0">
                  <a:pos x="1405" y="126"/>
                </a:cxn>
                <a:cxn ang="0">
                  <a:pos x="1405" y="0"/>
                </a:cxn>
                <a:cxn ang="0">
                  <a:pos x="0" y="174"/>
                </a:cxn>
                <a:cxn ang="0">
                  <a:pos x="257" y="378"/>
                </a:cxn>
                <a:cxn ang="0">
                  <a:pos x="1405" y="126"/>
                </a:cxn>
                <a:cxn ang="0">
                  <a:pos x="1405" y="126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/>
              <a:ahLst/>
              <a:cxnLst>
                <a:cxn ang="0">
                  <a:pos x="729" y="24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729" y="240"/>
                </a:cxn>
                <a:cxn ang="0">
                  <a:pos x="729" y="240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5035" y="1672"/>
                </a:cxn>
                <a:cxn ang="0">
                  <a:pos x="5035" y="1666"/>
                </a:cxn>
                <a:cxn ang="0">
                  <a:pos x="0" y="0"/>
                </a:cxn>
                <a:cxn ang="0">
                  <a:pos x="0" y="72"/>
                </a:cxn>
                <a:cxn ang="0">
                  <a:pos x="0" y="72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/>
              <a:ahLst/>
              <a:cxnLst>
                <a:cxn ang="0">
                  <a:pos x="729" y="318"/>
                </a:cxn>
                <a:cxn ang="0">
                  <a:pos x="729" y="312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729" y="318"/>
                </a:cxn>
                <a:cxn ang="0">
                  <a:pos x="729" y="318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/>
              <a:ahLst/>
              <a:cxnLst>
                <a:cxn ang="0">
                  <a:pos x="0" y="396"/>
                </a:cxn>
                <a:cxn ang="0">
                  <a:pos x="5035" y="2188"/>
                </a:cxn>
                <a:cxn ang="0">
                  <a:pos x="5035" y="2134"/>
                </a:cxn>
                <a:cxn ang="0">
                  <a:pos x="0" y="0"/>
                </a:cxn>
                <a:cxn ang="0">
                  <a:pos x="0" y="396"/>
                </a:cxn>
                <a:cxn ang="0">
                  <a:pos x="0" y="396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45" y="2727"/>
                </a:cxn>
                <a:cxn ang="0">
                  <a:pos x="3163" y="2704"/>
                </a:cxn>
                <a:cxn ang="0">
                  <a:pos x="10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/>
              <a:ahLst/>
              <a:cxnLst>
                <a:cxn ang="0">
                  <a:pos x="323" y="299"/>
                </a:cxn>
                <a:cxn ang="0">
                  <a:pos x="323" y="263"/>
                </a:cxn>
                <a:cxn ang="0">
                  <a:pos x="18" y="0"/>
                </a:cxn>
                <a:cxn ang="0">
                  <a:pos x="0" y="23"/>
                </a:cxn>
                <a:cxn ang="0">
                  <a:pos x="323" y="299"/>
                </a:cxn>
                <a:cxn ang="0">
                  <a:pos x="323" y="299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/>
              <a:ahLst/>
              <a:cxnLst>
                <a:cxn ang="0">
                  <a:pos x="281" y="335"/>
                </a:cxn>
                <a:cxn ang="0">
                  <a:pos x="281" y="173"/>
                </a:cxn>
                <a:cxn ang="0">
                  <a:pos x="96" y="0"/>
                </a:cxn>
                <a:cxn ang="0">
                  <a:pos x="0" y="90"/>
                </a:cxn>
                <a:cxn ang="0">
                  <a:pos x="281" y="335"/>
                </a:cxn>
                <a:cxn ang="0">
                  <a:pos x="281" y="335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26" y="2680"/>
                </a:cxn>
                <a:cxn ang="0">
                  <a:pos x="3122" y="2590"/>
                </a:cxn>
                <a:cxn ang="0">
                  <a:pos x="38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/>
              <a:ahLst/>
              <a:cxnLst>
                <a:cxn ang="0">
                  <a:pos x="132" y="13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32" y="132"/>
                </a:cxn>
                <a:cxn ang="0">
                  <a:pos x="132" y="132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2" y="132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17" y="2536"/>
                </a:cxn>
                <a:cxn ang="0">
                  <a:pos x="2517" y="2536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88" y="2482"/>
                </a:cxn>
                <a:cxn ang="0">
                  <a:pos x="2200" y="2476"/>
                </a:cxn>
                <a:cxn ang="0">
                  <a:pos x="31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/>
              <a:ahLst/>
              <a:cxnLst>
                <a:cxn ang="0">
                  <a:pos x="84" y="96"/>
                </a:cxn>
                <a:cxn ang="0">
                  <a:pos x="84" y="90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84" y="96"/>
                </a:cxn>
                <a:cxn ang="0">
                  <a:pos x="84" y="96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/>
              <a:ahLst/>
              <a:cxnLst>
                <a:cxn ang="0">
                  <a:pos x="155" y="516"/>
                </a:cxn>
                <a:cxn ang="0">
                  <a:pos x="155" y="204"/>
                </a:cxn>
                <a:cxn ang="0">
                  <a:pos x="77" y="0"/>
                </a:cxn>
                <a:cxn ang="0">
                  <a:pos x="0" y="192"/>
                </a:cxn>
                <a:cxn ang="0">
                  <a:pos x="155" y="516"/>
                </a:cxn>
                <a:cxn ang="0">
                  <a:pos x="155" y="516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7" y="1043"/>
                </a:cxn>
                <a:cxn ang="0">
                  <a:pos x="574" y="851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0" y="0"/>
                </a:cxn>
                <a:cxn ang="0">
                  <a:pos x="287" y="797"/>
                </a:cxn>
                <a:cxn ang="0">
                  <a:pos x="341" y="653"/>
                </a:cxn>
                <a:cxn ang="0">
                  <a:pos x="144" y="0"/>
                </a:cxn>
                <a:cxn ang="0">
                  <a:pos x="144" y="0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60" y="312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0" y="144"/>
                </a:cxn>
                <a:cxn ang="0">
                  <a:pos x="0" y="144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/>
              <a:ahLst/>
              <a:cxnLst>
                <a:cxn ang="0">
                  <a:pos x="0" y="371"/>
                </a:cxn>
                <a:cxn ang="0">
                  <a:pos x="5740" y="1864"/>
                </a:cxn>
                <a:cxn ang="0">
                  <a:pos x="5740" y="1834"/>
                </a:cxn>
                <a:cxn ang="0">
                  <a:pos x="0" y="0"/>
                </a:cxn>
                <a:cxn ang="0">
                  <a:pos x="0" y="371"/>
                </a:cxn>
                <a:cxn ang="0">
                  <a:pos x="0" y="37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/>
              <a:ahLst/>
              <a:cxnLst>
                <a:cxn ang="0">
                  <a:pos x="0" y="366"/>
                </a:cxn>
                <a:cxn ang="0">
                  <a:pos x="5740" y="1337"/>
                </a:cxn>
                <a:cxn ang="0">
                  <a:pos x="5740" y="1331"/>
                </a:cxn>
                <a:cxn ang="0">
                  <a:pos x="0" y="0"/>
                </a:cxn>
                <a:cxn ang="0">
                  <a:pos x="0" y="366"/>
                </a:cxn>
                <a:cxn ang="0">
                  <a:pos x="0" y="366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5740" y="414"/>
                </a:cxn>
                <a:cxn ang="0">
                  <a:pos x="5740" y="402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48" y="3177"/>
                </a:cxn>
                <a:cxn ang="0">
                  <a:pos x="4448" y="3153"/>
                </a:cxn>
                <a:cxn ang="0">
                  <a:pos x="12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8" y="2614"/>
                </a:cxn>
                <a:cxn ang="0">
                  <a:pos x="2428" y="2608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/>
              <a:ahLst/>
              <a:cxnLst>
                <a:cxn ang="0">
                  <a:pos x="485" y="0"/>
                </a:cxn>
                <a:cxn ang="0">
                  <a:pos x="0" y="0"/>
                </a:cxn>
                <a:cxn ang="0">
                  <a:pos x="1800" y="2464"/>
                </a:cxn>
                <a:cxn ang="0">
                  <a:pos x="1800" y="2248"/>
                </a:cxn>
                <a:cxn ang="0">
                  <a:pos x="1794" y="2248"/>
                </a:cxn>
                <a:cxn ang="0">
                  <a:pos x="485" y="0"/>
                </a:cxn>
                <a:cxn ang="0">
                  <a:pos x="485" y="0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2" y="2074"/>
                </a:cxn>
                <a:cxn ang="0">
                  <a:pos x="1232" y="2038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8" y="1936"/>
                </a:cxn>
                <a:cxn ang="0">
                  <a:pos x="1058" y="1930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/>
              <a:ahLst/>
              <a:cxnLst>
                <a:cxn ang="0">
                  <a:pos x="771" y="1433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771" y="1487"/>
                </a:cxn>
                <a:cxn ang="0">
                  <a:pos x="771" y="1433"/>
                </a:cxn>
                <a:cxn ang="0">
                  <a:pos x="771" y="1433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grpSp>
          <p:nvGrpSpPr>
            <p:cNvPr id="41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42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6"/>
                  </a:cxn>
                  <a:cxn ang="0">
                    <a:pos x="3635" y="1313"/>
                  </a:cxn>
                  <a:cxn ang="0">
                    <a:pos x="3647" y="1235"/>
                  </a:cxn>
                  <a:cxn ang="0">
                    <a:pos x="3659" y="116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43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/>
                <a:ahLst/>
                <a:cxnLst>
                  <a:cxn ang="0">
                    <a:pos x="2105" y="665"/>
                  </a:cxn>
                  <a:cxn ang="0">
                    <a:pos x="24" y="0"/>
                  </a:cxn>
                  <a:cxn ang="0">
                    <a:pos x="12" y="72"/>
                  </a:cxn>
                  <a:cxn ang="0">
                    <a:pos x="0" y="150"/>
                  </a:cxn>
                  <a:cxn ang="0">
                    <a:pos x="2105" y="695"/>
                  </a:cxn>
                  <a:cxn ang="0">
                    <a:pos x="2105" y="665"/>
                  </a:cxn>
                  <a:cxn ang="0">
                    <a:pos x="2105" y="665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</p:grpSp>
      <p:sp>
        <p:nvSpPr>
          <p:cNvPr id="18474" name="Rectangle 4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600200"/>
            <a:ext cx="8229600" cy="1828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8475" name="Rectangle 4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4" name="Rectangle 4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5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6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D9D6C-47E9-4DFC-8367-6F0FE7AB88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E984E2-B10F-4AAF-97D0-08F8A1BC1D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B96BC3-1C85-46C7-AC11-21286435ED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DC608B-DEC5-41B9-9FC4-A7BE2FE156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E680E2-9C45-4F8D-ABF6-A1DF33487E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779DDA-C9D8-4CB8-90E4-7E14DB2CD0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0D7242-1599-44F2-A35D-6263BE1071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6A6185-9F67-4A36-980A-5FAF6CEF2F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B58FD7-96C2-4D1E-8DCA-FA5E03E047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34519F-2E44-425E-911D-5F1CA32E92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64F274-42F5-4130-89CC-46E7418360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434FD3-987F-4661-B3D2-B8FA9DD8BD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57647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856413"/>
            <a:chOff x="0" y="0"/>
            <a:chExt cx="5760" cy="4319"/>
          </a:xfrm>
        </p:grpSpPr>
        <p:sp>
          <p:nvSpPr>
            <p:cNvPr id="17411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/>
              <a:ahLst/>
              <a:cxnLst>
                <a:cxn ang="0">
                  <a:pos x="3193" y="1816"/>
                </a:cxn>
                <a:cxn ang="0">
                  <a:pos x="0" y="0"/>
                </a:cxn>
                <a:cxn ang="0">
                  <a:pos x="0" y="522"/>
                </a:cxn>
                <a:cxn ang="0">
                  <a:pos x="3037" y="1978"/>
                </a:cxn>
                <a:cxn ang="0">
                  <a:pos x="5740" y="3273"/>
                </a:cxn>
                <a:cxn ang="0">
                  <a:pos x="5740" y="3267"/>
                </a:cxn>
                <a:cxn ang="0">
                  <a:pos x="3193" y="1816"/>
                </a:cxn>
                <a:cxn ang="0">
                  <a:pos x="3193" y="1816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12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/>
              <a:ahLst/>
              <a:cxnLst>
                <a:cxn ang="0">
                  <a:pos x="3163" y="1714"/>
                </a:cxn>
                <a:cxn ang="0">
                  <a:pos x="431" y="0"/>
                </a:cxn>
                <a:cxn ang="0">
                  <a:pos x="0" y="0"/>
                </a:cxn>
                <a:cxn ang="0">
                  <a:pos x="3086" y="1786"/>
                </a:cxn>
                <a:cxn ang="0">
                  <a:pos x="5591" y="3243"/>
                </a:cxn>
                <a:cxn ang="0">
                  <a:pos x="5591" y="3237"/>
                </a:cxn>
                <a:cxn ang="0">
                  <a:pos x="3163" y="1714"/>
                </a:cxn>
                <a:cxn ang="0">
                  <a:pos x="3163" y="1714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13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4042" y="192"/>
                </a:cxn>
                <a:cxn ang="0">
                  <a:pos x="4042" y="144"/>
                </a:cxn>
                <a:cxn ang="0">
                  <a:pos x="0" y="0"/>
                </a:cxn>
                <a:cxn ang="0">
                  <a:pos x="0" y="156"/>
                </a:cxn>
                <a:cxn ang="0">
                  <a:pos x="0" y="156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14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/>
              <a:ahLst/>
              <a:cxnLst>
                <a:cxn ang="0">
                  <a:pos x="1722" y="66"/>
                </a:cxn>
                <a:cxn ang="0">
                  <a:pos x="1722" y="6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1722" y="66"/>
                </a:cxn>
                <a:cxn ang="0">
                  <a:pos x="1722" y="66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15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/>
              <a:ahLst/>
              <a:cxnLst>
                <a:cxn ang="0">
                  <a:pos x="0" y="329"/>
                </a:cxn>
                <a:cxn ang="0">
                  <a:pos x="4789" y="77"/>
                </a:cxn>
                <a:cxn ang="0">
                  <a:pos x="4789" y="0"/>
                </a:cxn>
                <a:cxn ang="0">
                  <a:pos x="0" y="107"/>
                </a:cxn>
                <a:cxn ang="0">
                  <a:pos x="0" y="329"/>
                </a:cxn>
                <a:cxn ang="0">
                  <a:pos x="0" y="329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16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/>
              <a:ahLst/>
              <a:cxnLst>
                <a:cxn ang="0">
                  <a:pos x="975" y="48"/>
                </a:cxn>
                <a:cxn ang="0">
                  <a:pos x="975" y="0"/>
                </a:cxn>
                <a:cxn ang="0">
                  <a:pos x="0" y="24"/>
                </a:cxn>
                <a:cxn ang="0">
                  <a:pos x="0" y="101"/>
                </a:cxn>
                <a:cxn ang="0">
                  <a:pos x="975" y="48"/>
                </a:cxn>
                <a:cxn ang="0">
                  <a:pos x="975" y="48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17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/>
              <a:ahLst/>
              <a:cxnLst>
                <a:cxn ang="0">
                  <a:pos x="2141" y="0"/>
                </a:cxn>
                <a:cxn ang="0">
                  <a:pos x="0" y="156"/>
                </a:cxn>
                <a:cxn ang="0">
                  <a:pos x="0" y="198"/>
                </a:cxn>
                <a:cxn ang="0">
                  <a:pos x="2141" y="0"/>
                </a:cxn>
                <a:cxn ang="0">
                  <a:pos x="2141" y="0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18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/>
              <a:ahLst/>
              <a:cxnLst>
                <a:cxn ang="0">
                  <a:pos x="0" y="348"/>
                </a:cxn>
                <a:cxn ang="0">
                  <a:pos x="311" y="348"/>
                </a:cxn>
                <a:cxn ang="0">
                  <a:pos x="3623" y="42"/>
                </a:cxn>
                <a:cxn ang="0">
                  <a:pos x="3623" y="0"/>
                </a:cxn>
                <a:cxn ang="0">
                  <a:pos x="0" y="264"/>
                </a:cxn>
                <a:cxn ang="0">
                  <a:pos x="0" y="348"/>
                </a:cxn>
                <a:cxn ang="0">
                  <a:pos x="0" y="348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19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/>
              <a:ahLst/>
              <a:cxnLst>
                <a:cxn ang="0">
                  <a:pos x="2182" y="276"/>
                </a:cxn>
                <a:cxn ang="0">
                  <a:pos x="2517" y="204"/>
                </a:cxn>
                <a:cxn ang="0">
                  <a:pos x="2260" y="0"/>
                </a:cxn>
                <a:cxn ang="0">
                  <a:pos x="0" y="276"/>
                </a:cxn>
                <a:cxn ang="0">
                  <a:pos x="2182" y="276"/>
                </a:cxn>
                <a:cxn ang="0">
                  <a:pos x="2182" y="276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20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/>
              <a:ahLst/>
              <a:cxnLst>
                <a:cxn ang="0">
                  <a:pos x="1405" y="126"/>
                </a:cxn>
                <a:cxn ang="0">
                  <a:pos x="1405" y="0"/>
                </a:cxn>
                <a:cxn ang="0">
                  <a:pos x="0" y="174"/>
                </a:cxn>
                <a:cxn ang="0">
                  <a:pos x="257" y="378"/>
                </a:cxn>
                <a:cxn ang="0">
                  <a:pos x="1405" y="126"/>
                </a:cxn>
                <a:cxn ang="0">
                  <a:pos x="1405" y="126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21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/>
              <a:ahLst/>
              <a:cxnLst>
                <a:cxn ang="0">
                  <a:pos x="729" y="24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729" y="240"/>
                </a:cxn>
                <a:cxn ang="0">
                  <a:pos x="729" y="240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22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5035" y="1672"/>
                </a:cxn>
                <a:cxn ang="0">
                  <a:pos x="5035" y="1666"/>
                </a:cxn>
                <a:cxn ang="0">
                  <a:pos x="0" y="0"/>
                </a:cxn>
                <a:cxn ang="0">
                  <a:pos x="0" y="72"/>
                </a:cxn>
                <a:cxn ang="0">
                  <a:pos x="0" y="72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23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/>
              <a:ahLst/>
              <a:cxnLst>
                <a:cxn ang="0">
                  <a:pos x="729" y="318"/>
                </a:cxn>
                <a:cxn ang="0">
                  <a:pos x="729" y="312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729" y="318"/>
                </a:cxn>
                <a:cxn ang="0">
                  <a:pos x="729" y="318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24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/>
              <a:ahLst/>
              <a:cxnLst>
                <a:cxn ang="0">
                  <a:pos x="0" y="396"/>
                </a:cxn>
                <a:cxn ang="0">
                  <a:pos x="5035" y="2188"/>
                </a:cxn>
                <a:cxn ang="0">
                  <a:pos x="5035" y="2134"/>
                </a:cxn>
                <a:cxn ang="0">
                  <a:pos x="0" y="0"/>
                </a:cxn>
                <a:cxn ang="0">
                  <a:pos x="0" y="396"/>
                </a:cxn>
                <a:cxn ang="0">
                  <a:pos x="0" y="396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25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45" y="2727"/>
                </a:cxn>
                <a:cxn ang="0">
                  <a:pos x="3163" y="2704"/>
                </a:cxn>
                <a:cxn ang="0">
                  <a:pos x="10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26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/>
              <a:ahLst/>
              <a:cxnLst>
                <a:cxn ang="0">
                  <a:pos x="323" y="299"/>
                </a:cxn>
                <a:cxn ang="0">
                  <a:pos x="323" y="263"/>
                </a:cxn>
                <a:cxn ang="0">
                  <a:pos x="18" y="0"/>
                </a:cxn>
                <a:cxn ang="0">
                  <a:pos x="0" y="23"/>
                </a:cxn>
                <a:cxn ang="0">
                  <a:pos x="323" y="299"/>
                </a:cxn>
                <a:cxn ang="0">
                  <a:pos x="323" y="299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27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/>
              <a:ahLst/>
              <a:cxnLst>
                <a:cxn ang="0">
                  <a:pos x="281" y="335"/>
                </a:cxn>
                <a:cxn ang="0">
                  <a:pos x="281" y="173"/>
                </a:cxn>
                <a:cxn ang="0">
                  <a:pos x="96" y="0"/>
                </a:cxn>
                <a:cxn ang="0">
                  <a:pos x="0" y="90"/>
                </a:cxn>
                <a:cxn ang="0">
                  <a:pos x="281" y="335"/>
                </a:cxn>
                <a:cxn ang="0">
                  <a:pos x="281" y="335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28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26" y="2680"/>
                </a:cxn>
                <a:cxn ang="0">
                  <a:pos x="3122" y="2590"/>
                </a:cxn>
                <a:cxn ang="0">
                  <a:pos x="38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29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/>
              <a:ahLst/>
              <a:cxnLst>
                <a:cxn ang="0">
                  <a:pos x="132" y="13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32" y="132"/>
                </a:cxn>
                <a:cxn ang="0">
                  <a:pos x="132" y="132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2" y="132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30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17" y="2536"/>
                </a:cxn>
                <a:cxn ang="0">
                  <a:pos x="2517" y="2536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31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88" y="2482"/>
                </a:cxn>
                <a:cxn ang="0">
                  <a:pos x="2200" y="2476"/>
                </a:cxn>
                <a:cxn ang="0">
                  <a:pos x="31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32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/>
              <a:ahLst/>
              <a:cxnLst>
                <a:cxn ang="0">
                  <a:pos x="84" y="96"/>
                </a:cxn>
                <a:cxn ang="0">
                  <a:pos x="84" y="90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84" y="96"/>
                </a:cxn>
                <a:cxn ang="0">
                  <a:pos x="84" y="96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33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/>
              <a:ahLst/>
              <a:cxnLst>
                <a:cxn ang="0">
                  <a:pos x="155" y="516"/>
                </a:cxn>
                <a:cxn ang="0">
                  <a:pos x="155" y="204"/>
                </a:cxn>
                <a:cxn ang="0">
                  <a:pos x="77" y="0"/>
                </a:cxn>
                <a:cxn ang="0">
                  <a:pos x="0" y="192"/>
                </a:cxn>
                <a:cxn ang="0">
                  <a:pos x="155" y="516"/>
                </a:cxn>
                <a:cxn ang="0">
                  <a:pos x="155" y="516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34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7" y="1043"/>
                </a:cxn>
                <a:cxn ang="0">
                  <a:pos x="574" y="851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35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0" y="0"/>
                </a:cxn>
                <a:cxn ang="0">
                  <a:pos x="287" y="797"/>
                </a:cxn>
                <a:cxn ang="0">
                  <a:pos x="341" y="653"/>
                </a:cxn>
                <a:cxn ang="0">
                  <a:pos x="144" y="0"/>
                </a:cxn>
                <a:cxn ang="0">
                  <a:pos x="144" y="0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36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60" y="312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0" y="144"/>
                </a:cxn>
                <a:cxn ang="0">
                  <a:pos x="0" y="144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37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/>
              <a:ahLst/>
              <a:cxnLst>
                <a:cxn ang="0">
                  <a:pos x="0" y="371"/>
                </a:cxn>
                <a:cxn ang="0">
                  <a:pos x="5740" y="1864"/>
                </a:cxn>
                <a:cxn ang="0">
                  <a:pos x="5740" y="1834"/>
                </a:cxn>
                <a:cxn ang="0">
                  <a:pos x="0" y="0"/>
                </a:cxn>
                <a:cxn ang="0">
                  <a:pos x="0" y="371"/>
                </a:cxn>
                <a:cxn ang="0">
                  <a:pos x="0" y="37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38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39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/>
              <a:ahLst/>
              <a:cxnLst>
                <a:cxn ang="0">
                  <a:pos x="0" y="366"/>
                </a:cxn>
                <a:cxn ang="0">
                  <a:pos x="5740" y="1337"/>
                </a:cxn>
                <a:cxn ang="0">
                  <a:pos x="5740" y="1331"/>
                </a:cxn>
                <a:cxn ang="0">
                  <a:pos x="0" y="0"/>
                </a:cxn>
                <a:cxn ang="0">
                  <a:pos x="0" y="366"/>
                </a:cxn>
                <a:cxn ang="0">
                  <a:pos x="0" y="366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40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5740" y="414"/>
                </a:cxn>
                <a:cxn ang="0">
                  <a:pos x="5740" y="402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41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48" y="3177"/>
                </a:cxn>
                <a:cxn ang="0">
                  <a:pos x="4448" y="3153"/>
                </a:cxn>
                <a:cxn ang="0">
                  <a:pos x="12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42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8" y="2614"/>
                </a:cxn>
                <a:cxn ang="0">
                  <a:pos x="2428" y="2608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43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/>
              <a:ahLst/>
              <a:cxnLst>
                <a:cxn ang="0">
                  <a:pos x="485" y="0"/>
                </a:cxn>
                <a:cxn ang="0">
                  <a:pos x="0" y="0"/>
                </a:cxn>
                <a:cxn ang="0">
                  <a:pos x="1800" y="2464"/>
                </a:cxn>
                <a:cxn ang="0">
                  <a:pos x="1800" y="2248"/>
                </a:cxn>
                <a:cxn ang="0">
                  <a:pos x="1794" y="2248"/>
                </a:cxn>
                <a:cxn ang="0">
                  <a:pos x="485" y="0"/>
                </a:cxn>
                <a:cxn ang="0">
                  <a:pos x="485" y="0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44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2" y="2074"/>
                </a:cxn>
                <a:cxn ang="0">
                  <a:pos x="1232" y="2038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45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8" y="1936"/>
                </a:cxn>
                <a:cxn ang="0">
                  <a:pos x="1058" y="1930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46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/>
              <a:ahLst/>
              <a:cxnLst>
                <a:cxn ang="0">
                  <a:pos x="771" y="1433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771" y="1487"/>
                </a:cxn>
                <a:cxn ang="0">
                  <a:pos x="771" y="1433"/>
                </a:cxn>
                <a:cxn ang="0">
                  <a:pos x="771" y="1433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grpSp>
          <p:nvGrpSpPr>
            <p:cNvPr id="1068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17448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6"/>
                  </a:cxn>
                  <a:cxn ang="0">
                    <a:pos x="3635" y="1313"/>
                  </a:cxn>
                  <a:cxn ang="0">
                    <a:pos x="3647" y="1235"/>
                  </a:cxn>
                  <a:cxn ang="0">
                    <a:pos x="3659" y="116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7449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/>
                <a:ahLst/>
                <a:cxnLst>
                  <a:cxn ang="0">
                    <a:pos x="2105" y="665"/>
                  </a:cxn>
                  <a:cxn ang="0">
                    <a:pos x="24" y="0"/>
                  </a:cxn>
                  <a:cxn ang="0">
                    <a:pos x="12" y="72"/>
                  </a:cxn>
                  <a:cxn ang="0">
                    <a:pos x="0" y="150"/>
                  </a:cxn>
                  <a:cxn ang="0">
                    <a:pos x="2105" y="695"/>
                  </a:cxn>
                  <a:cxn ang="0">
                    <a:pos x="2105" y="665"/>
                  </a:cxn>
                  <a:cxn ang="0">
                    <a:pos x="2105" y="665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</p:grpSp>
      <p:sp>
        <p:nvSpPr>
          <p:cNvPr id="17450" name="Rectangle 4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7451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7452" name="Rectangle 4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453" name="Rectangle 4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454" name="Rectangle 4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defRPr>
            </a:lvl1pPr>
          </a:lstStyle>
          <a:p>
            <a:pPr>
              <a:defRPr/>
            </a:pPr>
            <a:fld id="{42160B2D-D805-4178-AB1D-C72D436F6D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4" r:id="rId1"/>
    <p:sldLayoutId id="2147483673" r:id="rId2"/>
    <p:sldLayoutId id="2147483672" r:id="rId3"/>
    <p:sldLayoutId id="2147483671" r:id="rId4"/>
    <p:sldLayoutId id="2147483670" r:id="rId5"/>
    <p:sldLayoutId id="2147483669" r:id="rId6"/>
    <p:sldLayoutId id="2147483668" r:id="rId7"/>
    <p:sldLayoutId id="2147483667" r:id="rId8"/>
    <p:sldLayoutId id="2147483666" r:id="rId9"/>
    <p:sldLayoutId id="2147483665" r:id="rId10"/>
    <p:sldLayoutId id="2147483664" r:id="rId11"/>
    <p:sldLayoutId id="2147483663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buBlip>
          <a:blip r:embed="rId14"/>
        </a:buBlip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Blip>
          <a:blip r:embed="rId15"/>
        </a:buBlip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Слово категории состояния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Учитель русского языка и литературы </a:t>
            </a:r>
            <a:r>
              <a:rPr lang="ru-RU" dirty="0" err="1" smtClean="0"/>
              <a:t>Лопухова</a:t>
            </a:r>
            <a:r>
              <a:rPr lang="ru-RU" dirty="0" smtClean="0"/>
              <a:t> С.П., МОУ «СОШ № 45», </a:t>
            </a:r>
            <a:r>
              <a:rPr lang="ru-RU" smtClean="0"/>
              <a:t>г.Копейск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5926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  <a:p>
            <a:pPr eaLnBrk="1" hangingPunct="1">
              <a:buFont typeface="Wingdings" pitchFamily="2" charset="2"/>
              <a:buNone/>
              <a:defRPr/>
            </a:pPr>
            <a:endParaRPr lang="en-US" sz="4000"/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400">
                <a:latin typeface="Times New Roman" pitchFamily="18" charset="0"/>
              </a:rPr>
              <a:t>1. Утро солнечно и радостно.</a:t>
            </a:r>
          </a:p>
        </p:txBody>
      </p:sp>
      <p:sp>
        <p:nvSpPr>
          <p:cNvPr id="39943" name="AutoShape 7"/>
          <p:cNvSpPr>
            <a:spLocks noChangeArrowheads="1"/>
          </p:cNvSpPr>
          <p:nvPr/>
        </p:nvSpPr>
        <p:spPr bwMode="auto">
          <a:xfrm>
            <a:off x="2195513" y="2781300"/>
            <a:ext cx="2016125" cy="288925"/>
          </a:xfrm>
          <a:prstGeom prst="curvedDownArrow">
            <a:avLst>
              <a:gd name="adj1" fmla="val 139560"/>
              <a:gd name="adj2" fmla="val 279121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45" name="AutoShape 9"/>
          <p:cNvSpPr>
            <a:spLocks noChangeArrowheads="1"/>
          </p:cNvSpPr>
          <p:nvPr/>
        </p:nvSpPr>
        <p:spPr bwMode="auto">
          <a:xfrm>
            <a:off x="1763713" y="2276475"/>
            <a:ext cx="5327650" cy="1077913"/>
          </a:xfrm>
          <a:custGeom>
            <a:avLst/>
            <a:gdLst>
              <a:gd name="T0" fmla="*/ 2147483647 w 21600"/>
              <a:gd name="T1" fmla="*/ 2609897 h 21600"/>
              <a:gd name="T2" fmla="*/ 2147483647 w 21600"/>
              <a:gd name="T3" fmla="*/ 1740122234 h 21600"/>
              <a:gd name="T4" fmla="*/ 2147483647 w 21600"/>
              <a:gd name="T5" fmla="*/ 372085153 h 21600"/>
              <a:gd name="T6" fmla="*/ 2147483647 w 21600"/>
              <a:gd name="T7" fmla="*/ 1714023973 h 21600"/>
              <a:gd name="T8" fmla="*/ 2147483647 w 21600"/>
              <a:gd name="T9" fmla="*/ 2106489559 h 21600"/>
              <a:gd name="T10" fmla="*/ 2147483647 w 21600"/>
              <a:gd name="T11" fmla="*/ 1483243283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8426" y="12533"/>
                </a:moveTo>
                <a:cubicBezTo>
                  <a:pt x="18555" y="11964"/>
                  <a:pt x="18621" y="11383"/>
                  <a:pt x="18621" y="10800"/>
                </a:cubicBezTo>
                <a:cubicBezTo>
                  <a:pt x="18621" y="6480"/>
                  <a:pt x="15119" y="2979"/>
                  <a:pt x="10800" y="2979"/>
                </a:cubicBezTo>
                <a:cubicBezTo>
                  <a:pt x="6480" y="2979"/>
                  <a:pt x="2979" y="6480"/>
                  <a:pt x="2979" y="10800"/>
                </a:cubicBezTo>
                <a:cubicBezTo>
                  <a:pt x="2978" y="11717"/>
                  <a:pt x="3140" y="12628"/>
                  <a:pt x="3456" y="13489"/>
                </a:cubicBezTo>
                <a:lnTo>
                  <a:pt x="658" y="14514"/>
                </a:lnTo>
                <a:cubicBezTo>
                  <a:pt x="222" y="13324"/>
                  <a:pt x="0" y="12067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600" y="4835"/>
                  <a:pt x="21600" y="10800"/>
                </a:cubicBezTo>
                <a:cubicBezTo>
                  <a:pt x="21600" y="11605"/>
                  <a:pt x="21509" y="12408"/>
                  <a:pt x="21331" y="13194"/>
                </a:cubicBezTo>
                <a:lnTo>
                  <a:pt x="23964" y="13792"/>
                </a:lnTo>
                <a:lnTo>
                  <a:pt x="18950" y="16950"/>
                </a:lnTo>
                <a:lnTo>
                  <a:pt x="15793" y="11935"/>
                </a:lnTo>
                <a:lnTo>
                  <a:pt x="18426" y="12533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47" name="Text Box 11"/>
          <p:cNvSpPr txBox="1">
            <a:spLocks noChangeArrowheads="1"/>
          </p:cNvSpPr>
          <p:nvPr/>
        </p:nvSpPr>
        <p:spPr bwMode="auto">
          <a:xfrm>
            <a:off x="3851275" y="1844675"/>
            <a:ext cx="12969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latin typeface="Times New Roman" pitchFamily="18" charset="0"/>
              </a:rPr>
              <a:t>Каково?</a:t>
            </a:r>
          </a:p>
        </p:txBody>
      </p:sp>
      <p:sp>
        <p:nvSpPr>
          <p:cNvPr id="39949" name="Line 13"/>
          <p:cNvSpPr>
            <a:spLocks noChangeShapeType="1"/>
          </p:cNvSpPr>
          <p:nvPr/>
        </p:nvSpPr>
        <p:spPr bwMode="auto">
          <a:xfrm>
            <a:off x="1692275" y="3716338"/>
            <a:ext cx="10795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9950" name="Line 14"/>
          <p:cNvSpPr>
            <a:spLocks noChangeShapeType="1"/>
          </p:cNvSpPr>
          <p:nvPr/>
        </p:nvSpPr>
        <p:spPr bwMode="auto">
          <a:xfrm>
            <a:off x="3059113" y="3716338"/>
            <a:ext cx="208915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9951" name="Line 15"/>
          <p:cNvSpPr>
            <a:spLocks noChangeShapeType="1"/>
          </p:cNvSpPr>
          <p:nvPr/>
        </p:nvSpPr>
        <p:spPr bwMode="auto">
          <a:xfrm>
            <a:off x="3059113" y="3860800"/>
            <a:ext cx="208915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9952" name="Line 16"/>
          <p:cNvSpPr>
            <a:spLocks noChangeShapeType="1"/>
          </p:cNvSpPr>
          <p:nvPr/>
        </p:nvSpPr>
        <p:spPr bwMode="auto">
          <a:xfrm>
            <a:off x="5651500" y="3860800"/>
            <a:ext cx="208915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9953" name="Line 17"/>
          <p:cNvSpPr>
            <a:spLocks noChangeShapeType="1"/>
          </p:cNvSpPr>
          <p:nvPr/>
        </p:nvSpPr>
        <p:spPr bwMode="auto">
          <a:xfrm>
            <a:off x="5651500" y="3716338"/>
            <a:ext cx="208915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9954" name="Text Box 18"/>
          <p:cNvSpPr txBox="1">
            <a:spLocks noChangeArrowheads="1"/>
          </p:cNvSpPr>
          <p:nvPr/>
        </p:nvSpPr>
        <p:spPr bwMode="auto">
          <a:xfrm>
            <a:off x="1547813" y="4797425"/>
            <a:ext cx="56880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/>
              <a:t>Радостно – краткое прилагательное</a:t>
            </a:r>
          </a:p>
        </p:txBody>
      </p:sp>
      <p:sp>
        <p:nvSpPr>
          <p:cNvPr id="27659" name="WordArt 19"/>
          <p:cNvSpPr>
            <a:spLocks noChangeArrowheads="1" noChangeShapeType="1" noTextEdit="1"/>
          </p:cNvSpPr>
          <p:nvPr/>
        </p:nvSpPr>
        <p:spPr bwMode="auto">
          <a:xfrm>
            <a:off x="3276600" y="476250"/>
            <a:ext cx="3038475" cy="590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Проверим!</a:t>
            </a:r>
          </a:p>
        </p:txBody>
      </p:sp>
      <p:sp>
        <p:nvSpPr>
          <p:cNvPr id="39957" name="Line 21"/>
          <p:cNvSpPr>
            <a:spLocks noChangeShapeType="1"/>
          </p:cNvSpPr>
          <p:nvPr/>
        </p:nvSpPr>
        <p:spPr bwMode="auto">
          <a:xfrm>
            <a:off x="3059113" y="3860800"/>
            <a:ext cx="208915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39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39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39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39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39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99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39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3" grpId="0" animBg="1"/>
      <p:bldP spid="39945" grpId="0" animBg="1"/>
      <p:bldP spid="39947" grpId="0"/>
      <p:bldP spid="39949" grpId="0" animBg="1"/>
      <p:bldP spid="39950" grpId="0" animBg="1"/>
      <p:bldP spid="39951" grpId="0" animBg="1"/>
      <p:bldP spid="39952" grpId="0" animBg="1"/>
      <p:bldP spid="39953" grpId="0" animBg="1"/>
      <p:bldP spid="39954" grpId="0"/>
      <p:bldP spid="3995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ru-RU"/>
          </a:p>
          <a:p>
            <a:pPr eaLnBrk="1" hangingPunct="1">
              <a:defRPr/>
            </a:pPr>
            <a:endParaRPr lang="ru-RU"/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400">
                <a:latin typeface="Times New Roman" pitchFamily="18" charset="0"/>
              </a:rPr>
              <a:t>2. Глаза светились радостно.</a:t>
            </a:r>
          </a:p>
        </p:txBody>
      </p:sp>
      <p:sp>
        <p:nvSpPr>
          <p:cNvPr id="40964" name="AutoShape 4"/>
          <p:cNvSpPr>
            <a:spLocks noChangeArrowheads="1"/>
          </p:cNvSpPr>
          <p:nvPr/>
        </p:nvSpPr>
        <p:spPr bwMode="auto">
          <a:xfrm>
            <a:off x="4716463" y="2492375"/>
            <a:ext cx="2087562" cy="431800"/>
          </a:xfrm>
          <a:prstGeom prst="curvedDownArrow">
            <a:avLst>
              <a:gd name="adj1" fmla="val 96691"/>
              <a:gd name="adj2" fmla="val 193382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5364163" y="2060575"/>
            <a:ext cx="936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latin typeface="Times New Roman" pitchFamily="18" charset="0"/>
              </a:rPr>
              <a:t>Как?</a:t>
            </a:r>
          </a:p>
        </p:txBody>
      </p:sp>
      <p:sp>
        <p:nvSpPr>
          <p:cNvPr id="40966" name="Line 6"/>
          <p:cNvSpPr>
            <a:spLocks noChangeShapeType="1"/>
          </p:cNvSpPr>
          <p:nvPr/>
        </p:nvSpPr>
        <p:spPr bwMode="auto">
          <a:xfrm>
            <a:off x="1692275" y="3573463"/>
            <a:ext cx="12954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0967" name="Line 7"/>
          <p:cNvSpPr>
            <a:spLocks noChangeShapeType="1"/>
          </p:cNvSpPr>
          <p:nvPr/>
        </p:nvSpPr>
        <p:spPr bwMode="auto">
          <a:xfrm>
            <a:off x="3276600" y="3573463"/>
            <a:ext cx="2232025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0968" name="Line 8"/>
          <p:cNvSpPr>
            <a:spLocks noChangeShapeType="1"/>
          </p:cNvSpPr>
          <p:nvPr/>
        </p:nvSpPr>
        <p:spPr bwMode="auto">
          <a:xfrm>
            <a:off x="3276600" y="3716338"/>
            <a:ext cx="2232025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0969" name="Line 9"/>
          <p:cNvSpPr>
            <a:spLocks noChangeShapeType="1"/>
          </p:cNvSpPr>
          <p:nvPr/>
        </p:nvSpPr>
        <p:spPr bwMode="auto">
          <a:xfrm>
            <a:off x="5724525" y="3573463"/>
            <a:ext cx="2232025" cy="0"/>
          </a:xfrm>
          <a:prstGeom prst="line">
            <a:avLst/>
          </a:prstGeom>
          <a:noFill/>
          <a:ln w="76200">
            <a:solidFill>
              <a:schemeClr val="tx1"/>
            </a:solidFill>
            <a:prstDash val="dash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0970" name="Text Box 10"/>
          <p:cNvSpPr txBox="1">
            <a:spLocks noChangeArrowheads="1"/>
          </p:cNvSpPr>
          <p:nvPr/>
        </p:nvSpPr>
        <p:spPr bwMode="auto">
          <a:xfrm>
            <a:off x="2124075" y="4508500"/>
            <a:ext cx="5543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/>
              <a:t>Радостно - наречие</a:t>
            </a: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 animBg="1"/>
      <p:bldP spid="40965" grpId="0"/>
      <p:bldP spid="40966" grpId="0" animBg="1"/>
      <p:bldP spid="40967" grpId="0" animBg="1"/>
      <p:bldP spid="40968" grpId="0" animBg="1"/>
      <p:bldP spid="40969" grpId="0" animBg="1"/>
      <p:bldP spid="4097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600200"/>
            <a:ext cx="8362950" cy="4530725"/>
          </a:xfrm>
        </p:spPr>
        <p:txBody>
          <a:bodyPr/>
          <a:lstStyle/>
          <a:p>
            <a:pPr eaLnBrk="1" hangingPunct="1">
              <a:defRPr/>
            </a:pPr>
            <a:endParaRPr lang="ru-RU"/>
          </a:p>
          <a:p>
            <a:pPr eaLnBrk="1" hangingPunct="1">
              <a:buFont typeface="Wingdings" pitchFamily="2" charset="2"/>
              <a:buNone/>
              <a:defRPr/>
            </a:pPr>
            <a:endParaRPr lang="ru-RU"/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000">
                <a:latin typeface="Times New Roman" pitchFamily="18" charset="0"/>
              </a:rPr>
              <a:t>3. На душе у ребят было радостно.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4000">
              <a:latin typeface="Times New Roman" pitchFamily="18" charset="0"/>
            </a:endParaRPr>
          </a:p>
        </p:txBody>
      </p:sp>
      <p:sp>
        <p:nvSpPr>
          <p:cNvPr id="41990" name="Line 6"/>
          <p:cNvSpPr>
            <a:spLocks noChangeShapeType="1"/>
          </p:cNvSpPr>
          <p:nvPr/>
        </p:nvSpPr>
        <p:spPr bwMode="auto">
          <a:xfrm>
            <a:off x="4932363" y="3500438"/>
            <a:ext cx="316865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991" name="Line 7"/>
          <p:cNvSpPr>
            <a:spLocks noChangeShapeType="1"/>
          </p:cNvSpPr>
          <p:nvPr/>
        </p:nvSpPr>
        <p:spPr bwMode="auto">
          <a:xfrm>
            <a:off x="4932363" y="3644900"/>
            <a:ext cx="316865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992" name="Text Box 8"/>
          <p:cNvSpPr txBox="1">
            <a:spLocks noChangeArrowheads="1"/>
          </p:cNvSpPr>
          <p:nvPr/>
        </p:nvSpPr>
        <p:spPr bwMode="auto">
          <a:xfrm>
            <a:off x="2555875" y="4437063"/>
            <a:ext cx="18716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/>
              <a:t>Радостно – </a:t>
            </a:r>
          </a:p>
        </p:txBody>
      </p:sp>
      <p:sp>
        <p:nvSpPr>
          <p:cNvPr id="41994" name="Text Box 10"/>
          <p:cNvSpPr txBox="1">
            <a:spLocks noChangeArrowheads="1"/>
          </p:cNvSpPr>
          <p:nvPr/>
        </p:nvSpPr>
        <p:spPr bwMode="auto">
          <a:xfrm>
            <a:off x="3924300" y="4437063"/>
            <a:ext cx="3384550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/>
              <a:t>слово категории состояния</a:t>
            </a:r>
          </a:p>
          <a:p>
            <a:pPr>
              <a:spcBef>
                <a:spcPct val="50000"/>
              </a:spcBef>
            </a:pPr>
            <a:endParaRPr lang="ru-RU"/>
          </a:p>
        </p:txBody>
      </p:sp>
    </p:spTree>
  </p:cSld>
  <p:clrMapOvr>
    <a:masterClrMapping/>
  </p:clrMapOvr>
  <p:transition spd="med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19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0" grpId="0" animBg="1"/>
      <p:bldP spid="41991" grpId="0" animBg="1"/>
      <p:bldP spid="41992" grpId="0" build="allAtOnce"/>
      <p:bldP spid="4199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Слова категории состояния: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ru-RU" dirty="0" smtClean="0"/>
              <a:t>Это неизменяемая часть речи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ru-RU" dirty="0" smtClean="0"/>
              <a:t>Обозначает состояние человека, природы, оценку действия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ru-RU" dirty="0" smtClean="0"/>
              <a:t>Отвечают на вопросы </a:t>
            </a:r>
            <a:r>
              <a:rPr lang="ru-RU" i="1" dirty="0" smtClean="0"/>
              <a:t>как? каково?</a:t>
            </a:r>
            <a:endParaRPr lang="ru-RU" dirty="0" smtClean="0"/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ru-RU" dirty="0" smtClean="0"/>
              <a:t>Не зависит от других слов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ru-RU" dirty="0" smtClean="0"/>
              <a:t>Синтаксическая роль – сказуемое в безличном предложении </a:t>
            </a:r>
          </a:p>
          <a:p>
            <a:pPr eaLnBrk="1" hangingPunct="1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WordArt 4"/>
          <p:cNvSpPr>
            <a:spLocks noChangeArrowheads="1" noChangeShapeType="1" noTextEdit="1"/>
          </p:cNvSpPr>
          <p:nvPr/>
        </p:nvSpPr>
        <p:spPr bwMode="auto">
          <a:xfrm>
            <a:off x="1547813" y="188913"/>
            <a:ext cx="6246812" cy="9096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0000"/>
                  </a:solidFill>
                  <a:prstDash val="sysDot"/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категория состояния</a:t>
            </a:r>
          </a:p>
        </p:txBody>
      </p:sp>
      <p:sp>
        <p:nvSpPr>
          <p:cNvPr id="31746" name="WordArt 5"/>
          <p:cNvSpPr>
            <a:spLocks noChangeArrowheads="1" noChangeShapeType="1" noTextEdit="1"/>
          </p:cNvSpPr>
          <p:nvPr/>
        </p:nvSpPr>
        <p:spPr bwMode="auto">
          <a:xfrm>
            <a:off x="1908175" y="1052513"/>
            <a:ext cx="534352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8000"/>
                  </a:solidFill>
                  <a:prstDash val="sysDot"/>
                  <a:round/>
                  <a:headEnd/>
                  <a:tailEnd/>
                </a:ln>
                <a:solidFill>
                  <a:srgbClr val="FFFFCC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группы по значению</a:t>
            </a:r>
          </a:p>
        </p:txBody>
      </p:sp>
      <p:sp>
        <p:nvSpPr>
          <p:cNvPr id="31747" name="Rectangle 6"/>
          <p:cNvSpPr>
            <a:spLocks noChangeArrowheads="1"/>
          </p:cNvSpPr>
          <p:nvPr/>
        </p:nvSpPr>
        <p:spPr bwMode="auto">
          <a:xfrm>
            <a:off x="323850" y="1989138"/>
            <a:ext cx="2736850" cy="259238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48" name="Rectangle 7"/>
          <p:cNvSpPr>
            <a:spLocks noChangeArrowheads="1"/>
          </p:cNvSpPr>
          <p:nvPr/>
        </p:nvSpPr>
        <p:spPr bwMode="auto">
          <a:xfrm>
            <a:off x="5795963" y="1916113"/>
            <a:ext cx="2736850" cy="18002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49" name="Rectangle 8"/>
          <p:cNvSpPr>
            <a:spLocks noChangeArrowheads="1"/>
          </p:cNvSpPr>
          <p:nvPr/>
        </p:nvSpPr>
        <p:spPr bwMode="auto">
          <a:xfrm>
            <a:off x="2627313" y="4076700"/>
            <a:ext cx="4321175" cy="27813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Monotype Corsiva" pitchFamily="66" charset="0"/>
              </a:rPr>
              <a:t>( можно, нельзя, невозможно)</a:t>
            </a:r>
          </a:p>
          <a:p>
            <a:pPr algn="ctr"/>
            <a:r>
              <a:rPr lang="ru-RU" sz="2400" b="1">
                <a:solidFill>
                  <a:srgbClr val="FF0000"/>
                </a:solidFill>
                <a:latin typeface="Monotype Corsiva" pitchFamily="66" charset="0"/>
              </a:rPr>
              <a:t>Надо</a:t>
            </a:r>
            <a:r>
              <a:rPr lang="ru-RU" sz="2400" b="1">
                <a:solidFill>
                  <a:srgbClr val="000000"/>
                </a:solidFill>
                <a:latin typeface="Monotype Corsiva" pitchFamily="66" charset="0"/>
              </a:rPr>
              <a:t> выучить правила</a:t>
            </a:r>
            <a:endParaRPr lang="ru-RU" sz="2400" b="1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1750" name="WordArt 10"/>
          <p:cNvSpPr>
            <a:spLocks noChangeArrowheads="1" noChangeShapeType="1" noTextEdit="1"/>
          </p:cNvSpPr>
          <p:nvPr/>
        </p:nvSpPr>
        <p:spPr bwMode="auto">
          <a:xfrm>
            <a:off x="468313" y="2133600"/>
            <a:ext cx="2460625" cy="47625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состояние природы</a:t>
            </a:r>
          </a:p>
        </p:txBody>
      </p:sp>
      <p:sp>
        <p:nvSpPr>
          <p:cNvPr id="31751" name="WordArt 11"/>
          <p:cNvSpPr>
            <a:spLocks noChangeArrowheads="1" noChangeShapeType="1" noTextEdit="1"/>
          </p:cNvSpPr>
          <p:nvPr/>
        </p:nvSpPr>
        <p:spPr bwMode="auto">
          <a:xfrm>
            <a:off x="5867400" y="2060575"/>
            <a:ext cx="2586038" cy="576263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состояние человека</a:t>
            </a:r>
          </a:p>
        </p:txBody>
      </p:sp>
      <p:sp>
        <p:nvSpPr>
          <p:cNvPr id="31752" name="WordArt 13"/>
          <p:cNvSpPr>
            <a:spLocks noChangeArrowheads="1" noChangeShapeType="1" noTextEdit="1"/>
          </p:cNvSpPr>
          <p:nvPr/>
        </p:nvSpPr>
        <p:spPr bwMode="auto">
          <a:xfrm>
            <a:off x="3276600" y="4365625"/>
            <a:ext cx="2663825" cy="576263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60311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оценка состояния</a:t>
            </a:r>
          </a:p>
        </p:txBody>
      </p:sp>
      <p:sp>
        <p:nvSpPr>
          <p:cNvPr id="31753" name="WordArt 14"/>
          <p:cNvSpPr>
            <a:spLocks noChangeArrowheads="1" noChangeShapeType="1" noTextEdit="1"/>
          </p:cNvSpPr>
          <p:nvPr/>
        </p:nvSpPr>
        <p:spPr bwMode="auto">
          <a:xfrm>
            <a:off x="4787900" y="5084763"/>
            <a:ext cx="2392363" cy="50482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endParaRPr lang="ru-RU" sz="2000" kern="10">
              <a:ln w="9525">
                <a:solidFill>
                  <a:srgbClr val="0000FF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31754" name="Text Box 15"/>
          <p:cNvSpPr txBox="1">
            <a:spLocks noChangeArrowheads="1"/>
          </p:cNvSpPr>
          <p:nvPr/>
        </p:nvSpPr>
        <p:spPr bwMode="auto">
          <a:xfrm>
            <a:off x="395288" y="2420938"/>
            <a:ext cx="2592387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0000"/>
                </a:solidFill>
                <a:latin typeface="Monotype Corsiva" pitchFamily="66" charset="0"/>
              </a:rPr>
              <a:t>( морозно, жарко, прохладно</a:t>
            </a:r>
            <a:r>
              <a:rPr lang="ru-RU" sz="2400">
                <a:solidFill>
                  <a:srgbClr val="000000"/>
                </a:solidFill>
                <a:latin typeface="Monotype Corsiva" pitchFamily="66" charset="0"/>
              </a:rPr>
              <a:t>)</a:t>
            </a:r>
          </a:p>
          <a:p>
            <a:pPr algn="ctr"/>
            <a:r>
              <a:rPr lang="ru-RU" sz="2400" b="1">
                <a:solidFill>
                  <a:srgbClr val="000000"/>
                </a:solidFill>
                <a:latin typeface="Monotype Corsiva" pitchFamily="66" charset="0"/>
              </a:rPr>
              <a:t>В джунглях было </a:t>
            </a:r>
            <a:r>
              <a:rPr lang="ru-RU" sz="2400" b="1">
                <a:solidFill>
                  <a:srgbClr val="FF0000"/>
                </a:solidFill>
                <a:latin typeface="Monotype Corsiva" pitchFamily="66" charset="0"/>
              </a:rPr>
              <a:t>сыро</a:t>
            </a:r>
            <a:r>
              <a:rPr lang="ru-RU" sz="2400">
                <a:solidFill>
                  <a:srgbClr val="FF0000"/>
                </a:solidFill>
                <a:latin typeface="Monotype Corsiva" pitchFamily="66" charset="0"/>
              </a:rPr>
              <a:t>, </a:t>
            </a:r>
            <a:r>
              <a:rPr lang="ru-RU" sz="2400" b="1">
                <a:solidFill>
                  <a:srgbClr val="FF0000"/>
                </a:solidFill>
                <a:latin typeface="Monotype Corsiva" pitchFamily="66" charset="0"/>
              </a:rPr>
              <a:t>душно.</a:t>
            </a:r>
          </a:p>
        </p:txBody>
      </p:sp>
      <p:sp>
        <p:nvSpPr>
          <p:cNvPr id="31755" name="Text Box 16"/>
          <p:cNvSpPr txBox="1">
            <a:spLocks noChangeArrowheads="1"/>
          </p:cNvSpPr>
          <p:nvPr/>
        </p:nvSpPr>
        <p:spPr bwMode="auto">
          <a:xfrm>
            <a:off x="5724525" y="2349500"/>
            <a:ext cx="3024188" cy="137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000000"/>
                </a:solidFill>
                <a:latin typeface="Monotype Corsiva" pitchFamily="66" charset="0"/>
              </a:rPr>
              <a:t>(весело, радостно, грустно и др.)</a:t>
            </a:r>
          </a:p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000000"/>
                </a:solidFill>
                <a:latin typeface="Monotype Corsiva" pitchFamily="66" charset="0"/>
              </a:rPr>
              <a:t>Мне </a:t>
            </a:r>
            <a:r>
              <a:rPr lang="ru-RU" sz="2400" b="1">
                <a:solidFill>
                  <a:srgbClr val="FF0000"/>
                </a:solidFill>
                <a:latin typeface="Monotype Corsiva" pitchFamily="66" charset="0"/>
              </a:rPr>
              <a:t>больно</a:t>
            </a:r>
          </a:p>
        </p:txBody>
      </p:sp>
      <p:sp>
        <p:nvSpPr>
          <p:cNvPr id="31756" name="Line 19"/>
          <p:cNvSpPr>
            <a:spLocks noChangeShapeType="1"/>
          </p:cNvSpPr>
          <p:nvPr/>
        </p:nvSpPr>
        <p:spPr bwMode="auto">
          <a:xfrm flipH="1">
            <a:off x="2700338" y="1484313"/>
            <a:ext cx="1727200" cy="431800"/>
          </a:xfrm>
          <a:prstGeom prst="line">
            <a:avLst/>
          </a:prstGeom>
          <a:noFill/>
          <a:ln w="57150">
            <a:solidFill>
              <a:srgbClr val="009900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1757" name="Line 20"/>
          <p:cNvSpPr>
            <a:spLocks noChangeShapeType="1"/>
          </p:cNvSpPr>
          <p:nvPr/>
        </p:nvSpPr>
        <p:spPr bwMode="auto">
          <a:xfrm>
            <a:off x="4427538" y="1484313"/>
            <a:ext cx="1873250" cy="431800"/>
          </a:xfrm>
          <a:prstGeom prst="line">
            <a:avLst/>
          </a:prstGeom>
          <a:noFill/>
          <a:ln w="57150">
            <a:solidFill>
              <a:srgbClr val="009900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1758" name="Line 21"/>
          <p:cNvSpPr>
            <a:spLocks noChangeShapeType="1"/>
          </p:cNvSpPr>
          <p:nvPr/>
        </p:nvSpPr>
        <p:spPr bwMode="auto">
          <a:xfrm flipH="1">
            <a:off x="4427538" y="1484313"/>
            <a:ext cx="0" cy="2736850"/>
          </a:xfrm>
          <a:prstGeom prst="line">
            <a:avLst/>
          </a:prstGeom>
          <a:noFill/>
          <a:ln w="57150">
            <a:solidFill>
              <a:srgbClr val="009900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43" name="Group 39"/>
          <p:cNvGraphicFramePr>
            <a:graphicFrameLocks noGrp="1"/>
          </p:cNvGraphicFramePr>
          <p:nvPr/>
        </p:nvGraphicFramePr>
        <p:xfrm>
          <a:off x="755650" y="620713"/>
          <a:ext cx="7561263" cy="5706364"/>
        </p:xfrm>
        <a:graphic>
          <a:graphicData uri="http://schemas.openxmlformats.org/drawingml/2006/table">
            <a:tbl>
              <a:tblPr/>
              <a:tblGrid>
                <a:gridCol w="15859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31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192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2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23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Вопросы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Краткое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Прилагательное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Наречие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Слово категории состояния (СКС)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К какому слову относится?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Существительное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8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Глагол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8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Не зависит от других слов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8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3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23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На какой вопрос отвечает?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Каков? какова? каково? каковы?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8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Как? где?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8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как? каково?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8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9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Что обозначает?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Признак предмета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8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Признак действия, признак другого признака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8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Состояние природы, человека, оценку действия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8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3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23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Каким членом предложения является?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Сказуемое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8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Обстоятельство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8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Сказуемое в предложении без подлежащего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8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89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Как изменяется?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По родам, числам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8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Не изменяется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8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Не изменяется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8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3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Прямоугольник 1"/>
          <p:cNvSpPr>
            <a:spLocks noChangeArrowheads="1"/>
          </p:cNvSpPr>
          <p:nvPr/>
        </p:nvSpPr>
        <p:spPr bwMode="auto">
          <a:xfrm>
            <a:off x="214313" y="336550"/>
            <a:ext cx="8501062" cy="637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latin typeface="Times New Roman" pitchFamily="18" charset="0"/>
                <a:cs typeface="Times New Roman" pitchFamily="18" charset="0"/>
              </a:rPr>
              <a:t>(1).Вырос в поле цветок и радовался солнцу, свету, теплу, жизни…(2). А еще тому, что был создан не крапивой, а таким, чтобы радовать человека.</a:t>
            </a:r>
          </a:p>
          <a:p>
            <a:pPr algn="just"/>
            <a:r>
              <a:rPr lang="ru-RU" sz="2400" b="1">
                <a:latin typeface="Times New Roman" pitchFamily="18" charset="0"/>
                <a:cs typeface="Times New Roman" pitchFamily="18" charset="0"/>
              </a:rPr>
              <a:t>(3).Рос он, рос…</a:t>
            </a:r>
          </a:p>
          <a:p>
            <a:pPr algn="just"/>
            <a:r>
              <a:rPr lang="ru-RU" sz="2400" b="1">
                <a:latin typeface="Times New Roman" pitchFamily="18" charset="0"/>
                <a:cs typeface="Times New Roman" pitchFamily="18" charset="0"/>
              </a:rPr>
              <a:t>(4). И вдруг шел мимо мальчик и сорвал цветок. 5). Просто так. 6). Скомкал и выбросил на дорогу.</a:t>
            </a:r>
          </a:p>
          <a:p>
            <a:pPr algn="just"/>
            <a:r>
              <a:rPr lang="ru-RU" sz="2400" b="1">
                <a:latin typeface="Times New Roman" pitchFamily="18" charset="0"/>
                <a:cs typeface="Times New Roman" pitchFamily="18" charset="0"/>
              </a:rPr>
              <a:t>(7). Больно стало цветку, горько. 8).Ведь растения, как и люди, могут чувствовать боль. </a:t>
            </a:r>
          </a:p>
          <a:p>
            <a:pPr algn="just"/>
            <a:r>
              <a:rPr lang="ru-RU" sz="2400" b="1">
                <a:latin typeface="Times New Roman" pitchFamily="18" charset="0"/>
                <a:cs typeface="Times New Roman" pitchFamily="18" charset="0"/>
              </a:rPr>
              <a:t>(9).Но больше всего цветку было обидно, что его просто так, без всякой пользы и смысла сорвали и лишили света, тепла, жизни…</a:t>
            </a:r>
          </a:p>
          <a:p>
            <a:pPr algn="just"/>
            <a:r>
              <a:rPr lang="ru-RU" sz="2400" b="1">
                <a:latin typeface="Times New Roman" pitchFamily="18" charset="0"/>
                <a:cs typeface="Times New Roman" pitchFamily="18" charset="0"/>
              </a:rPr>
              <a:t>(10).Последнее, о чем цветок подумал - как все-таки хорошо, что не создали его крапивой. (11).Ведь тогда мальчик непременно обжег бы себе руку.</a:t>
            </a:r>
          </a:p>
          <a:p>
            <a:pPr algn="just"/>
            <a:r>
              <a:rPr lang="ru-RU" sz="2400" b="1">
                <a:latin typeface="Times New Roman" pitchFamily="18" charset="0"/>
                <a:cs typeface="Times New Roman" pitchFamily="18" charset="0"/>
              </a:rPr>
              <a:t>(12).А цветок, познав, что такое боль, так не</a:t>
            </a:r>
          </a:p>
          <a:p>
            <a:pPr algn="just"/>
            <a:r>
              <a:rPr lang="ru-RU" sz="2400" b="1">
                <a:latin typeface="Times New Roman" pitchFamily="18" charset="0"/>
                <a:cs typeface="Times New Roman" pitchFamily="18" charset="0"/>
              </a:rPr>
              <a:t> хотел, чтобы еще хоть кому-нибудь на земле было</a:t>
            </a:r>
          </a:p>
          <a:p>
            <a:pPr algn="just"/>
            <a:r>
              <a:rPr lang="ru-RU" sz="2400" b="1">
                <a:latin typeface="Times New Roman" pitchFamily="18" charset="0"/>
                <a:cs typeface="Times New Roman" pitchFamily="18" charset="0"/>
              </a:rPr>
              <a:t> больно…</a:t>
            </a:r>
          </a:p>
        </p:txBody>
      </p:sp>
      <p:pic>
        <p:nvPicPr>
          <p:cNvPr id="35842" name="Picture 4" descr="084038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8063" y="5189538"/>
            <a:ext cx="1785937" cy="166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Прямоугольник 1"/>
          <p:cNvSpPr>
            <a:spLocks noChangeArrowheads="1"/>
          </p:cNvSpPr>
          <p:nvPr/>
        </p:nvSpPr>
        <p:spPr bwMode="auto">
          <a:xfrm>
            <a:off x="285750" y="336550"/>
            <a:ext cx="8501063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latin typeface="Times New Roman" pitchFamily="18" charset="0"/>
                <a:cs typeface="Times New Roman" pitchFamily="18" charset="0"/>
              </a:rPr>
              <a:t>(1).Вырос в поле цветок и радовался солнцу, свету, теплу, жизни…(2). А еще тому, что был создан не крапивой, а таким, чтобы радовать человека.</a:t>
            </a:r>
          </a:p>
          <a:p>
            <a:pPr algn="just"/>
            <a:r>
              <a:rPr lang="ru-RU" sz="2400" b="1">
                <a:latin typeface="Times New Roman" pitchFamily="18" charset="0"/>
                <a:cs typeface="Times New Roman" pitchFamily="18" charset="0"/>
              </a:rPr>
              <a:t>(3).Рос он, рос…</a:t>
            </a:r>
          </a:p>
          <a:p>
            <a:pPr algn="just"/>
            <a:r>
              <a:rPr lang="ru-RU" sz="2400" b="1">
                <a:latin typeface="Times New Roman" pitchFamily="18" charset="0"/>
                <a:cs typeface="Times New Roman" pitchFamily="18" charset="0"/>
              </a:rPr>
              <a:t>(4). И вдруг шел мимо мальчик и сорвал цветок. 5). Просто так. 6). Скомкал и выбросил на дорогу.</a:t>
            </a:r>
          </a:p>
          <a:p>
            <a:pPr algn="just"/>
            <a:r>
              <a:rPr lang="ru-RU" sz="2400" b="1">
                <a:latin typeface="Times New Roman" pitchFamily="18" charset="0"/>
                <a:cs typeface="Times New Roman" pitchFamily="18" charset="0"/>
              </a:rPr>
              <a:t>(7</a:t>
            </a:r>
            <a:r>
              <a:rPr lang="ru-RU" sz="2400" b="1" u="sng">
                <a:latin typeface="Times New Roman" pitchFamily="18" charset="0"/>
                <a:cs typeface="Times New Roman" pitchFamily="18" charset="0"/>
              </a:rPr>
              <a:t>). Больно стало</a:t>
            </a:r>
            <a:r>
              <a:rPr lang="ru-RU" sz="2400" b="1">
                <a:latin typeface="Times New Roman" pitchFamily="18" charset="0"/>
                <a:cs typeface="Times New Roman" pitchFamily="18" charset="0"/>
              </a:rPr>
              <a:t> цветку</a:t>
            </a:r>
            <a:r>
              <a:rPr lang="ru-RU" sz="2400" b="1" u="sng">
                <a:latin typeface="Times New Roman" pitchFamily="18" charset="0"/>
                <a:cs typeface="Times New Roman" pitchFamily="18" charset="0"/>
              </a:rPr>
              <a:t>, горько</a:t>
            </a:r>
            <a:r>
              <a:rPr lang="ru-RU" sz="2400" b="1">
                <a:latin typeface="Times New Roman" pitchFamily="18" charset="0"/>
                <a:cs typeface="Times New Roman" pitchFamily="18" charset="0"/>
              </a:rPr>
              <a:t>. 8).Ведь растения, как и люди, могут чувствовать боль. </a:t>
            </a:r>
          </a:p>
          <a:p>
            <a:pPr algn="just"/>
            <a:r>
              <a:rPr lang="ru-RU" sz="2400" b="1">
                <a:latin typeface="Times New Roman" pitchFamily="18" charset="0"/>
                <a:cs typeface="Times New Roman" pitchFamily="18" charset="0"/>
              </a:rPr>
              <a:t>(9).Но больше всего цветку </a:t>
            </a:r>
            <a:r>
              <a:rPr lang="ru-RU" sz="2400" b="1" u="sng">
                <a:latin typeface="Times New Roman" pitchFamily="18" charset="0"/>
                <a:cs typeface="Times New Roman" pitchFamily="18" charset="0"/>
              </a:rPr>
              <a:t>было обидно</a:t>
            </a:r>
            <a:r>
              <a:rPr lang="ru-RU" sz="2400" b="1">
                <a:latin typeface="Times New Roman" pitchFamily="18" charset="0"/>
                <a:cs typeface="Times New Roman" pitchFamily="18" charset="0"/>
              </a:rPr>
              <a:t>, что его просто так, без всякой пользы и смысла сорвали и лишили света, тепла, жизни…</a:t>
            </a:r>
          </a:p>
          <a:p>
            <a:pPr algn="just"/>
            <a:r>
              <a:rPr lang="ru-RU" sz="2400" b="1">
                <a:latin typeface="Times New Roman" pitchFamily="18" charset="0"/>
                <a:cs typeface="Times New Roman" pitchFamily="18" charset="0"/>
              </a:rPr>
              <a:t>(10).Последнее, о чем цветок подумал - как все-таки </a:t>
            </a:r>
            <a:r>
              <a:rPr lang="ru-RU" sz="2400" b="1" u="sng">
                <a:latin typeface="Times New Roman" pitchFamily="18" charset="0"/>
                <a:cs typeface="Times New Roman" pitchFamily="18" charset="0"/>
              </a:rPr>
              <a:t>хорошо,</a:t>
            </a:r>
            <a:r>
              <a:rPr lang="ru-RU" sz="2400" b="1">
                <a:latin typeface="Times New Roman" pitchFamily="18" charset="0"/>
                <a:cs typeface="Times New Roman" pitchFamily="18" charset="0"/>
              </a:rPr>
              <a:t> что не создали его крапивой. (11).Ведь тогда мальчик непременно обжег бы себе руку.</a:t>
            </a:r>
          </a:p>
          <a:p>
            <a:pPr algn="just"/>
            <a:r>
              <a:rPr lang="ru-RU" sz="2400" b="1">
                <a:latin typeface="Times New Roman" pitchFamily="18" charset="0"/>
                <a:cs typeface="Times New Roman" pitchFamily="18" charset="0"/>
              </a:rPr>
              <a:t>(12).А цветок, познав, что такое боль, так не хотел, чтобы еще хоть кому-нибудь на земле </a:t>
            </a:r>
            <a:r>
              <a:rPr lang="ru-RU" sz="2400" b="1" u="sng">
                <a:latin typeface="Times New Roman" pitchFamily="18" charset="0"/>
                <a:cs typeface="Times New Roman" pitchFamily="18" charset="0"/>
              </a:rPr>
              <a:t>было больно</a:t>
            </a:r>
            <a:r>
              <a:rPr lang="ru-RU" sz="2400" b="1">
                <a:latin typeface="Times New Roman" pitchFamily="18" charset="0"/>
                <a:cs typeface="Times New Roman" pitchFamily="18" charset="0"/>
              </a:rPr>
              <a:t>…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Содержимое 3" descr="солнышко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71750"/>
            <a:ext cx="4697413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Прямоугольник 2"/>
          <p:cNvSpPr>
            <a:spLocks noChangeArrowheads="1"/>
          </p:cNvSpPr>
          <p:nvPr/>
        </p:nvSpPr>
        <p:spPr bwMode="auto">
          <a:xfrm>
            <a:off x="5000625" y="0"/>
            <a:ext cx="4143375" cy="590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Морозно, белоснежно, скользко, </a:t>
            </a:r>
          </a:p>
          <a:p>
            <a:r>
              <a:rPr lang="ru-RU" sz="2400" b="1"/>
              <a:t>Предпразднично и долгожданно: </a:t>
            </a:r>
          </a:p>
          <a:p>
            <a:r>
              <a:rPr lang="ru-RU" sz="2400" b="1"/>
              <a:t>Торжественно! Душевно. Броско. </a:t>
            </a:r>
          </a:p>
          <a:p>
            <a:r>
              <a:rPr lang="ru-RU" sz="2400" b="1"/>
              <a:t>Традиционно и желанно. </a:t>
            </a:r>
          </a:p>
          <a:p>
            <a:r>
              <a:rPr lang="ru-RU" sz="2400" b="1"/>
              <a:t>Загадочно. Блестяще. Звёздно. </a:t>
            </a:r>
          </a:p>
          <a:p>
            <a:r>
              <a:rPr lang="ru-RU" sz="2400" b="1"/>
              <a:t>Волшебно. Искренне. Реально! </a:t>
            </a:r>
          </a:p>
          <a:p>
            <a:r>
              <a:rPr lang="ru-RU" sz="2400" b="1"/>
              <a:t>Таинственно, сакрально, просто – </a:t>
            </a:r>
          </a:p>
          <a:p>
            <a:r>
              <a:rPr lang="ru-RU" sz="2400" b="1"/>
              <a:t>По-детски чисто, изначально…</a:t>
            </a:r>
            <a:r>
              <a:rPr lang="ru-RU"/>
              <a:t/>
            </a:r>
            <a:br>
              <a:rPr lang="ru-RU"/>
            </a:b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pic>
        <p:nvPicPr>
          <p:cNvPr id="40962" name="Содержимое 3" descr="радость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0963" name="TextBox 4"/>
          <p:cNvSpPr txBox="1">
            <a:spLocks noChangeArrowheads="1"/>
          </p:cNvSpPr>
          <p:nvPr/>
        </p:nvSpPr>
        <p:spPr bwMode="auto">
          <a:xfrm>
            <a:off x="142875" y="4924425"/>
            <a:ext cx="6143625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solidFill>
                  <a:srgbClr val="FF0000"/>
                </a:solidFill>
              </a:rPr>
              <a:t>Спасибо за урок!</a:t>
            </a:r>
          </a:p>
        </p:txBody>
      </p:sp>
    </p:spTree>
  </p:cSld>
  <p:clrMapOvr>
    <a:masterClrMapping/>
  </p:clrMapOvr>
  <p:transition advTm="4212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«Русский язык необыкновенно богат наречиями, которые делают нашу речь точной, образной, выразительной».</a:t>
            </a:r>
            <a:br>
              <a:rPr lang="ru-RU" b="1" dirty="0" smtClean="0"/>
            </a:br>
            <a:r>
              <a:rPr lang="ru-RU" b="1" dirty="0" smtClean="0"/>
              <a:t>М.Горький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55638" y="928688"/>
            <a:ext cx="7702550" cy="5776912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1600200"/>
            <a:ext cx="8858250" cy="45307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b="1" i="1" dirty="0" smtClean="0"/>
              <a:t>Я никому не подчиняюсь никогда,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i="1" dirty="0" smtClean="0"/>
              <a:t>И в предложении я слово главное всегда.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i="1" dirty="0" smtClean="0"/>
              <a:t>Я то явление природы называю,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i="1" dirty="0" smtClean="0"/>
              <a:t>То состояние души обозначаю</a:t>
            </a:r>
            <a:r>
              <a:rPr lang="ru-RU" i="1" dirty="0" smtClean="0"/>
              <a:t>.</a:t>
            </a:r>
            <a:endParaRPr lang="ru-RU" dirty="0" smtClean="0"/>
          </a:p>
          <a:p>
            <a:pPr eaLnBrk="1" hangingPunct="1">
              <a:defRPr/>
            </a:pPr>
            <a:endParaRPr lang="ru-RU" dirty="0"/>
          </a:p>
        </p:txBody>
      </p:sp>
      <p:pic>
        <p:nvPicPr>
          <p:cNvPr id="21507" name="Содержимое 3" descr="0001-001-prezentatsija-K-Dnju-Znanij.jpg"/>
          <p:cNvPicPr>
            <a:picLocks noChangeAspect="1"/>
          </p:cNvPicPr>
          <p:nvPr/>
        </p:nvPicPr>
        <p:blipFill>
          <a:blip r:embed="rId2"/>
          <a:srcRect r="28522" b="11864"/>
          <a:stretch>
            <a:fillRect/>
          </a:stretch>
        </p:blipFill>
        <p:spPr bwMode="auto">
          <a:xfrm>
            <a:off x="6054725" y="4000500"/>
            <a:ext cx="308927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142875"/>
            <a:ext cx="8786812" cy="650081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b="1" dirty="0" smtClean="0"/>
              <a:t>Кратко                                          Странно            </a:t>
            </a:r>
            <a:endParaRPr lang="ru-RU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dirty="0" smtClean="0"/>
              <a:t>Аномально	                              Отрадно</a:t>
            </a:r>
            <a:endParaRPr lang="ru-RU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dirty="0" smtClean="0"/>
              <a:t>Точно	                                      Строго</a:t>
            </a:r>
            <a:endParaRPr lang="ru-RU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dirty="0" smtClean="0"/>
              <a:t>Едва	                                      Тревожно</a:t>
            </a:r>
            <a:endParaRPr lang="ru-RU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dirty="0" smtClean="0"/>
              <a:t>Гневно	                                      Обычно</a:t>
            </a:r>
            <a:endParaRPr lang="ru-RU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dirty="0" smtClean="0"/>
              <a:t>Очень	                                      Ярко </a:t>
            </a:r>
            <a:endParaRPr lang="ru-RU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dirty="0" smtClean="0"/>
              <a:t>Рано	                                      Наивно</a:t>
            </a:r>
            <a:endParaRPr lang="ru-RU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dirty="0" smtClean="0"/>
              <a:t>Изредка	                                      Измученно</a:t>
            </a:r>
            <a:endParaRPr lang="ru-RU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dirty="0" smtClean="0"/>
              <a:t>Ясно	                                      Явно</a:t>
            </a:r>
            <a:endParaRPr lang="ru-RU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dirty="0" smtClean="0"/>
              <a:t> </a:t>
            </a:r>
            <a:endParaRPr lang="ru-RU" dirty="0" smtClean="0"/>
          </a:p>
          <a:p>
            <a:pPr eaLnBrk="1" hangingPunct="1"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142875"/>
            <a:ext cx="8786812" cy="650081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FF0000"/>
                </a:solidFill>
              </a:rPr>
              <a:t>К</a:t>
            </a:r>
            <a:r>
              <a:rPr lang="ru-RU" b="1" dirty="0" smtClean="0"/>
              <a:t>ратко                                          </a:t>
            </a:r>
            <a:r>
              <a:rPr lang="ru-RU" b="1" dirty="0" smtClean="0">
                <a:solidFill>
                  <a:srgbClr val="FF0000"/>
                </a:solidFill>
              </a:rPr>
              <a:t>С</a:t>
            </a:r>
            <a:r>
              <a:rPr lang="ru-RU" b="1" dirty="0" smtClean="0"/>
              <a:t>транно            </a:t>
            </a:r>
            <a:endParaRPr lang="ru-RU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FF0000"/>
                </a:solidFill>
              </a:rPr>
              <a:t>А</a:t>
            </a:r>
            <a:r>
              <a:rPr lang="ru-RU" b="1" dirty="0" smtClean="0"/>
              <a:t>номально	                              </a:t>
            </a:r>
            <a:r>
              <a:rPr lang="ru-RU" b="1" dirty="0" smtClean="0">
                <a:solidFill>
                  <a:srgbClr val="FF0000"/>
                </a:solidFill>
              </a:rPr>
              <a:t>О</a:t>
            </a:r>
            <a:r>
              <a:rPr lang="ru-RU" b="1" dirty="0" smtClean="0"/>
              <a:t>традно</a:t>
            </a:r>
            <a:endParaRPr lang="ru-RU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FF0000"/>
                </a:solidFill>
              </a:rPr>
              <a:t>Т</a:t>
            </a:r>
            <a:r>
              <a:rPr lang="ru-RU" b="1" dirty="0" smtClean="0"/>
              <a:t>очно	                                      </a:t>
            </a:r>
            <a:r>
              <a:rPr lang="ru-RU" b="1" dirty="0" smtClean="0">
                <a:solidFill>
                  <a:srgbClr val="FF0000"/>
                </a:solidFill>
              </a:rPr>
              <a:t>С</a:t>
            </a:r>
            <a:r>
              <a:rPr lang="ru-RU" b="1" dirty="0" smtClean="0"/>
              <a:t>трого</a:t>
            </a:r>
            <a:endParaRPr lang="ru-RU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FF0000"/>
                </a:solidFill>
              </a:rPr>
              <a:t>Е</a:t>
            </a:r>
            <a:r>
              <a:rPr lang="ru-RU" b="1" dirty="0" smtClean="0"/>
              <a:t>два	                                      </a:t>
            </a:r>
            <a:r>
              <a:rPr lang="ru-RU" b="1" dirty="0" smtClean="0">
                <a:solidFill>
                  <a:srgbClr val="FF0000"/>
                </a:solidFill>
              </a:rPr>
              <a:t>Т</a:t>
            </a:r>
            <a:r>
              <a:rPr lang="ru-RU" b="1" dirty="0" smtClean="0"/>
              <a:t>ревожно</a:t>
            </a:r>
            <a:endParaRPr lang="ru-RU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FF0000"/>
                </a:solidFill>
              </a:rPr>
              <a:t>Г</a:t>
            </a:r>
            <a:r>
              <a:rPr lang="ru-RU" b="1" dirty="0" smtClean="0"/>
              <a:t>невно	                                      </a:t>
            </a:r>
            <a:r>
              <a:rPr lang="ru-RU" b="1" dirty="0" smtClean="0">
                <a:solidFill>
                  <a:srgbClr val="FF0000"/>
                </a:solidFill>
              </a:rPr>
              <a:t>О</a:t>
            </a:r>
            <a:r>
              <a:rPr lang="ru-RU" b="1" dirty="0" smtClean="0"/>
              <a:t>бычно</a:t>
            </a:r>
            <a:endParaRPr lang="ru-RU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FF0000"/>
                </a:solidFill>
              </a:rPr>
              <a:t>О</a:t>
            </a:r>
            <a:r>
              <a:rPr lang="ru-RU" b="1" dirty="0" smtClean="0"/>
              <a:t>чень	                                      </a:t>
            </a:r>
            <a:r>
              <a:rPr lang="ru-RU" b="1" dirty="0" smtClean="0">
                <a:solidFill>
                  <a:srgbClr val="FF0000"/>
                </a:solidFill>
              </a:rPr>
              <a:t>Я</a:t>
            </a:r>
            <a:r>
              <a:rPr lang="ru-RU" b="1" dirty="0" smtClean="0"/>
              <a:t>рко </a:t>
            </a:r>
            <a:endParaRPr lang="ru-RU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/>
              <a:t>ано	                                      </a:t>
            </a:r>
            <a:r>
              <a:rPr lang="ru-RU" b="1" dirty="0" smtClean="0">
                <a:solidFill>
                  <a:srgbClr val="FF0000"/>
                </a:solidFill>
              </a:rPr>
              <a:t>Н</a:t>
            </a:r>
            <a:r>
              <a:rPr lang="ru-RU" b="1" dirty="0" smtClean="0"/>
              <a:t>аивно</a:t>
            </a:r>
            <a:endParaRPr lang="ru-RU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FF0000"/>
                </a:solidFill>
              </a:rPr>
              <a:t>И</a:t>
            </a:r>
            <a:r>
              <a:rPr lang="ru-RU" b="1" dirty="0" smtClean="0"/>
              <a:t>зредка	                                      </a:t>
            </a:r>
            <a:r>
              <a:rPr lang="ru-RU" b="1" dirty="0" smtClean="0">
                <a:solidFill>
                  <a:srgbClr val="FF0000"/>
                </a:solidFill>
              </a:rPr>
              <a:t>И</a:t>
            </a:r>
            <a:r>
              <a:rPr lang="ru-RU" b="1" dirty="0" smtClean="0"/>
              <a:t>змученно</a:t>
            </a:r>
            <a:endParaRPr lang="ru-RU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FF0000"/>
                </a:solidFill>
              </a:rPr>
              <a:t>Я</a:t>
            </a:r>
            <a:r>
              <a:rPr lang="ru-RU" b="1" dirty="0" smtClean="0"/>
              <a:t>сно	                                      </a:t>
            </a:r>
            <a:r>
              <a:rPr lang="ru-RU" b="1" dirty="0" smtClean="0">
                <a:solidFill>
                  <a:srgbClr val="FF0000"/>
                </a:solidFill>
              </a:rPr>
              <a:t>Я</a:t>
            </a:r>
            <a:r>
              <a:rPr lang="ru-RU" b="1" dirty="0" smtClean="0"/>
              <a:t>вно</a:t>
            </a:r>
            <a:endParaRPr lang="ru-RU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dirty="0" smtClean="0"/>
              <a:t> </a:t>
            </a:r>
            <a:endParaRPr lang="ru-RU" dirty="0" smtClean="0"/>
          </a:p>
          <a:p>
            <a:pPr eaLnBrk="1" hangingPunct="1"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214313"/>
            <a:ext cx="8858250" cy="6429375"/>
          </a:xfrm>
        </p:spPr>
        <p:txBody>
          <a:bodyPr/>
          <a:lstStyle/>
          <a:p>
            <a:pPr eaLnBrk="1" hangingPunct="1">
              <a:defRPr/>
            </a:pPr>
            <a:endParaRPr lang="ru-RU" dirty="0" smtClean="0"/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b="1" dirty="0" smtClean="0"/>
              <a:t>    Категория состояния как часть речи. Отличие категории состояния от наречий, синтаксическая роль слов в категории состояния.</a:t>
            </a:r>
            <a:endParaRPr lang="ru-RU" b="1" dirty="0"/>
          </a:p>
        </p:txBody>
      </p:sp>
      <p:pic>
        <p:nvPicPr>
          <p:cNvPr id="24578" name="Picture 6" descr="C41-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14988" y="3200400"/>
            <a:ext cx="3529012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dirty="0"/>
              <a:t>Мы должны </a:t>
            </a:r>
            <a:r>
              <a:rPr lang="ru-RU" b="1" dirty="0" smtClean="0"/>
              <a:t>узнать…</a:t>
            </a:r>
            <a:endParaRPr lang="ru-RU" b="1" dirty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214438"/>
            <a:ext cx="8207375" cy="485775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/>
              <a:t>какие слова относятся к категории состояния, </a:t>
            </a:r>
          </a:p>
          <a:p>
            <a:pPr eaLnBrk="1" hangingPunct="1">
              <a:defRPr/>
            </a:pPr>
            <a:r>
              <a:rPr lang="ru-RU" b="1" dirty="0" smtClean="0"/>
              <a:t>как и по каким признакам отличать слова категории состояния от других частей речи, особенно от наречия, </a:t>
            </a:r>
          </a:p>
          <a:p>
            <a:pPr eaLnBrk="1" hangingPunct="1">
              <a:defRPr/>
            </a:pPr>
            <a:r>
              <a:rPr lang="ru-RU" b="1" dirty="0" smtClean="0"/>
              <a:t> какие значения имеют слова категории состояния,</a:t>
            </a:r>
          </a:p>
          <a:p>
            <a:pPr eaLnBrk="1" hangingPunct="1">
              <a:defRPr/>
            </a:pPr>
            <a:r>
              <a:rPr lang="ru-RU" b="1" dirty="0" smtClean="0"/>
              <a:t>чем в предложении являются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dirty="0" smtClean="0"/>
              <a:t>   слова категории состояния</a:t>
            </a:r>
            <a:r>
              <a:rPr lang="ru-RU" dirty="0" smtClean="0"/>
              <a:t>.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b="1" dirty="0"/>
          </a:p>
        </p:txBody>
      </p:sp>
      <p:pic>
        <p:nvPicPr>
          <p:cNvPr id="25603" name="Picture 5" descr="C41-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6625" y="3887788"/>
            <a:ext cx="1857375" cy="297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8313" y="3141663"/>
            <a:ext cx="8424862" cy="2281237"/>
          </a:xfrm>
        </p:spPr>
        <p:txBody>
          <a:bodyPr/>
          <a:lstStyle/>
          <a:p>
            <a:pPr indent="541338" eaLnBrk="1" hangingPunct="1">
              <a:lnSpc>
                <a:spcPct val="80000"/>
              </a:lnSpc>
              <a:buFont typeface="Wingdings" pitchFamily="2" charset="2"/>
              <a:buAutoNum type="arabicPeriod"/>
              <a:defRPr/>
            </a:pPr>
            <a:r>
              <a:rPr lang="ru-RU" sz="2800">
                <a:hlinkClick r:id="" action="ppaction://hlinkshowjump?jump=nextslide"/>
              </a:rPr>
              <a:t>Утро солнечно и радостно.</a:t>
            </a:r>
            <a:endParaRPr lang="ru-RU" sz="2800"/>
          </a:p>
          <a:p>
            <a:pPr indent="541338" eaLnBrk="1" hangingPunct="1">
              <a:lnSpc>
                <a:spcPct val="80000"/>
              </a:lnSpc>
              <a:defRPr/>
            </a:pPr>
            <a:endParaRPr lang="ru-RU" sz="2800"/>
          </a:p>
          <a:p>
            <a:pPr indent="541338" eaLnBrk="1" hangingPunct="1">
              <a:lnSpc>
                <a:spcPct val="80000"/>
              </a:lnSpc>
              <a:defRPr/>
            </a:pPr>
            <a:r>
              <a:rPr lang="ru-RU" sz="2800">
                <a:hlinkClick r:id="rId2" action="ppaction://hlinksldjump"/>
              </a:rPr>
              <a:t>2. Глаза светились радостно. </a:t>
            </a:r>
            <a:endParaRPr lang="ru-RU" sz="2800"/>
          </a:p>
          <a:p>
            <a:pPr indent="541338" eaLnBrk="1" hangingPunct="1">
              <a:lnSpc>
                <a:spcPct val="80000"/>
              </a:lnSpc>
              <a:defRPr/>
            </a:pPr>
            <a:endParaRPr lang="ru-RU" sz="2800"/>
          </a:p>
          <a:p>
            <a:pPr indent="541338" eaLnBrk="1" hangingPunct="1">
              <a:lnSpc>
                <a:spcPct val="80000"/>
              </a:lnSpc>
              <a:defRPr/>
            </a:pPr>
            <a:r>
              <a:rPr lang="ru-RU" sz="2800">
                <a:hlinkClick r:id="rId3" action="ppaction://hlinksldjump"/>
              </a:rPr>
              <a:t>3. На душе у ребят было радостно.</a:t>
            </a:r>
            <a:endParaRPr lang="ru-RU" sz="2800"/>
          </a:p>
        </p:txBody>
      </p:sp>
      <p:sp>
        <p:nvSpPr>
          <p:cNvPr id="26626" name="WordArt 4"/>
          <p:cNvSpPr>
            <a:spLocks noChangeArrowheads="1" noChangeShapeType="1" noTextEdit="1"/>
          </p:cNvSpPr>
          <p:nvPr/>
        </p:nvSpPr>
        <p:spPr bwMode="auto">
          <a:xfrm>
            <a:off x="2268538" y="476250"/>
            <a:ext cx="4535487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Задание!</a:t>
            </a: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755650" y="1484313"/>
            <a:ext cx="75612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>
                <a:latin typeface="Times New Roman" pitchFamily="18" charset="0"/>
              </a:rPr>
              <a:t>Определите, каким членом предложения и какой частью речи является слово </a:t>
            </a:r>
            <a:r>
              <a:rPr lang="ru-RU" sz="2800" b="1">
                <a:latin typeface="Times New Roman" pitchFamily="18" charset="0"/>
              </a:rPr>
              <a:t>радостно</a:t>
            </a:r>
            <a:r>
              <a:rPr lang="ru-RU" sz="2800">
                <a:latin typeface="Times New Roman" pitchFamily="18" charset="0"/>
              </a:rPr>
              <a:t>.</a:t>
            </a:r>
          </a:p>
        </p:txBody>
      </p:sp>
      <p:sp>
        <p:nvSpPr>
          <p:cNvPr id="2056" name="Line 8"/>
          <p:cNvSpPr>
            <a:spLocks noChangeShapeType="1"/>
          </p:cNvSpPr>
          <p:nvPr/>
        </p:nvSpPr>
        <p:spPr bwMode="auto">
          <a:xfrm>
            <a:off x="2700338" y="3573463"/>
            <a:ext cx="792162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59" name="Line 11"/>
          <p:cNvSpPr>
            <a:spLocks noChangeShapeType="1"/>
          </p:cNvSpPr>
          <p:nvPr/>
        </p:nvSpPr>
        <p:spPr bwMode="auto">
          <a:xfrm>
            <a:off x="5651500" y="3573463"/>
            <a:ext cx="144145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0" name="Line 12"/>
          <p:cNvSpPr>
            <a:spLocks noChangeShapeType="1"/>
          </p:cNvSpPr>
          <p:nvPr/>
        </p:nvSpPr>
        <p:spPr bwMode="auto">
          <a:xfrm flipV="1">
            <a:off x="5651500" y="3716338"/>
            <a:ext cx="1441450" cy="1587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1" name="Line 13"/>
          <p:cNvSpPr>
            <a:spLocks noChangeShapeType="1"/>
          </p:cNvSpPr>
          <p:nvPr/>
        </p:nvSpPr>
        <p:spPr bwMode="auto">
          <a:xfrm>
            <a:off x="2843213" y="4437063"/>
            <a:ext cx="10795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4" name="Line 16"/>
          <p:cNvSpPr>
            <a:spLocks noChangeShapeType="1"/>
          </p:cNvSpPr>
          <p:nvPr/>
        </p:nvSpPr>
        <p:spPr bwMode="auto">
          <a:xfrm>
            <a:off x="4067175" y="4365625"/>
            <a:ext cx="144145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5" name="Line 17"/>
          <p:cNvSpPr>
            <a:spLocks noChangeShapeType="1"/>
          </p:cNvSpPr>
          <p:nvPr/>
        </p:nvSpPr>
        <p:spPr bwMode="auto">
          <a:xfrm flipV="1">
            <a:off x="4067175" y="4508500"/>
            <a:ext cx="1441450" cy="1588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6" name="Line 18"/>
          <p:cNvSpPr>
            <a:spLocks noChangeShapeType="1"/>
          </p:cNvSpPr>
          <p:nvPr/>
        </p:nvSpPr>
        <p:spPr bwMode="auto">
          <a:xfrm flipV="1">
            <a:off x="5364163" y="5300663"/>
            <a:ext cx="2376487" cy="1587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7" name="Line 19"/>
          <p:cNvSpPr>
            <a:spLocks noChangeShapeType="1"/>
          </p:cNvSpPr>
          <p:nvPr/>
        </p:nvSpPr>
        <p:spPr bwMode="auto">
          <a:xfrm flipV="1">
            <a:off x="5364163" y="5445125"/>
            <a:ext cx="2376487" cy="1588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8" name="Line 20"/>
          <p:cNvSpPr>
            <a:spLocks noChangeShapeType="1"/>
          </p:cNvSpPr>
          <p:nvPr/>
        </p:nvSpPr>
        <p:spPr bwMode="auto">
          <a:xfrm>
            <a:off x="5795963" y="4508500"/>
            <a:ext cx="1655762" cy="0"/>
          </a:xfrm>
          <a:prstGeom prst="line">
            <a:avLst/>
          </a:prstGeom>
          <a:noFill/>
          <a:ln w="76200">
            <a:solidFill>
              <a:schemeClr val="tx1"/>
            </a:solidFill>
            <a:prstDash val="dash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9" name="Line 21"/>
          <p:cNvSpPr>
            <a:spLocks noChangeShapeType="1"/>
          </p:cNvSpPr>
          <p:nvPr/>
        </p:nvSpPr>
        <p:spPr bwMode="auto">
          <a:xfrm>
            <a:off x="3708400" y="3573463"/>
            <a:ext cx="144145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70" name="Line 22"/>
          <p:cNvSpPr>
            <a:spLocks noChangeShapeType="1"/>
          </p:cNvSpPr>
          <p:nvPr/>
        </p:nvSpPr>
        <p:spPr bwMode="auto">
          <a:xfrm flipV="1">
            <a:off x="3708400" y="3716338"/>
            <a:ext cx="1441450" cy="1587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6639" name="Содержимое 3" descr="images (10)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122863"/>
            <a:ext cx="1714500" cy="173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 animBg="1"/>
      <p:bldP spid="2059" grpId="0" animBg="1"/>
      <p:bldP spid="2060" grpId="0" animBg="1"/>
      <p:bldP spid="2061" grpId="0" animBg="1"/>
      <p:bldP spid="2064" grpId="0" animBg="1"/>
      <p:bldP spid="2065" grpId="0" animBg="1"/>
      <p:bldP spid="2066" grpId="0" animBg="1"/>
      <p:bldP spid="2067" grpId="0" animBg="1"/>
      <p:bldP spid="2068" grpId="0" animBg="1"/>
      <p:bldP spid="2069" grpId="0" animBg="1"/>
      <p:bldP spid="2070" grpId="0" animBg="1"/>
    </p:bldLst>
  </p:timing>
</p:sld>
</file>

<file path=ppt/theme/theme1.xml><?xml version="1.0" encoding="utf-8"?>
<a:theme xmlns:a="http://schemas.openxmlformats.org/drawingml/2006/main" name="Лучи">
  <a:themeElements>
    <a:clrScheme name="Лучи 2">
      <a:dk1>
        <a:srgbClr val="000080"/>
      </a:dk1>
      <a:lt1>
        <a:srgbClr val="FFFFFF"/>
      </a:lt1>
      <a:dk2>
        <a:srgbClr val="000099"/>
      </a:dk2>
      <a:lt2>
        <a:srgbClr val="FFFFFF"/>
      </a:lt2>
      <a:accent1>
        <a:srgbClr val="3366FF"/>
      </a:accent1>
      <a:accent2>
        <a:srgbClr val="7B46D0"/>
      </a:accent2>
      <a:accent3>
        <a:srgbClr val="AAAACA"/>
      </a:accent3>
      <a:accent4>
        <a:srgbClr val="DADADA"/>
      </a:accent4>
      <a:accent5>
        <a:srgbClr val="ADB8FF"/>
      </a:accent5>
      <a:accent6>
        <a:srgbClr val="6F3FBC"/>
      </a:accent6>
      <a:hlink>
        <a:srgbClr val="86D1EC"/>
      </a:hlink>
      <a:folHlink>
        <a:srgbClr val="45C984"/>
      </a:folHlink>
    </a:clrScheme>
    <a:fontScheme name="Луч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Лучи 1">
        <a:dk1>
          <a:srgbClr val="1A006C"/>
        </a:dk1>
        <a:lt1>
          <a:srgbClr val="FFFFFF"/>
        </a:lt1>
        <a:dk2>
          <a:srgbClr val="000066"/>
        </a:dk2>
        <a:lt2>
          <a:srgbClr val="CCCCFF"/>
        </a:lt2>
        <a:accent1>
          <a:srgbClr val="0099CC"/>
        </a:accent1>
        <a:accent2>
          <a:srgbClr val="6600CC"/>
        </a:accent2>
        <a:accent3>
          <a:srgbClr val="AAAAB8"/>
        </a:accent3>
        <a:accent4>
          <a:srgbClr val="DADADA"/>
        </a:accent4>
        <a:accent5>
          <a:srgbClr val="AACAE2"/>
        </a:accent5>
        <a:accent6>
          <a:srgbClr val="5C00B9"/>
        </a:accent6>
        <a:hlink>
          <a:srgbClr val="9999FF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2">
        <a:dk1>
          <a:srgbClr val="000080"/>
        </a:dk1>
        <a:lt1>
          <a:srgbClr val="FFFFFF"/>
        </a:lt1>
        <a:dk2>
          <a:srgbClr val="000099"/>
        </a:dk2>
        <a:lt2>
          <a:srgbClr val="FFFFFF"/>
        </a:lt2>
        <a:accent1>
          <a:srgbClr val="3366FF"/>
        </a:accent1>
        <a:accent2>
          <a:srgbClr val="7B46D0"/>
        </a:accent2>
        <a:accent3>
          <a:srgbClr val="AAAACA"/>
        </a:accent3>
        <a:accent4>
          <a:srgbClr val="DADADA"/>
        </a:accent4>
        <a:accent5>
          <a:srgbClr val="ADB8FF"/>
        </a:accent5>
        <a:accent6>
          <a:srgbClr val="6F3FBC"/>
        </a:accent6>
        <a:hlink>
          <a:srgbClr val="86D1EC"/>
        </a:hlink>
        <a:folHlink>
          <a:srgbClr val="45C9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3">
        <a:dk1>
          <a:srgbClr val="3F4873"/>
        </a:dk1>
        <a:lt1>
          <a:srgbClr val="FFFFFF"/>
        </a:lt1>
        <a:dk2>
          <a:srgbClr val="4F598D"/>
        </a:dk2>
        <a:lt2>
          <a:srgbClr val="CCECFF"/>
        </a:lt2>
        <a:accent1>
          <a:srgbClr val="0099CC"/>
        </a:accent1>
        <a:accent2>
          <a:srgbClr val="4C8470"/>
        </a:accent2>
        <a:accent3>
          <a:srgbClr val="B2B5C5"/>
        </a:accent3>
        <a:accent4>
          <a:srgbClr val="DADADA"/>
        </a:accent4>
        <a:accent5>
          <a:srgbClr val="AACAE2"/>
        </a:accent5>
        <a:accent6>
          <a:srgbClr val="447765"/>
        </a:accent6>
        <a:hlink>
          <a:srgbClr val="99CC00"/>
        </a:hlink>
        <a:folHlink>
          <a:srgbClr val="96A4C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4">
        <a:dk1>
          <a:srgbClr val="006E6B"/>
        </a:dk1>
        <a:lt1>
          <a:srgbClr val="FFFFFF"/>
        </a:lt1>
        <a:dk2>
          <a:srgbClr val="008080"/>
        </a:dk2>
        <a:lt2>
          <a:srgbClr val="E2EFCD"/>
        </a:lt2>
        <a:accent1>
          <a:srgbClr val="33CCCC"/>
        </a:accent1>
        <a:accent2>
          <a:srgbClr val="6352B8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5949A6"/>
        </a:accent6>
        <a:hlink>
          <a:srgbClr val="CCFF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5">
        <a:dk1>
          <a:srgbClr val="48562C"/>
        </a:dk1>
        <a:lt1>
          <a:srgbClr val="FFFFFF"/>
        </a:lt1>
        <a:dk2>
          <a:srgbClr val="546434"/>
        </a:dk2>
        <a:lt2>
          <a:srgbClr val="FFFFCC"/>
        </a:lt2>
        <a:accent1>
          <a:srgbClr val="7B8A6E"/>
        </a:accent1>
        <a:accent2>
          <a:srgbClr val="527C3A"/>
        </a:accent2>
        <a:accent3>
          <a:srgbClr val="B3B8AE"/>
        </a:accent3>
        <a:accent4>
          <a:srgbClr val="DADADA"/>
        </a:accent4>
        <a:accent5>
          <a:srgbClr val="BFC4BA"/>
        </a:accent5>
        <a:accent6>
          <a:srgbClr val="497034"/>
        </a:accent6>
        <a:hlink>
          <a:srgbClr val="55B55E"/>
        </a:hlink>
        <a:folHlink>
          <a:srgbClr val="85B3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6">
        <a:dk1>
          <a:srgbClr val="96B29E"/>
        </a:dk1>
        <a:lt1>
          <a:srgbClr val="FFFFFF"/>
        </a:lt1>
        <a:dk2>
          <a:srgbClr val="A5BDAC"/>
        </a:dk2>
        <a:lt2>
          <a:srgbClr val="FFFFCC"/>
        </a:lt2>
        <a:accent1>
          <a:srgbClr val="4E8880"/>
        </a:accent1>
        <a:accent2>
          <a:srgbClr val="2F71B9"/>
        </a:accent2>
        <a:accent3>
          <a:srgbClr val="CFDBD2"/>
        </a:accent3>
        <a:accent4>
          <a:srgbClr val="DADADA"/>
        </a:accent4>
        <a:accent5>
          <a:srgbClr val="B2C3C0"/>
        </a:accent5>
        <a:accent6>
          <a:srgbClr val="2A66A7"/>
        </a:accent6>
        <a:hlink>
          <a:srgbClr val="9DC0E7"/>
        </a:hlink>
        <a:folHlink>
          <a:srgbClr val="54CA8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7">
        <a:dk1>
          <a:srgbClr val="D49C00"/>
        </a:dk1>
        <a:lt1>
          <a:srgbClr val="FFFFFF"/>
        </a:lt1>
        <a:dk2>
          <a:srgbClr val="CC9900"/>
        </a:dk2>
        <a:lt2>
          <a:srgbClr val="CEBD40"/>
        </a:lt2>
        <a:accent1>
          <a:srgbClr val="CC6600"/>
        </a:accent1>
        <a:accent2>
          <a:srgbClr val="808000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737300"/>
        </a:accent6>
        <a:hlink>
          <a:srgbClr val="FF99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8">
        <a:dk1>
          <a:srgbClr val="881700"/>
        </a:dk1>
        <a:lt1>
          <a:srgbClr val="FAF9E6"/>
        </a:lt1>
        <a:dk2>
          <a:srgbClr val="990000"/>
        </a:dk2>
        <a:lt2>
          <a:srgbClr val="EADC78"/>
        </a:lt2>
        <a:accent1>
          <a:srgbClr val="FF6600"/>
        </a:accent1>
        <a:accent2>
          <a:srgbClr val="B86D52"/>
        </a:accent2>
        <a:accent3>
          <a:srgbClr val="CAAAAA"/>
        </a:accent3>
        <a:accent4>
          <a:srgbClr val="D6D5C4"/>
        </a:accent4>
        <a:accent5>
          <a:srgbClr val="FFB8AA"/>
        </a:accent5>
        <a:accent6>
          <a:srgbClr val="A66249"/>
        </a:accent6>
        <a:hlink>
          <a:srgbClr val="D78D15"/>
        </a:hlink>
        <a:folHlink>
          <a:srgbClr val="C6B37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E6F5F6"/>
        </a:accent1>
        <a:accent2>
          <a:srgbClr val="A5E1A8"/>
        </a:accent2>
        <a:accent3>
          <a:srgbClr val="FFFFFF"/>
        </a:accent3>
        <a:accent4>
          <a:srgbClr val="000000"/>
        </a:accent4>
        <a:accent5>
          <a:srgbClr val="F0F9FA"/>
        </a:accent5>
        <a:accent6>
          <a:srgbClr val="95CC98"/>
        </a:accent6>
        <a:hlink>
          <a:srgbClr val="5B00B6"/>
        </a:hlink>
        <a:folHlink>
          <a:srgbClr val="34988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Beam</Template>
  <TotalTime>873</TotalTime>
  <Words>754</Words>
  <Application>Microsoft Office PowerPoint</Application>
  <PresentationFormat>Экран (4:3)</PresentationFormat>
  <Paragraphs>125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Calibri</vt:lpstr>
      <vt:lpstr>Monotype Corsiva</vt:lpstr>
      <vt:lpstr>Times New Roman</vt:lpstr>
      <vt:lpstr>Wingdings</vt:lpstr>
      <vt:lpstr>Лучи</vt:lpstr>
      <vt:lpstr>Слово категории состояния</vt:lpstr>
      <vt:lpstr> «Русский язык необыкновенно богат наречиями, которые делают нашу речь точной, образной, выразительной». М.Горький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Мы должны узнать…</vt:lpstr>
      <vt:lpstr>Презентация PowerPoint</vt:lpstr>
      <vt:lpstr>Презентация PowerPoint</vt:lpstr>
      <vt:lpstr>Презентация PowerPoint</vt:lpstr>
      <vt:lpstr>Презентация PowerPoint</vt:lpstr>
      <vt:lpstr> Слова категории состояния: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Организация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Имя</dc:creator>
  <cp:lastModifiedBy>Учитель</cp:lastModifiedBy>
  <cp:revision>39</cp:revision>
  <dcterms:created xsi:type="dcterms:W3CDTF">2008-11-16T08:40:34Z</dcterms:created>
  <dcterms:modified xsi:type="dcterms:W3CDTF">2023-06-13T05:54:16Z</dcterms:modified>
</cp:coreProperties>
</file>