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656B"/>
    <a:srgbClr val="CC4041"/>
    <a:srgbClr val="E4A8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760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03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0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616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169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618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3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38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0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38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564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D950C-EA6A-47EB-A195-6EA1A27A79E7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10F82-EA97-432F-A7AB-E0C6E4C5C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28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6"/>
            <a:ext cx="12192000" cy="7611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14" y="-399246"/>
            <a:ext cx="11025372" cy="73538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95222" y="3509963"/>
            <a:ext cx="60015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ПЛАНИРОВАНИЕ И МЕТОДИКА ПРОВЕДЕНИЯ «ДНЯ ЗАЩИТЫ ДЕТЕЙ»</a:t>
            </a:r>
            <a:endParaRPr lang="ru-RU" sz="32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945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4901" y="-9432"/>
            <a:ext cx="11462198" cy="90152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ЦЕЛИ И ЗАДАЧИ ДНЯ ЗАЩИТЫ ДЕТЕЙ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901" y="1004779"/>
            <a:ext cx="11462198" cy="5965911"/>
          </a:xfrm>
          <a:prstGeom prst="rect">
            <a:avLst/>
          </a:prstGeom>
          <a:solidFill>
            <a:srgbClr val="1B656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Основными целями и задачами «Дня защиты детей» являются:</a:t>
            </a: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всесторонняя проверка готовности учебного заведения к проведению мероприятий по обеспечению безопасности персонала и учащейся молодежи в чрезвычайных ситуациях и по гражданской обороне;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выработка у руководящего состава учебных заведений практических навыков по оперативному принятию обоснованных решений и умения осуществлять управление мероприятиями по защите учащихся и постоянного состава в чрезвычайных ситуациях;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совершенствование учащимися практических навыков, полученных в процессе обучения по курсу «Основы безопасности жизнедеятельности»;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воспитание у учащихся уверенности в эффективности мероприятий ГО и убежденности в необходимости принимать в них участие;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формирование и развитие у преподавателей и учащихся высоких морально-психологических качеств, сознательного и ответственного отношения к личной безопасности и безопасности окружающих;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пропаганда передового опыта организации и осуществления учебного процесса по курсу ОБЖ и методического мастерства учителей, преподающих этот предмет.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87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982" y="831954"/>
            <a:ext cx="8044580" cy="6026046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Так как День защиты детей имеет практическую направленность, то для успешной реализации поставленных целей и задач, необходимо тщательно продумать ход мероприятия, подготовить материально-техническую базу, отработать необходимые документы и распоряжения.</a:t>
            </a:r>
          </a:p>
          <a:p>
            <a:endParaRPr lang="ru-RU" sz="2400" dirty="0" smtClean="0"/>
          </a:p>
          <a:p>
            <a:pPr algn="r"/>
            <a:r>
              <a:rPr lang="ru-RU" sz="2400" dirty="0" smtClean="0"/>
              <a:t>Наиболее подходящим временем для проведения мероприятия является середина мая. К этому времени большая часть материала курса «Основы безопасности жизнедеятельности» уже изучена и есть необходимость закрепить полученные знания и необходимые навыки поведения.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562" y="1067378"/>
            <a:ext cx="3902438" cy="60620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ПЛАНИРОВАНИЕ ПРОВЕДЕНИЯ МЕРОПРИЯТИЯ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4946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17570" y="898606"/>
            <a:ext cx="8044580" cy="6026046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Успех проведения Дня Защиты Детей во многом зависит от его заблаговременной подготовки, правильного распределения обязанностей между организаторами, четкого руководства и качества разработки документов на его проведение.</a:t>
            </a:r>
          </a:p>
          <a:p>
            <a:pPr algn="ctr"/>
            <a:r>
              <a:rPr lang="ru-RU" sz="2400" dirty="0" smtClean="0"/>
              <a:t>К руководящему составу образовательной организации относятся: начальник гражданской обороны — директор, его заместители, начальник штаба ГО и командно-начальствующий состав (КНС) формирований. </a:t>
            </a:r>
          </a:p>
          <a:p>
            <a:pPr algn="ctr"/>
            <a:r>
              <a:rPr lang="ru-RU" sz="2400" dirty="0" smtClean="0"/>
              <a:t>За месяц до Дня Защиты Детей целесообразно провести командно-штабное учение (КШУ) с целью выработки у руководящего состава навыков в проведении мероприятий в области защиты от ЧС и по ГО, подготовки органов управления образовательной организации к выполнению поставленных задач.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ПЛАНИРОВАНИЕ ПРОВЕДЕНИЯ МЕРОПРИЯТИЯ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50" y="991609"/>
            <a:ext cx="3292839" cy="593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4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981" y="898606"/>
            <a:ext cx="11717169" cy="6026046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300" dirty="0" smtClean="0"/>
              <a:t>Организованное </a:t>
            </a:r>
            <a:r>
              <a:rPr lang="ru-RU" sz="2300" dirty="0"/>
              <a:t>содержательное проведение ДЗД невозможно без тщательного </a:t>
            </a:r>
            <a:r>
              <a:rPr lang="ru-RU" sz="2300" dirty="0" smtClean="0"/>
              <a:t>планирования </a:t>
            </a:r>
            <a:r>
              <a:rPr lang="ru-RU" sz="2300" dirty="0"/>
              <a:t>всего комплекса мероприятий. Все необходимые документы разрабатываются штабом ГО под руководством директора с привлечением актива учебного заведения.</a:t>
            </a:r>
          </a:p>
          <a:p>
            <a:pPr algn="just"/>
            <a:r>
              <a:rPr lang="ru-RU" sz="2300" dirty="0" smtClean="0"/>
              <a:t>Основные </a:t>
            </a:r>
            <a:r>
              <a:rPr lang="ru-RU" sz="2300" dirty="0"/>
              <a:t>мероприятия в ДЗД планируются как общие для всего личного состава учебного заведения, так и раздельные – дифференцированно с постоянным составом и </a:t>
            </a:r>
            <a:r>
              <a:rPr lang="ru-RU" sz="2300" dirty="0" smtClean="0"/>
              <a:t>обучающимися. На </a:t>
            </a:r>
            <a:r>
              <a:rPr lang="ru-RU" sz="2300" dirty="0"/>
              <a:t>подготовку ДЗД следует отводить не менее месяца. В этот период штаб ГО учебного заведения активизирует пропаганду курса ОБЖ, используя при этом устные выступления; стенную печать, теле- и радиоузел, учебные видео- и кинофильмы. Обновляется наглядная агитация, оборудуются тематические выставки.</a:t>
            </a:r>
          </a:p>
          <a:p>
            <a:pPr algn="just"/>
            <a:r>
              <a:rPr lang="ru-RU" sz="2300" dirty="0" smtClean="0"/>
              <a:t>Проводится </a:t>
            </a:r>
            <a:r>
              <a:rPr lang="ru-RU" sz="2300" dirty="0"/>
              <a:t>работа, направленная на повышение качества подготовки постоянного состава, совершенствование обучения </a:t>
            </a:r>
            <a:r>
              <a:rPr lang="ru-RU" sz="2300" dirty="0" smtClean="0"/>
              <a:t>студентов.</a:t>
            </a:r>
          </a:p>
          <a:p>
            <a:pPr algn="just"/>
            <a:r>
              <a:rPr lang="ru-RU" sz="2300" dirty="0" smtClean="0"/>
              <a:t>В </a:t>
            </a:r>
            <a:r>
              <a:rPr lang="ru-RU" sz="2300" dirty="0"/>
              <a:t>подготовительный период целесообразно провести педагогический совет, на котором рассмотреть состояние ГО в широком плане, определить конкретные задачи и назначить ответственных за подготовку и проведение всех мероприятий, содержание и объем разрабатываемых документов.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ПЛАНИРОВАНИЕ ПРОВЕДЕНИЯ МЕРОПРИЯТИЯ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0658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981" y="898606"/>
            <a:ext cx="11717169" cy="6026046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00" dirty="0"/>
              <a:t>День защиты детей целесообразно начинать со сбора руководящего состава образовательной организации до начала занятий первой смены. При этом директор доводит порядок проведения </a:t>
            </a:r>
            <a:r>
              <a:rPr lang="ru-RU" sz="2100" dirty="0" smtClean="0"/>
              <a:t>ДЗД, </a:t>
            </a:r>
            <a:r>
              <a:rPr lang="ru-RU" sz="2100" dirty="0"/>
              <a:t>заслушивает доклады своих заместителей о готовности постоянного состава и учащихся к проведению мероприятий, предусмотренных планом.</a:t>
            </a:r>
          </a:p>
          <a:p>
            <a:r>
              <a:rPr lang="ru-RU" sz="2100" dirty="0"/>
              <a:t>Для введения в обстановку </a:t>
            </a:r>
            <a:r>
              <a:rPr lang="ru-RU" sz="2100" dirty="0" smtClean="0"/>
              <a:t>и </a:t>
            </a:r>
            <a:r>
              <a:rPr lang="ru-RU" sz="2100" dirty="0"/>
              <a:t>постановки задач используются перемены между занятиями.</a:t>
            </a:r>
          </a:p>
          <a:p>
            <a:r>
              <a:rPr lang="ru-RU" sz="2100" dirty="0" smtClean="0"/>
              <a:t>Обучающиеся </a:t>
            </a:r>
            <a:r>
              <a:rPr lang="ru-RU" sz="2100" dirty="0"/>
              <a:t>получают информацию о мероприятиях ДЗД от преподавателей или через </a:t>
            </a:r>
            <a:r>
              <a:rPr lang="ru-RU" sz="2100" dirty="0" smtClean="0"/>
              <a:t>радиоузел.</a:t>
            </a:r>
            <a:endParaRPr lang="ru-RU" sz="2100" dirty="0"/>
          </a:p>
          <a:p>
            <a:r>
              <a:rPr lang="ru-RU" sz="2100" dirty="0"/>
              <a:t>Открытие ДЗД </a:t>
            </a:r>
            <a:r>
              <a:rPr lang="ru-RU" sz="2100" dirty="0" smtClean="0"/>
              <a:t>целесообразно </a:t>
            </a:r>
            <a:r>
              <a:rPr lang="ru-RU" sz="2100" dirty="0"/>
              <a:t>до начала первого </a:t>
            </a:r>
            <a:r>
              <a:rPr lang="ru-RU" sz="2100" dirty="0" smtClean="0"/>
              <a:t>урока, возможно проведение торжественной линейки. Руководящий </a:t>
            </a:r>
            <a:r>
              <a:rPr lang="ru-RU" sz="2100" dirty="0"/>
              <a:t>состав образовательной организации действует от начала и до конца мероприятия, отрабатывая все вопросы, предусмотренные планом.</a:t>
            </a:r>
          </a:p>
          <a:p>
            <a:r>
              <a:rPr lang="ru-RU" sz="2100" dirty="0"/>
              <a:t>Весь личный состав образовательной организации </a:t>
            </a:r>
            <a:r>
              <a:rPr lang="ru-RU" sz="2100" dirty="0" smtClean="0"/>
              <a:t>активно </a:t>
            </a:r>
            <a:r>
              <a:rPr lang="ru-RU" sz="2100" dirty="0"/>
              <a:t>участвует во всех основных мероприятиях.</a:t>
            </a:r>
          </a:p>
          <a:p>
            <a:r>
              <a:rPr lang="ru-RU" sz="2100" dirty="0"/>
              <a:t>Важное значение в мероприятиях ДЗД должно быть отведено отработке действий персонала и </a:t>
            </a:r>
            <a:r>
              <a:rPr lang="ru-RU" sz="2100" dirty="0" smtClean="0"/>
              <a:t>обучающихся </a:t>
            </a:r>
            <a:r>
              <a:rPr lang="ru-RU" sz="2100" dirty="0"/>
              <a:t>по предупредительному сигналу «Внимание всем!» и последующим речевым информациям. Подача сигнала «Внимание всем!» осуществляется в зависимости от технического оснащения образовательной </a:t>
            </a:r>
            <a:r>
              <a:rPr lang="ru-RU" sz="2100" dirty="0" smtClean="0"/>
              <a:t>организации. При </a:t>
            </a:r>
            <a:r>
              <a:rPr lang="ru-RU" sz="2100" dirty="0"/>
              <a:t>этом руководство образовательной организации осуществляет контроль за прохождением учебного сигнала и его своевременным доведением до исполнителей. Сигнал «Внимание всем!» целесообразно подавать при отработке одного из разделов Плана ГО и действий по предупреждению и ликвидации ЧС в мирное время, например проведения </a:t>
            </a:r>
            <a:r>
              <a:rPr lang="ru-RU" sz="2100" dirty="0" smtClean="0"/>
              <a:t>эвакуационных мероприятий.</a:t>
            </a:r>
            <a:endParaRPr lang="ru-RU" sz="21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ОРГАНИЗАЦИЯ И МЕТОДИКА МЕРОПРИЯТИЯ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7806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981" y="898606"/>
            <a:ext cx="8353045" cy="5959394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/>
              <a:t>В </a:t>
            </a:r>
            <a:r>
              <a:rPr lang="ru-RU" sz="2000" dirty="0"/>
              <a:t>течение дня в образовательной организации во всех </a:t>
            </a:r>
            <a:r>
              <a:rPr lang="ru-RU" sz="2000" dirty="0" smtClean="0"/>
              <a:t>группах проводятся </a:t>
            </a:r>
            <a:r>
              <a:rPr lang="ru-RU" sz="2000" dirty="0"/>
              <a:t>занятия согласно общему расписанию занятий.</a:t>
            </a:r>
          </a:p>
          <a:p>
            <a:r>
              <a:rPr lang="ru-RU" sz="2000" b="1" dirty="0"/>
              <a:t>Викторины</a:t>
            </a:r>
            <a:r>
              <a:rPr lang="ru-RU" sz="2000" dirty="0"/>
              <a:t>. По своему содержанию они должны быть тематическими. Все вопросы викторины не должны превышать объема программы для </a:t>
            </a:r>
            <a:r>
              <a:rPr lang="ru-RU" sz="2000" dirty="0" smtClean="0"/>
              <a:t>соответствующей группы. </a:t>
            </a:r>
            <a:r>
              <a:rPr lang="ru-RU" sz="2000" dirty="0"/>
              <a:t>Для ее проведения назначается </a:t>
            </a:r>
            <a:r>
              <a:rPr lang="ru-RU" sz="2000" dirty="0" smtClean="0"/>
              <a:t>жюри, а группа </a:t>
            </a:r>
            <a:r>
              <a:rPr lang="ru-RU" sz="2000" dirty="0"/>
              <a:t>делится на команды. По окончании викторины объявляются команды-победительницы, им вручают призы, памятные подарки, сувениры, грамоты.</a:t>
            </a:r>
          </a:p>
          <a:p>
            <a:r>
              <a:rPr lang="ru-RU" sz="2000" b="1" dirty="0"/>
              <a:t>Открытые уроки</a:t>
            </a:r>
            <a:r>
              <a:rPr lang="ru-RU" sz="2000" dirty="0"/>
              <a:t>. Занятия по ОБЖ </a:t>
            </a:r>
            <a:r>
              <a:rPr lang="ru-RU" sz="2000" dirty="0" smtClean="0"/>
              <a:t>и БЖД в </a:t>
            </a:r>
            <a:r>
              <a:rPr lang="ru-RU" sz="2000" dirty="0"/>
              <a:t>этот день проводятся открытыми. На них, как правило, присутствуют работники органов управления образованием и гражданской обороны, приглашенные гости. Уроки ведут опытные преподаватели, прошедшие подготовку в учебно-методическом центре ГОЧС.</a:t>
            </a:r>
          </a:p>
          <a:p>
            <a:r>
              <a:rPr lang="ru-RU" sz="2000" b="1" dirty="0"/>
              <a:t>Тренировки по разделу «Безопасность и защита человека в ЧС». </a:t>
            </a:r>
            <a:r>
              <a:rPr lang="ru-RU" sz="2000" dirty="0"/>
              <a:t>Такие тренировки проводятся с </a:t>
            </a:r>
            <a:r>
              <a:rPr lang="ru-RU" sz="2000" dirty="0" smtClean="0"/>
              <a:t>обучащимися на </a:t>
            </a:r>
            <a:r>
              <a:rPr lang="ru-RU" sz="2000" dirty="0"/>
              <a:t>уроках, </a:t>
            </a:r>
            <a:r>
              <a:rPr lang="ru-RU" sz="2000" dirty="0" smtClean="0"/>
              <a:t>предусмотренных расписанием</a:t>
            </a:r>
            <a:r>
              <a:rPr lang="ru-RU" sz="2000" dirty="0"/>
              <a:t>, или во внеурочное время методом практических занятий. На тренировках под руководством преподавателей учащимися отрабатываются вопросы пользования простейшими средствами </a:t>
            </a:r>
            <a:r>
              <a:rPr lang="ru-RU" sz="2000" dirty="0" smtClean="0"/>
              <a:t>защиты.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ОРГАНИЗАЦИЯ И МЕТОДИКА МЕРОПРИЯТИЯ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081" y="722753"/>
            <a:ext cx="2981994" cy="631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981" y="898606"/>
            <a:ext cx="9003950" cy="5831978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/>
              <a:t>Соревнования по оказанию первой помощи </a:t>
            </a:r>
            <a:r>
              <a:rPr lang="ru-RU" sz="2400" dirty="0"/>
              <a:t>позволяют закрепить приобретенные теоретические навыки. Они проводятся, как правило, во внеурочное время. </a:t>
            </a:r>
            <a:r>
              <a:rPr lang="ru-RU" sz="2400" dirty="0" smtClean="0"/>
              <a:t>Можно установить следующие </a:t>
            </a:r>
            <a:r>
              <a:rPr lang="ru-RU" sz="2400" dirty="0"/>
              <a:t>этапы: оказание первой помощи при различных видах травм; оказание первой помощи при массовых поражениях; оказание помощи утопающему; оказание первой помощи при ожогах, отморожениях, солнечных и тепловых ударах.</a:t>
            </a:r>
          </a:p>
          <a:p>
            <a:r>
              <a:rPr lang="ru-RU" sz="2400" b="1" dirty="0"/>
              <a:t>Соревнования по прикладной физической культуре</a:t>
            </a:r>
            <a:r>
              <a:rPr lang="ru-RU" sz="2400" dirty="0"/>
              <a:t> составляют основное содержание мероприятий по военно-патриотическому воспитанию и развитию щей выносливости у </a:t>
            </a:r>
            <a:r>
              <a:rPr lang="ru-RU" sz="2400" dirty="0" smtClean="0"/>
              <a:t>обучающихся</a:t>
            </a:r>
            <a:r>
              <a:rPr lang="ru-RU" sz="2400" dirty="0"/>
              <a:t>. Во внеурочное время проводится комбинированная эстафета с включение: различных упражнений из программы ОБЖ.</a:t>
            </a:r>
          </a:p>
          <a:p>
            <a:r>
              <a:rPr lang="ru-RU" sz="2400" dirty="0"/>
              <a:t>Во внеурочное время могут проводиться </a:t>
            </a:r>
            <a:r>
              <a:rPr lang="ru-RU" sz="2400" b="1" dirty="0"/>
              <a:t>смотры художественной самодеятельности, строевой песни, тематические встречи, мероприятия по военно-патриотическому воспитанию учащихся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ОРГАНИЗАЦИЯ И МЕТОДИКА МЕРОПРИЯТИЯ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987" y="1014031"/>
            <a:ext cx="6842026" cy="579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51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28034"/>
            <a:ext cx="12192000" cy="7611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8034"/>
            <a:ext cx="12192000" cy="762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980" y="898606"/>
            <a:ext cx="11717169" cy="2189368"/>
          </a:xfrm>
          <a:prstGeom prst="rect">
            <a:avLst/>
          </a:prstGeom>
          <a:solidFill>
            <a:srgbClr val="1B656B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/>
              <a:t>Заканчивается День защиты детей подведением итогов, которое целесообразно проводить раздельно: </a:t>
            </a:r>
            <a:r>
              <a:rPr lang="ru-RU" sz="2400" dirty="0" smtClean="0"/>
              <a:t>с обучающимися после </a:t>
            </a:r>
            <a:r>
              <a:rPr lang="ru-RU" sz="2400" dirty="0"/>
              <a:t>выполнения всего плана мероприятии ДЗД; с педагогическим коллективом и </a:t>
            </a:r>
            <a:r>
              <a:rPr lang="ru-RU" sz="2400" dirty="0" smtClean="0"/>
              <a:t>техническим </a:t>
            </a:r>
            <a:r>
              <a:rPr lang="ru-RU" sz="2400" dirty="0"/>
              <a:t>персоналом в конце рабочего дня с заслушиванием ответственных должностных лиц, разбором и анализом ошибок и недостатков, допущенных в ходе ДЗД. поощрением отличившихся</a:t>
            </a:r>
            <a:r>
              <a:rPr lang="ru-RU" sz="2400" dirty="0" smtClean="0"/>
              <a:t>.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4981" y="-234482"/>
            <a:ext cx="11717169" cy="974361"/>
          </a:xfrm>
          <a:prstGeom prst="rect">
            <a:avLst/>
          </a:prstGeom>
          <a:solidFill>
            <a:srgbClr val="1B65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ОРГАНИЗАЦИЯ И МЕТОДИКА МЕРОПРИЯТИЯ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250" y="2873047"/>
            <a:ext cx="7120328" cy="413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0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1011</Words>
  <Application>Microsoft Office PowerPoint</Application>
  <PresentationFormat>Широкоэкранный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2023-05-30T05:20:17Z</dcterms:created>
  <dcterms:modified xsi:type="dcterms:W3CDTF">2023-05-30T06:25:07Z</dcterms:modified>
</cp:coreProperties>
</file>