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76" r:id="rId2"/>
    <p:sldId id="257" r:id="rId3"/>
    <p:sldId id="256" r:id="rId4"/>
    <p:sldId id="258" r:id="rId5"/>
    <p:sldId id="259" r:id="rId6"/>
    <p:sldId id="260" r:id="rId7"/>
    <p:sldId id="261" r:id="rId8"/>
    <p:sldId id="264" r:id="rId9"/>
    <p:sldId id="262" r:id="rId10"/>
    <p:sldId id="263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3D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62" autoAdjust="0"/>
  </p:normalViewPr>
  <p:slideViewPr>
    <p:cSldViewPr>
      <p:cViewPr varScale="1">
        <p:scale>
          <a:sx n="91" d="100"/>
          <a:sy n="91" d="100"/>
        </p:scale>
        <p:origin x="1210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3E9A8A-FE0E-4A90-AC99-92BD2600B7A5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7BD491C-A3D4-4168-A55D-1CBA885C4443}">
      <dgm:prSet phldrT="[Текст]" custT="1"/>
      <dgm:spPr>
        <a:solidFill>
          <a:schemeClr val="bg2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ru-RU" sz="1800" dirty="0" smtClean="0">
              <a:solidFill>
                <a:schemeClr val="bg1"/>
              </a:solidFill>
            </a:rPr>
            <a:t>Проявляют познавательные способности, интерес и стремление к творческой деятельности</a:t>
          </a:r>
          <a:endParaRPr lang="ru-RU" sz="1800" dirty="0">
            <a:solidFill>
              <a:schemeClr val="bg1"/>
            </a:solidFill>
          </a:endParaRPr>
        </a:p>
      </dgm:t>
    </dgm:pt>
    <dgm:pt modelId="{FDE2E162-8886-47A5-AC30-CDC18157518B}" type="parTrans" cxnId="{4442CB97-D3C9-4DEA-ABD7-E11C32BCCF1A}">
      <dgm:prSet/>
      <dgm:spPr/>
      <dgm:t>
        <a:bodyPr/>
        <a:lstStyle/>
        <a:p>
          <a:endParaRPr lang="ru-RU"/>
        </a:p>
      </dgm:t>
    </dgm:pt>
    <dgm:pt modelId="{1942373F-D796-4E51-9685-6A710E1EF957}" type="sibTrans" cxnId="{4442CB97-D3C9-4DEA-ABD7-E11C32BCCF1A}">
      <dgm:prSet/>
      <dgm:spPr/>
      <dgm:t>
        <a:bodyPr/>
        <a:lstStyle/>
        <a:p>
          <a:endParaRPr lang="ru-RU"/>
        </a:p>
      </dgm:t>
    </dgm:pt>
    <dgm:pt modelId="{7E149282-554B-4970-A27B-27FB8B75B73B}">
      <dgm:prSet phldrT="[Текст]" custT="1"/>
      <dgm:spPr>
        <a:solidFill>
          <a:schemeClr val="bg2">
            <a:lumMod val="60000"/>
            <a:lumOff val="40000"/>
          </a:schemeClr>
        </a:solidFill>
      </dgm:spPr>
      <dgm:t>
        <a:bodyPr/>
        <a:lstStyle/>
        <a:p>
          <a:r>
            <a:rPr lang="ru-RU" sz="1800" dirty="0" smtClean="0">
              <a:solidFill>
                <a:schemeClr val="bg1"/>
              </a:solidFill>
            </a:rPr>
            <a:t>Демонстрируют предпосылки поисковой деятельности, желание к эмоциональному общению с папой</a:t>
          </a:r>
          <a:endParaRPr lang="ru-RU" sz="1800" dirty="0">
            <a:solidFill>
              <a:schemeClr val="bg1"/>
            </a:solidFill>
          </a:endParaRPr>
        </a:p>
      </dgm:t>
    </dgm:pt>
    <dgm:pt modelId="{BF78D017-ACD1-42D9-B8B9-DFCE7D0DD473}" type="parTrans" cxnId="{00B46858-8977-43D9-BEF5-C4DC35EF7CDB}">
      <dgm:prSet/>
      <dgm:spPr/>
      <dgm:t>
        <a:bodyPr/>
        <a:lstStyle/>
        <a:p>
          <a:endParaRPr lang="ru-RU"/>
        </a:p>
      </dgm:t>
    </dgm:pt>
    <dgm:pt modelId="{6A94DDB3-455C-4FEB-9963-8461DD37FE6A}" type="sibTrans" cxnId="{00B46858-8977-43D9-BEF5-C4DC35EF7CDB}">
      <dgm:prSet/>
      <dgm:spPr/>
      <dgm:t>
        <a:bodyPr/>
        <a:lstStyle/>
        <a:p>
          <a:endParaRPr lang="ru-RU"/>
        </a:p>
      </dgm:t>
    </dgm:pt>
    <dgm:pt modelId="{AA422A69-3863-406F-A62F-70E7FD057293}">
      <dgm:prSet phldrT="[Текст]" custT="1"/>
      <dgm:spPr>
        <a:solidFill>
          <a:schemeClr val="bg2">
            <a:lumMod val="60000"/>
            <a:lumOff val="40000"/>
          </a:schemeClr>
        </a:solidFill>
      </dgm:spPr>
      <dgm:t>
        <a:bodyPr/>
        <a:lstStyle/>
        <a:p>
          <a:r>
            <a:rPr lang="ru-RU" sz="1800" dirty="0" smtClean="0">
              <a:solidFill>
                <a:schemeClr val="bg1"/>
              </a:solidFill>
            </a:rPr>
            <a:t>Способны определять возможные методы решения проблемы, давать оценку поступкам героев сказки, былин</a:t>
          </a:r>
          <a:endParaRPr lang="ru-RU" sz="1800" dirty="0">
            <a:solidFill>
              <a:schemeClr val="bg1"/>
            </a:solidFill>
          </a:endParaRPr>
        </a:p>
      </dgm:t>
    </dgm:pt>
    <dgm:pt modelId="{D2E92005-46E7-4226-AC66-33FA646F5FB5}" type="parTrans" cxnId="{82C944F2-F80B-4365-BEC1-2F7E29808BFB}">
      <dgm:prSet/>
      <dgm:spPr/>
      <dgm:t>
        <a:bodyPr/>
        <a:lstStyle/>
        <a:p>
          <a:endParaRPr lang="ru-RU"/>
        </a:p>
      </dgm:t>
    </dgm:pt>
    <dgm:pt modelId="{D4145243-2054-4753-A674-4A6D8B1789A7}" type="sibTrans" cxnId="{82C944F2-F80B-4365-BEC1-2F7E29808BFB}">
      <dgm:prSet/>
      <dgm:spPr/>
      <dgm:t>
        <a:bodyPr/>
        <a:lstStyle/>
        <a:p>
          <a:endParaRPr lang="ru-RU"/>
        </a:p>
      </dgm:t>
    </dgm:pt>
    <dgm:pt modelId="{5E4EC385-774A-45E9-80E6-5EE04FDB6CF2}">
      <dgm:prSet phldrT="[Текст]"/>
      <dgm:spPr>
        <a:solidFill>
          <a:schemeClr val="bg2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Готовы к индивидуальному самовыражению, к работе в коллективе</a:t>
          </a:r>
          <a:endParaRPr lang="ru-RU" dirty="0">
            <a:solidFill>
              <a:schemeClr val="bg1"/>
            </a:solidFill>
          </a:endParaRPr>
        </a:p>
      </dgm:t>
    </dgm:pt>
    <dgm:pt modelId="{69F43DF3-048C-4E58-AE50-B1646BC513EB}" type="parTrans" cxnId="{5CD2AF43-2356-424D-A17C-29766A74E34C}">
      <dgm:prSet/>
      <dgm:spPr/>
      <dgm:t>
        <a:bodyPr/>
        <a:lstStyle/>
        <a:p>
          <a:endParaRPr lang="ru-RU"/>
        </a:p>
      </dgm:t>
    </dgm:pt>
    <dgm:pt modelId="{78699E15-01A6-4C69-83E2-915C66C590BE}" type="sibTrans" cxnId="{5CD2AF43-2356-424D-A17C-29766A74E34C}">
      <dgm:prSet/>
      <dgm:spPr/>
      <dgm:t>
        <a:bodyPr/>
        <a:lstStyle/>
        <a:p>
          <a:endParaRPr lang="ru-RU"/>
        </a:p>
      </dgm:t>
    </dgm:pt>
    <dgm:pt modelId="{EA39974A-3537-4C98-BCBA-CAE99B084287}">
      <dgm:prSet phldrT="[Текст]"/>
      <dgm:spPr>
        <a:solidFill>
          <a:schemeClr val="bg2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Эмоционально реагируют на ситуации</a:t>
          </a:r>
          <a:endParaRPr lang="ru-RU" dirty="0">
            <a:solidFill>
              <a:schemeClr val="bg1"/>
            </a:solidFill>
          </a:endParaRPr>
        </a:p>
      </dgm:t>
    </dgm:pt>
    <dgm:pt modelId="{610EBF16-F93B-46E5-A8F8-9C3363DB6F9B}" type="parTrans" cxnId="{A0F18612-3913-43B0-B264-4DCB1A9AE713}">
      <dgm:prSet/>
      <dgm:spPr/>
      <dgm:t>
        <a:bodyPr/>
        <a:lstStyle/>
        <a:p>
          <a:endParaRPr lang="ru-RU"/>
        </a:p>
      </dgm:t>
    </dgm:pt>
    <dgm:pt modelId="{2A804522-5BD7-4774-89E4-30E5D2C21976}" type="sibTrans" cxnId="{A0F18612-3913-43B0-B264-4DCB1A9AE713}">
      <dgm:prSet/>
      <dgm:spPr/>
      <dgm:t>
        <a:bodyPr/>
        <a:lstStyle/>
        <a:p>
          <a:endParaRPr lang="ru-RU"/>
        </a:p>
      </dgm:t>
    </dgm:pt>
    <dgm:pt modelId="{9C7C2C43-E1AA-48DC-95A7-B465497FA0B3}">
      <dgm:prSet/>
      <dgm:spPr>
        <a:solidFill>
          <a:schemeClr val="bg2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Совершенствуют мелкую моторику рук</a:t>
          </a:r>
          <a:endParaRPr lang="ru-RU" dirty="0">
            <a:solidFill>
              <a:schemeClr val="bg1"/>
            </a:solidFill>
          </a:endParaRPr>
        </a:p>
      </dgm:t>
    </dgm:pt>
    <dgm:pt modelId="{7DD657E6-8CF9-44C4-A107-1649C31D3143}" type="parTrans" cxnId="{E0820A14-2595-47DE-BEAE-1606F673EE08}">
      <dgm:prSet/>
      <dgm:spPr/>
      <dgm:t>
        <a:bodyPr/>
        <a:lstStyle/>
        <a:p>
          <a:endParaRPr lang="ru-RU"/>
        </a:p>
      </dgm:t>
    </dgm:pt>
    <dgm:pt modelId="{BEAEF494-67C0-4B05-9EEE-251DD152787A}" type="sibTrans" cxnId="{E0820A14-2595-47DE-BEAE-1606F673EE08}">
      <dgm:prSet/>
      <dgm:spPr/>
      <dgm:t>
        <a:bodyPr/>
        <a:lstStyle/>
        <a:p>
          <a:endParaRPr lang="ru-RU"/>
        </a:p>
      </dgm:t>
    </dgm:pt>
    <dgm:pt modelId="{F0A59867-9310-4D6E-B55F-8F835FE68DE7}" type="pres">
      <dgm:prSet presAssocID="{703E9A8A-FE0E-4A90-AC99-92BD2600B7A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519AD53-A4D7-4EB7-9E67-0EB48BCF2778}" type="pres">
      <dgm:prSet presAssocID="{07BD491C-A3D4-4168-A55D-1CBA885C4443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94F566-B445-4274-B966-B77B9621B623}" type="pres">
      <dgm:prSet presAssocID="{1942373F-D796-4E51-9685-6A710E1EF957}" presName="sibTrans" presStyleCnt="0"/>
      <dgm:spPr/>
    </dgm:pt>
    <dgm:pt modelId="{5A55AE34-8973-4734-A7A4-E25271C5E354}" type="pres">
      <dgm:prSet presAssocID="{7E149282-554B-4970-A27B-27FB8B75B73B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E617B5-D9A3-480F-8E8F-C617DDF65ED2}" type="pres">
      <dgm:prSet presAssocID="{6A94DDB3-455C-4FEB-9963-8461DD37FE6A}" presName="sibTrans" presStyleCnt="0"/>
      <dgm:spPr/>
    </dgm:pt>
    <dgm:pt modelId="{C354A346-D7AD-4E21-8431-982E9F446464}" type="pres">
      <dgm:prSet presAssocID="{AA422A69-3863-406F-A62F-70E7FD057293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3E3782-832B-4033-92E0-CC17B06DDCB8}" type="pres">
      <dgm:prSet presAssocID="{D4145243-2054-4753-A674-4A6D8B1789A7}" presName="sibTrans" presStyleCnt="0"/>
      <dgm:spPr/>
    </dgm:pt>
    <dgm:pt modelId="{BEF2BED5-D0F0-4E28-A8DA-28CB5FE597BB}" type="pres">
      <dgm:prSet presAssocID="{5E4EC385-774A-45E9-80E6-5EE04FDB6CF2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79D670-22CA-466A-9D70-AF45E44DB0CB}" type="pres">
      <dgm:prSet presAssocID="{78699E15-01A6-4C69-83E2-915C66C590BE}" presName="sibTrans" presStyleCnt="0"/>
      <dgm:spPr/>
    </dgm:pt>
    <dgm:pt modelId="{379AAB75-7454-4E2C-9FF0-EFF8CCA427C7}" type="pres">
      <dgm:prSet presAssocID="{EA39974A-3537-4C98-BCBA-CAE99B084287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0A5E22-8E0A-4FFD-8E69-1DB5B456D3E6}" type="pres">
      <dgm:prSet presAssocID="{2A804522-5BD7-4774-89E4-30E5D2C21976}" presName="sibTrans" presStyleCnt="0"/>
      <dgm:spPr/>
    </dgm:pt>
    <dgm:pt modelId="{0435D586-AB1E-45D8-AD31-A41FAAB1E549}" type="pres">
      <dgm:prSet presAssocID="{9C7C2C43-E1AA-48DC-95A7-B465497FA0B3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CD2AF43-2356-424D-A17C-29766A74E34C}" srcId="{703E9A8A-FE0E-4A90-AC99-92BD2600B7A5}" destId="{5E4EC385-774A-45E9-80E6-5EE04FDB6CF2}" srcOrd="3" destOrd="0" parTransId="{69F43DF3-048C-4E58-AE50-B1646BC513EB}" sibTransId="{78699E15-01A6-4C69-83E2-915C66C590BE}"/>
    <dgm:cxn modelId="{00B46858-8977-43D9-BEF5-C4DC35EF7CDB}" srcId="{703E9A8A-FE0E-4A90-AC99-92BD2600B7A5}" destId="{7E149282-554B-4970-A27B-27FB8B75B73B}" srcOrd="1" destOrd="0" parTransId="{BF78D017-ACD1-42D9-B8B9-DFCE7D0DD473}" sibTransId="{6A94DDB3-455C-4FEB-9963-8461DD37FE6A}"/>
    <dgm:cxn modelId="{82C944F2-F80B-4365-BEC1-2F7E29808BFB}" srcId="{703E9A8A-FE0E-4A90-AC99-92BD2600B7A5}" destId="{AA422A69-3863-406F-A62F-70E7FD057293}" srcOrd="2" destOrd="0" parTransId="{D2E92005-46E7-4226-AC66-33FA646F5FB5}" sibTransId="{D4145243-2054-4753-A674-4A6D8B1789A7}"/>
    <dgm:cxn modelId="{A0F18612-3913-43B0-B264-4DCB1A9AE713}" srcId="{703E9A8A-FE0E-4A90-AC99-92BD2600B7A5}" destId="{EA39974A-3537-4C98-BCBA-CAE99B084287}" srcOrd="4" destOrd="0" parTransId="{610EBF16-F93B-46E5-A8F8-9C3363DB6F9B}" sibTransId="{2A804522-5BD7-4774-89E4-30E5D2C21976}"/>
    <dgm:cxn modelId="{11B98424-2D43-4856-B448-9526783DEDCC}" type="presOf" srcId="{07BD491C-A3D4-4168-A55D-1CBA885C4443}" destId="{3519AD53-A4D7-4EB7-9E67-0EB48BCF2778}" srcOrd="0" destOrd="0" presId="urn:microsoft.com/office/officeart/2005/8/layout/default#1"/>
    <dgm:cxn modelId="{8803EB08-9B90-44FE-9E50-FECF27FEE639}" type="presOf" srcId="{9C7C2C43-E1AA-48DC-95A7-B465497FA0B3}" destId="{0435D586-AB1E-45D8-AD31-A41FAAB1E549}" srcOrd="0" destOrd="0" presId="urn:microsoft.com/office/officeart/2005/8/layout/default#1"/>
    <dgm:cxn modelId="{D65C9794-FD93-4D66-B844-B9E408EB7AE0}" type="presOf" srcId="{703E9A8A-FE0E-4A90-AC99-92BD2600B7A5}" destId="{F0A59867-9310-4D6E-B55F-8F835FE68DE7}" srcOrd="0" destOrd="0" presId="urn:microsoft.com/office/officeart/2005/8/layout/default#1"/>
    <dgm:cxn modelId="{1E1BE309-53BB-4A4E-9ED9-74A58B20BE80}" type="presOf" srcId="{5E4EC385-774A-45E9-80E6-5EE04FDB6CF2}" destId="{BEF2BED5-D0F0-4E28-A8DA-28CB5FE597BB}" srcOrd="0" destOrd="0" presId="urn:microsoft.com/office/officeart/2005/8/layout/default#1"/>
    <dgm:cxn modelId="{E0820A14-2595-47DE-BEAE-1606F673EE08}" srcId="{703E9A8A-FE0E-4A90-AC99-92BD2600B7A5}" destId="{9C7C2C43-E1AA-48DC-95A7-B465497FA0B3}" srcOrd="5" destOrd="0" parTransId="{7DD657E6-8CF9-44C4-A107-1649C31D3143}" sibTransId="{BEAEF494-67C0-4B05-9EEE-251DD152787A}"/>
    <dgm:cxn modelId="{A2762AFA-FEE2-482E-8515-EBB959A145B7}" type="presOf" srcId="{AA422A69-3863-406F-A62F-70E7FD057293}" destId="{C354A346-D7AD-4E21-8431-982E9F446464}" srcOrd="0" destOrd="0" presId="urn:microsoft.com/office/officeart/2005/8/layout/default#1"/>
    <dgm:cxn modelId="{E554388C-0E90-4E69-9F4F-7069CED07F43}" type="presOf" srcId="{EA39974A-3537-4C98-BCBA-CAE99B084287}" destId="{379AAB75-7454-4E2C-9FF0-EFF8CCA427C7}" srcOrd="0" destOrd="0" presId="urn:microsoft.com/office/officeart/2005/8/layout/default#1"/>
    <dgm:cxn modelId="{CDE6770F-4F7D-441C-811D-CD156E6DFB94}" type="presOf" srcId="{7E149282-554B-4970-A27B-27FB8B75B73B}" destId="{5A55AE34-8973-4734-A7A4-E25271C5E354}" srcOrd="0" destOrd="0" presId="urn:microsoft.com/office/officeart/2005/8/layout/default#1"/>
    <dgm:cxn modelId="{4442CB97-D3C9-4DEA-ABD7-E11C32BCCF1A}" srcId="{703E9A8A-FE0E-4A90-AC99-92BD2600B7A5}" destId="{07BD491C-A3D4-4168-A55D-1CBA885C4443}" srcOrd="0" destOrd="0" parTransId="{FDE2E162-8886-47A5-AC30-CDC18157518B}" sibTransId="{1942373F-D796-4E51-9685-6A710E1EF957}"/>
    <dgm:cxn modelId="{7862A019-88A5-419A-9D65-EF14446ADB33}" type="presParOf" srcId="{F0A59867-9310-4D6E-B55F-8F835FE68DE7}" destId="{3519AD53-A4D7-4EB7-9E67-0EB48BCF2778}" srcOrd="0" destOrd="0" presId="urn:microsoft.com/office/officeart/2005/8/layout/default#1"/>
    <dgm:cxn modelId="{799E2D96-012F-4364-A476-7EAA2BCAB210}" type="presParOf" srcId="{F0A59867-9310-4D6E-B55F-8F835FE68DE7}" destId="{FF94F566-B445-4274-B966-B77B9621B623}" srcOrd="1" destOrd="0" presId="urn:microsoft.com/office/officeart/2005/8/layout/default#1"/>
    <dgm:cxn modelId="{AEFD4871-639F-4AB6-BD09-8B6CCCE6D9E7}" type="presParOf" srcId="{F0A59867-9310-4D6E-B55F-8F835FE68DE7}" destId="{5A55AE34-8973-4734-A7A4-E25271C5E354}" srcOrd="2" destOrd="0" presId="urn:microsoft.com/office/officeart/2005/8/layout/default#1"/>
    <dgm:cxn modelId="{D32DD69E-9406-41D4-9EB6-F541A161BCEF}" type="presParOf" srcId="{F0A59867-9310-4D6E-B55F-8F835FE68DE7}" destId="{26E617B5-D9A3-480F-8E8F-C617DDF65ED2}" srcOrd="3" destOrd="0" presId="urn:microsoft.com/office/officeart/2005/8/layout/default#1"/>
    <dgm:cxn modelId="{E99BDF04-3A9E-4525-8932-F7C27D9090FB}" type="presParOf" srcId="{F0A59867-9310-4D6E-B55F-8F835FE68DE7}" destId="{C354A346-D7AD-4E21-8431-982E9F446464}" srcOrd="4" destOrd="0" presId="urn:microsoft.com/office/officeart/2005/8/layout/default#1"/>
    <dgm:cxn modelId="{C44197A9-FFA4-4AA7-887A-3D3DEE95AE48}" type="presParOf" srcId="{F0A59867-9310-4D6E-B55F-8F835FE68DE7}" destId="{2D3E3782-832B-4033-92E0-CC17B06DDCB8}" srcOrd="5" destOrd="0" presId="urn:microsoft.com/office/officeart/2005/8/layout/default#1"/>
    <dgm:cxn modelId="{DDC2DA8C-B3A4-4455-89E1-B26432789C81}" type="presParOf" srcId="{F0A59867-9310-4D6E-B55F-8F835FE68DE7}" destId="{BEF2BED5-D0F0-4E28-A8DA-28CB5FE597BB}" srcOrd="6" destOrd="0" presId="urn:microsoft.com/office/officeart/2005/8/layout/default#1"/>
    <dgm:cxn modelId="{21C30772-8DFA-4AD7-BD10-4595C3D9896D}" type="presParOf" srcId="{F0A59867-9310-4D6E-B55F-8F835FE68DE7}" destId="{A679D670-22CA-466A-9D70-AF45E44DB0CB}" srcOrd="7" destOrd="0" presId="urn:microsoft.com/office/officeart/2005/8/layout/default#1"/>
    <dgm:cxn modelId="{1E71731C-EC80-4457-9C49-C76F3C438375}" type="presParOf" srcId="{F0A59867-9310-4D6E-B55F-8F835FE68DE7}" destId="{379AAB75-7454-4E2C-9FF0-EFF8CCA427C7}" srcOrd="8" destOrd="0" presId="urn:microsoft.com/office/officeart/2005/8/layout/default#1"/>
    <dgm:cxn modelId="{3733E072-8BBF-4119-AAFB-6237BE62B3B5}" type="presParOf" srcId="{F0A59867-9310-4D6E-B55F-8F835FE68DE7}" destId="{870A5E22-8E0A-4FFD-8E69-1DB5B456D3E6}" srcOrd="9" destOrd="0" presId="urn:microsoft.com/office/officeart/2005/8/layout/default#1"/>
    <dgm:cxn modelId="{041C65B1-DD70-4E87-9249-9B0F98BED0FA}" type="presParOf" srcId="{F0A59867-9310-4D6E-B55F-8F835FE68DE7}" destId="{0435D586-AB1E-45D8-AD31-A41FAAB1E549}" srcOrd="1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19AD53-A4D7-4EB7-9E67-0EB48BCF2778}">
      <dsp:nvSpPr>
        <dsp:cNvPr id="0" name=""/>
        <dsp:cNvSpPr/>
      </dsp:nvSpPr>
      <dsp:spPr>
        <a:xfrm>
          <a:off x="0" y="614362"/>
          <a:ext cx="2571749" cy="1543050"/>
        </a:xfrm>
        <a:prstGeom prst="rect">
          <a:avLst/>
        </a:prstGeom>
        <a:solidFill>
          <a:schemeClr val="bg2">
            <a:lumMod val="60000"/>
            <a:lumOff val="4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bg1"/>
              </a:solidFill>
            </a:rPr>
            <a:t>Проявляют познавательные способности, интерес и стремление к творческой деятельности</a:t>
          </a:r>
          <a:endParaRPr lang="ru-RU" sz="1800" kern="1200" dirty="0">
            <a:solidFill>
              <a:schemeClr val="bg1"/>
            </a:solidFill>
          </a:endParaRPr>
        </a:p>
      </dsp:txBody>
      <dsp:txXfrm>
        <a:off x="0" y="614362"/>
        <a:ext cx="2571749" cy="1543050"/>
      </dsp:txXfrm>
    </dsp:sp>
    <dsp:sp modelId="{5A55AE34-8973-4734-A7A4-E25271C5E354}">
      <dsp:nvSpPr>
        <dsp:cNvPr id="0" name=""/>
        <dsp:cNvSpPr/>
      </dsp:nvSpPr>
      <dsp:spPr>
        <a:xfrm>
          <a:off x="2828925" y="614362"/>
          <a:ext cx="2571749" cy="1543050"/>
        </a:xfrm>
        <a:prstGeom prst="rect">
          <a:avLst/>
        </a:prstGeom>
        <a:solidFill>
          <a:schemeClr val="bg2">
            <a:lumMod val="60000"/>
            <a:lumOff val="4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bg1"/>
              </a:solidFill>
            </a:rPr>
            <a:t>Демонстрируют предпосылки поисковой деятельности, желание к эмоциональному общению с папой</a:t>
          </a:r>
          <a:endParaRPr lang="ru-RU" sz="1800" kern="1200" dirty="0">
            <a:solidFill>
              <a:schemeClr val="bg1"/>
            </a:solidFill>
          </a:endParaRPr>
        </a:p>
      </dsp:txBody>
      <dsp:txXfrm>
        <a:off x="2828925" y="614362"/>
        <a:ext cx="2571749" cy="1543050"/>
      </dsp:txXfrm>
    </dsp:sp>
    <dsp:sp modelId="{C354A346-D7AD-4E21-8431-982E9F446464}">
      <dsp:nvSpPr>
        <dsp:cNvPr id="0" name=""/>
        <dsp:cNvSpPr/>
      </dsp:nvSpPr>
      <dsp:spPr>
        <a:xfrm>
          <a:off x="5657849" y="614362"/>
          <a:ext cx="2571749" cy="1543050"/>
        </a:xfrm>
        <a:prstGeom prst="rect">
          <a:avLst/>
        </a:prstGeom>
        <a:solidFill>
          <a:schemeClr val="bg2">
            <a:lumMod val="60000"/>
            <a:lumOff val="4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bg1"/>
              </a:solidFill>
            </a:rPr>
            <a:t>Способны определять возможные методы решения проблемы, давать оценку поступкам героев сказки, былин</a:t>
          </a:r>
          <a:endParaRPr lang="ru-RU" sz="1800" kern="1200" dirty="0">
            <a:solidFill>
              <a:schemeClr val="bg1"/>
            </a:solidFill>
          </a:endParaRPr>
        </a:p>
      </dsp:txBody>
      <dsp:txXfrm>
        <a:off x="5657849" y="614362"/>
        <a:ext cx="2571749" cy="1543050"/>
      </dsp:txXfrm>
    </dsp:sp>
    <dsp:sp modelId="{BEF2BED5-D0F0-4E28-A8DA-28CB5FE597BB}">
      <dsp:nvSpPr>
        <dsp:cNvPr id="0" name=""/>
        <dsp:cNvSpPr/>
      </dsp:nvSpPr>
      <dsp:spPr>
        <a:xfrm>
          <a:off x="0" y="2414587"/>
          <a:ext cx="2571749" cy="1543050"/>
        </a:xfrm>
        <a:prstGeom prst="rect">
          <a:avLst/>
        </a:prstGeom>
        <a:solidFill>
          <a:schemeClr val="bg2">
            <a:lumMod val="60000"/>
            <a:lumOff val="4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bg1"/>
              </a:solidFill>
            </a:rPr>
            <a:t>Готовы к индивидуальному самовыражению, к работе в коллективе</a:t>
          </a:r>
          <a:endParaRPr lang="ru-RU" sz="2000" kern="1200" dirty="0">
            <a:solidFill>
              <a:schemeClr val="bg1"/>
            </a:solidFill>
          </a:endParaRPr>
        </a:p>
      </dsp:txBody>
      <dsp:txXfrm>
        <a:off x="0" y="2414587"/>
        <a:ext cx="2571749" cy="1543050"/>
      </dsp:txXfrm>
    </dsp:sp>
    <dsp:sp modelId="{379AAB75-7454-4E2C-9FF0-EFF8CCA427C7}">
      <dsp:nvSpPr>
        <dsp:cNvPr id="0" name=""/>
        <dsp:cNvSpPr/>
      </dsp:nvSpPr>
      <dsp:spPr>
        <a:xfrm>
          <a:off x="2828925" y="2414587"/>
          <a:ext cx="2571749" cy="1543050"/>
        </a:xfrm>
        <a:prstGeom prst="rect">
          <a:avLst/>
        </a:prstGeom>
        <a:solidFill>
          <a:schemeClr val="bg2">
            <a:lumMod val="60000"/>
            <a:lumOff val="4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bg1"/>
              </a:solidFill>
            </a:rPr>
            <a:t>Эмоционально реагируют на ситуации</a:t>
          </a:r>
          <a:endParaRPr lang="ru-RU" sz="2000" kern="1200" dirty="0">
            <a:solidFill>
              <a:schemeClr val="bg1"/>
            </a:solidFill>
          </a:endParaRPr>
        </a:p>
      </dsp:txBody>
      <dsp:txXfrm>
        <a:off x="2828925" y="2414587"/>
        <a:ext cx="2571749" cy="1543050"/>
      </dsp:txXfrm>
    </dsp:sp>
    <dsp:sp modelId="{0435D586-AB1E-45D8-AD31-A41FAAB1E549}">
      <dsp:nvSpPr>
        <dsp:cNvPr id="0" name=""/>
        <dsp:cNvSpPr/>
      </dsp:nvSpPr>
      <dsp:spPr>
        <a:xfrm>
          <a:off x="5657849" y="2414587"/>
          <a:ext cx="2571749" cy="1543050"/>
        </a:xfrm>
        <a:prstGeom prst="rect">
          <a:avLst/>
        </a:prstGeom>
        <a:solidFill>
          <a:schemeClr val="bg2">
            <a:lumMod val="60000"/>
            <a:lumOff val="4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bg1"/>
              </a:solidFill>
            </a:rPr>
            <a:t>Совершенствуют мелкую моторику рук</a:t>
          </a:r>
          <a:endParaRPr lang="ru-RU" sz="2000" kern="1200" dirty="0">
            <a:solidFill>
              <a:schemeClr val="bg1"/>
            </a:solidFill>
          </a:endParaRPr>
        </a:p>
      </dsp:txBody>
      <dsp:txXfrm>
        <a:off x="5657849" y="2414587"/>
        <a:ext cx="2571749" cy="15430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EB1132-E6AB-4276-B97D-2DDBABC8400B}" type="datetimeFigureOut">
              <a:rPr lang="ru-RU" smtClean="0"/>
              <a:t>26.05.2023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5BB340-3B75-4BFF-BF1A-0BBA952F50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938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B340-3B75-4BFF-BF1A-0BBA952F5047}" type="slidenum">
              <a:rPr lang="ru-RU" smtClean="0"/>
              <a:t>20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26.05.2023</a:t>
            </a:fld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26.05.2023</a:t>
            </a:fld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26.05.2023</a:t>
            </a:fld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26.05.2023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26.05.2023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26.05.2023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9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524000"/>
            <a:ext cx="8435280" cy="5045052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b="1" i="1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ru-RU" b="1" i="1" dirty="0" smtClean="0">
                <a:solidFill>
                  <a:schemeClr val="bg1"/>
                </a:solidFill>
              </a:rPr>
              <a:t>Формирование представлений о </a:t>
            </a:r>
          </a:p>
          <a:p>
            <a:pPr marL="0" indent="0" algn="ctr">
              <a:buNone/>
            </a:pPr>
            <a:r>
              <a:rPr lang="ru-RU" b="1" i="1" dirty="0" smtClean="0">
                <a:solidFill>
                  <a:schemeClr val="bg1"/>
                </a:solidFill>
              </a:rPr>
              <a:t>труде взрослых в </a:t>
            </a:r>
            <a:endParaRPr lang="ru-RU" b="1" i="1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ru-RU" b="1" i="1" dirty="0">
                <a:solidFill>
                  <a:schemeClr val="bg1"/>
                </a:solidFill>
              </a:rPr>
              <a:t>с</a:t>
            </a:r>
            <a:r>
              <a:rPr lang="ru-RU" b="1" i="1" smtClean="0">
                <a:solidFill>
                  <a:schemeClr val="bg1"/>
                </a:solidFill>
              </a:rPr>
              <a:t>таршем </a:t>
            </a:r>
            <a:r>
              <a:rPr lang="ru-RU" b="1" i="1" dirty="0" smtClean="0">
                <a:solidFill>
                  <a:schemeClr val="bg1"/>
                </a:solidFill>
              </a:rPr>
              <a:t>дошкольном возрасте</a:t>
            </a:r>
            <a:endParaRPr lang="ru-RU" b="1" i="1" dirty="0" smtClean="0">
              <a:solidFill>
                <a:schemeClr val="bg1"/>
              </a:solidFill>
            </a:endParaRPr>
          </a:p>
          <a:p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30976" y="1796076"/>
            <a:ext cx="7977218" cy="66964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/>
              <a:t/>
            </a:r>
            <a:br>
              <a:rPr lang="ru-RU" sz="3100" dirty="0"/>
            </a:br>
            <a:r>
              <a:rPr lang="ru-RU" sz="3100" b="1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Муниципальное бюджетное дошкольное образовательное  учреждение </a:t>
            </a:r>
            <a:br>
              <a:rPr lang="ru-RU" sz="3100" b="1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</a:br>
            <a:r>
              <a:rPr lang="ru-RU" sz="3100" b="1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Центр  развития ребенка – детский сад  № 2  «Жемчужинка»</a:t>
            </a:r>
            <a:br>
              <a:rPr lang="ru-RU" sz="3100" b="1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</a:br>
            <a:endParaRPr lang="ru-RU" sz="3100" b="1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160794" y="407707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Саркисова  Елена Сергеевна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 algn="r"/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воспитатель высшей </a:t>
            </a:r>
          </a:p>
          <a:p>
            <a:pPr algn="r"/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квалификационной категории</a:t>
            </a:r>
          </a:p>
          <a:p>
            <a:pPr algn="r"/>
            <a:endParaRPr lang="ru-RU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59832" y="5012260"/>
            <a:ext cx="3384376" cy="15567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Майкопский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район</a:t>
            </a:r>
          </a:p>
          <a:p>
            <a:pPr algn="ctr"/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п.Тульский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г.</a:t>
            </a:r>
          </a:p>
        </p:txBody>
      </p:sp>
    </p:spTree>
    <p:extLst>
      <p:ext uri="{BB962C8B-B14F-4D97-AF65-F5344CB8AC3E}">
        <p14:creationId xmlns:p14="http://schemas.microsoft.com/office/powerpoint/2010/main" val="175893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Прямая со стрелкой 30"/>
          <p:cNvCxnSpPr/>
          <p:nvPr/>
        </p:nvCxnSpPr>
        <p:spPr>
          <a:xfrm rot="16200000" flipH="1">
            <a:off x="3571868" y="2500306"/>
            <a:ext cx="3357586" cy="78581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rot="5400000">
            <a:off x="2071670" y="2571744"/>
            <a:ext cx="3500462" cy="642942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043890" cy="106202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Варианты работы </a:t>
            </a:r>
            <a:endParaRPr lang="ru-RU" b="1" dirty="0"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с двумя вырезанными соседними углами 3"/>
          <p:cNvSpPr/>
          <p:nvPr/>
        </p:nvSpPr>
        <p:spPr>
          <a:xfrm>
            <a:off x="785786" y="1785926"/>
            <a:ext cx="2000264" cy="642942"/>
          </a:xfrm>
          <a:prstGeom prst="snip2Same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Труд взрослых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с двумя вырезанными соседними углами 7"/>
          <p:cNvSpPr/>
          <p:nvPr/>
        </p:nvSpPr>
        <p:spPr>
          <a:xfrm>
            <a:off x="3500430" y="1785926"/>
            <a:ext cx="2000264" cy="642942"/>
          </a:xfrm>
          <a:prstGeom prst="snip2Same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Труд в 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промышленности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с двумя вырезанными соседними углами 8"/>
          <p:cNvSpPr/>
          <p:nvPr/>
        </p:nvSpPr>
        <p:spPr>
          <a:xfrm>
            <a:off x="6000760" y="1785926"/>
            <a:ext cx="2000264" cy="642942"/>
          </a:xfrm>
          <a:prstGeom prst="snip2Same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Понятие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«Умные машины»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с двумя вырезанными соседними углами 9"/>
          <p:cNvSpPr/>
          <p:nvPr/>
        </p:nvSpPr>
        <p:spPr>
          <a:xfrm>
            <a:off x="1428728" y="3357562"/>
            <a:ext cx="2000264" cy="642942"/>
          </a:xfrm>
          <a:prstGeom prst="snip2Same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Творческий труд  людей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с двумя вырезанными соседними углами 10"/>
          <p:cNvSpPr/>
          <p:nvPr/>
        </p:nvSpPr>
        <p:spPr>
          <a:xfrm>
            <a:off x="5786446" y="3214686"/>
            <a:ext cx="2000264" cy="642942"/>
          </a:xfrm>
          <a:prstGeom prst="snip2Same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Защитники Отечества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с двумя вырезанными соседними углами 11"/>
          <p:cNvSpPr/>
          <p:nvPr/>
        </p:nvSpPr>
        <p:spPr>
          <a:xfrm>
            <a:off x="1785918" y="4643446"/>
            <a:ext cx="2000264" cy="642942"/>
          </a:xfrm>
          <a:prstGeom prst="snip2Same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Работа в школе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с двумя вырезанными соседними углами 12"/>
          <p:cNvSpPr/>
          <p:nvPr/>
        </p:nvSpPr>
        <p:spPr>
          <a:xfrm>
            <a:off x="5500694" y="4643446"/>
            <a:ext cx="2000264" cy="642942"/>
          </a:xfrm>
          <a:prstGeom prst="snip2Same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Преобразующая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роль  труда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5357818" y="1142984"/>
            <a:ext cx="700086" cy="62864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0800000" flipV="1">
            <a:off x="2643174" y="1142984"/>
            <a:ext cx="714380" cy="500066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5400000">
            <a:off x="4250529" y="1464455"/>
            <a:ext cx="500066" cy="15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5400000">
            <a:off x="2178827" y="1678769"/>
            <a:ext cx="2000264" cy="107157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16200000" flipH="1">
            <a:off x="4743448" y="1678768"/>
            <a:ext cx="1928826" cy="1000132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467544" y="1556792"/>
            <a:ext cx="8305800" cy="4464496"/>
          </a:xfrm>
          <a:ln>
            <a:solidFill>
              <a:schemeClr val="bg1"/>
            </a:solidFill>
          </a:ln>
        </p:spPr>
        <p:txBody>
          <a:bodyPr/>
          <a:lstStyle/>
          <a:p>
            <a:pPr algn="r"/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Сроки реализации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</a:p>
          <a:p>
            <a:pPr algn="r"/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декабрь 2022 – май 2023</a:t>
            </a:r>
          </a:p>
          <a:p>
            <a:r>
              <a:rPr lang="ru-RU" sz="3600" b="1" dirty="0">
                <a:solidFill>
                  <a:schemeClr val="bg1"/>
                </a:solidFill>
              </a:rPr>
              <a:t>Тип проекта</a:t>
            </a:r>
          </a:p>
          <a:p>
            <a:pPr algn="just"/>
            <a:endParaRPr lang="ru-RU" dirty="0">
              <a:solidFill>
                <a:schemeClr val="bg1"/>
              </a:solidFill>
            </a:endParaRPr>
          </a:p>
          <a:p>
            <a:pPr algn="just"/>
            <a:r>
              <a:rPr lang="ru-RU" sz="2800" dirty="0" smtClean="0">
                <a:solidFill>
                  <a:schemeClr val="bg1"/>
                </a:solidFill>
              </a:rPr>
              <a:t>                         </a:t>
            </a:r>
            <a:endParaRPr lang="ru-RU" dirty="0" smtClean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95536" y="476672"/>
            <a:ext cx="8640960" cy="1080120"/>
          </a:xfrm>
        </p:spPr>
        <p:txBody>
          <a:bodyPr/>
          <a:lstStyle/>
          <a:p>
            <a:r>
              <a:rPr lang="ru-RU" b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проекта:</a:t>
            </a:r>
            <a:r>
              <a:rPr lang="ru-RU" b="1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</a:br>
            <a:r>
              <a:rPr lang="ru-RU" sz="4000" dirty="0" smtClean="0">
                <a:solidFill>
                  <a:schemeClr val="bg1"/>
                </a:solidFill>
              </a:rPr>
              <a:t>«Слава армии родной»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74432" y="3616692"/>
            <a:ext cx="2520280" cy="64807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открытый</a:t>
            </a:r>
            <a:endParaRPr lang="ru-RU" sz="2000" b="1" dirty="0">
              <a:solidFill>
                <a:srgbClr val="00206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08873" y="4978749"/>
            <a:ext cx="2880320" cy="72008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sz="2000" b="1" dirty="0">
                <a:solidFill>
                  <a:srgbClr val="002060"/>
                </a:solidFill>
              </a:rPr>
              <a:t>среднесрочный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3609276"/>
            <a:ext cx="2016224" cy="72008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фронтальный</a:t>
            </a:r>
            <a:endParaRPr lang="ru-RU" sz="2000" b="1" dirty="0">
              <a:solidFill>
                <a:srgbClr val="00206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08873" y="3429000"/>
            <a:ext cx="2664296" cy="83576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rgbClr val="C0000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информационно-творческий</a:t>
            </a:r>
            <a:endParaRPr lang="ru-RU" sz="2000" b="1" dirty="0">
              <a:solidFill>
                <a:srgbClr val="002060"/>
              </a:solidFill>
            </a:endParaRPr>
          </a:p>
          <a:p>
            <a:pPr algn="ctr"/>
            <a:endParaRPr lang="ru-RU" sz="2000" b="1" dirty="0"/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2051720" y="3068960"/>
            <a:ext cx="2160240" cy="540316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4716016" y="3068960"/>
            <a:ext cx="0" cy="27015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5652120" y="3068960"/>
            <a:ext cx="1440160" cy="36004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4716016" y="4329356"/>
            <a:ext cx="0" cy="649393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2" descr="http://www.darii.ru/uplfile/widgets/5_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71612"/>
            <a:ext cx="2428892" cy="17165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9822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5800" y="476672"/>
            <a:ext cx="8134672" cy="129614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Образовательная  область</a:t>
            </a:r>
            <a:br>
              <a:rPr lang="ru-RU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685800" y="2996952"/>
            <a:ext cx="7990656" cy="3672408"/>
          </a:xfrm>
        </p:spPr>
        <p:txBody>
          <a:bodyPr>
            <a:normAutofit fontScale="47500" lnSpcReduction="20000"/>
          </a:bodyPr>
          <a:lstStyle/>
          <a:p>
            <a:pPr algn="ctr"/>
            <a:r>
              <a:rPr lang="ru-RU" sz="67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</a:t>
            </a:r>
          </a:p>
          <a:p>
            <a:pPr algn="just"/>
            <a:r>
              <a:rPr lang="ru-RU" sz="5900" dirty="0" smtClean="0">
                <a:solidFill>
                  <a:schemeClr val="bg1"/>
                </a:solidFill>
              </a:rPr>
              <a:t>-Создание условий для развития воображения и художественно-творческих способностей детей и родителей в процессе ознакомления с историей российской армии;</a:t>
            </a:r>
          </a:p>
          <a:p>
            <a:pPr algn="just"/>
            <a:r>
              <a:rPr lang="ru-RU" sz="5900" dirty="0" smtClean="0">
                <a:solidFill>
                  <a:schemeClr val="bg1"/>
                </a:solidFill>
              </a:rPr>
              <a:t>- Воспитание чувства гордости и уважения к нашим героическим предкам и сегодняшним защитникам Отечества.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5536" y="1276468"/>
            <a:ext cx="2269652" cy="762686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Социально-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Коммуникативное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развитие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75856" y="1331039"/>
            <a:ext cx="2236244" cy="653544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Речевое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развитие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084168" y="1276468"/>
            <a:ext cx="2448272" cy="762686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Художественно-</a:t>
            </a:r>
          </a:p>
          <a:p>
            <a:pPr algn="ctr"/>
            <a:r>
              <a:rPr lang="ru-RU" dirty="0">
                <a:solidFill>
                  <a:schemeClr val="bg1"/>
                </a:solidFill>
              </a:rPr>
              <a:t>э</a:t>
            </a:r>
            <a:r>
              <a:rPr lang="ru-RU" dirty="0" smtClean="0">
                <a:solidFill>
                  <a:schemeClr val="bg1"/>
                </a:solidFill>
              </a:rPr>
              <a:t>стетическое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развитие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300192" y="2194723"/>
            <a:ext cx="2232248" cy="78850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Игровая деятельность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324621" y="2240887"/>
            <a:ext cx="2187479" cy="696174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Познавательное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развитие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17556" y="2248349"/>
            <a:ext cx="2147632" cy="68871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Физическая культура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5854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1524000"/>
            <a:ext cx="8291264" cy="4929336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</a:rPr>
              <a:t>Познакомить  с историей российской армии, с былинными и сказочными богатырями, рассказать о том, что объединяет их с людьми военных профессий, живущих в настоящее время.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Воспитывать преданность к Отечеству и гордость за него на примере подвигов воинов в разные периоды истории.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Развивать умение давать моральную оценку поступкам героев.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Формировать умения работать в коллективе и согласовывать действия с общим замыслом.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</a:t>
            </a:r>
            <a:endParaRPr lang="ru-RU" b="1" dirty="0"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2" descr="http://www.darii.ru/uplfile/widgets/5_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43824"/>
            <a:ext cx="1928826" cy="13631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05927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176617" y="3856509"/>
            <a:ext cx="4696041" cy="1944216"/>
          </a:xfrm>
          <a:prstGeom prst="leftRightArrow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lnSpcReduction="10000"/>
          </a:bodyPr>
          <a:lstStyle/>
          <a:p>
            <a:pPr marL="0" indent="0" algn="ctr">
              <a:buNone/>
            </a:pPr>
            <a:r>
              <a:rPr lang="ru-RU" sz="2000" b="1" dirty="0" smtClean="0">
                <a:solidFill>
                  <a:schemeClr val="bg1"/>
                </a:solidFill>
              </a:rPr>
              <a:t>Формирование мужественности, любви к Родине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1636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Актуальность</a:t>
            </a:r>
            <a:endParaRPr lang="ru-RU" sz="4400" b="1" dirty="0"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Двойная стрелка влево/вправо 3"/>
          <p:cNvSpPr/>
          <p:nvPr/>
        </p:nvSpPr>
        <p:spPr>
          <a:xfrm>
            <a:off x="285720" y="1500174"/>
            <a:ext cx="4464496" cy="1944216"/>
          </a:xfrm>
          <a:prstGeom prst="leftRightArrow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Роль армии в противостоянии злу и насилию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6" name="Рисунок 5" descr="http://easyen.ru/_ld/122/s4872662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3786190"/>
            <a:ext cx="3071834" cy="2014535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7170" name="Picture 2" descr="http://festival.1september.ru/articles/611630/presentation/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357298"/>
            <a:ext cx="3048020" cy="2286016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  <p:pic>
        <p:nvPicPr>
          <p:cNvPr id="7" name="Picture 2" descr="http://www.darii.ru/uplfile/widgets/5_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42852"/>
            <a:ext cx="2000264" cy="14136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7702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ыноска с четырьмя стрелками 1"/>
          <p:cNvSpPr/>
          <p:nvPr/>
        </p:nvSpPr>
        <p:spPr>
          <a:xfrm>
            <a:off x="2788862" y="1962394"/>
            <a:ext cx="3594840" cy="2933212"/>
          </a:xfrm>
          <a:prstGeom prst="quadArrowCallou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Правила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3201024" y="566711"/>
            <a:ext cx="2664296" cy="1365029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Умей говорить языком доброты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3254134" y="4895606"/>
            <a:ext cx="2664296" cy="1368152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Цени Отчизну свою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124566" y="2708920"/>
            <a:ext cx="2664296" cy="1440160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Дерево крепко корнями, а Отчизна сыновьями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6372200" y="2708920"/>
            <a:ext cx="2664296" cy="1440160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Дружба и братство – дороже богатства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6146" name="Picture 2" descr="http://www.darii.ru/uplfile/widgets/5_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2695575" cy="1905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87485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034" y="1071546"/>
            <a:ext cx="8219256" cy="5043264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b="1" i="1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 этап      Подготовительный</a:t>
            </a:r>
          </a:p>
          <a:p>
            <a:pPr marL="0" indent="0" algn="ctr">
              <a:buNone/>
            </a:pPr>
            <a:endParaRPr lang="ru-RU" sz="3200" b="1" i="1" u="sng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1.Изучение литературы по проектной деятельности.</a:t>
            </a:r>
          </a:p>
          <a:p>
            <a:pPr marL="0" indent="0" algn="just">
              <a:buNone/>
            </a:pPr>
            <a:r>
              <a:rPr lang="ru-RU" sz="3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2.Разработка занятий по теме: «Слава армии родной».</a:t>
            </a:r>
          </a:p>
          <a:p>
            <a:pPr marL="0" indent="0" algn="just">
              <a:buNone/>
            </a:pPr>
            <a:r>
              <a:rPr lang="ru-RU" sz="3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3.Подготовка методической литературы, иллюстрированных книг со сказками, былинами, рассказами.</a:t>
            </a:r>
          </a:p>
          <a:p>
            <a:pPr marL="0" indent="0" algn="just">
              <a:buNone/>
            </a:pPr>
            <a:endParaRPr lang="ru-RU" sz="3200" b="1" i="1" u="sng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indent="0" algn="ctr">
              <a:buNone/>
            </a:pPr>
            <a:endParaRPr lang="ru-RU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075240" cy="82832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Стратегия  реализации  проекта</a:t>
            </a:r>
            <a:endParaRPr lang="ru-RU" b="1" dirty="0"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 descr="http://www.darii.ru/uplfile/widgets/5_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4714884"/>
            <a:ext cx="2695575" cy="1905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90626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arkisov Vadim\Desktop\WP_20151021_09_45_54_P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4214818"/>
            <a:ext cx="2570166" cy="1443735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  <p:pic>
        <p:nvPicPr>
          <p:cNvPr id="19" name="Рисунок 18" descr="C:\Users\Андрей\AppData\Local\Microsoft\Windows\INetCache\Content.Word\WP_20151021_09_32_35_Pro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2771" y="5082815"/>
            <a:ext cx="2239190" cy="1496867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188640"/>
            <a:ext cx="8032406" cy="954344"/>
          </a:xfrm>
        </p:spPr>
        <p:txBody>
          <a:bodyPr>
            <a:normAutofit/>
          </a:bodyPr>
          <a:lstStyle/>
          <a:p>
            <a:pPr marL="0" indent="0" algn="ctr"/>
            <a:r>
              <a:rPr lang="ru-RU" sz="3600" b="1" i="1" u="sng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 этап      Формирующий</a:t>
            </a:r>
          </a:p>
        </p:txBody>
      </p:sp>
      <p:sp>
        <p:nvSpPr>
          <p:cNvPr id="13" name="Овал 12"/>
          <p:cNvSpPr/>
          <p:nvPr/>
        </p:nvSpPr>
        <p:spPr>
          <a:xfrm>
            <a:off x="4214811" y="1357298"/>
            <a:ext cx="2214578" cy="1037545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bg1"/>
              </a:solidFill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Сюжетно-ролевая </a:t>
            </a:r>
            <a:r>
              <a:rPr lang="ru-RU" dirty="0">
                <a:solidFill>
                  <a:schemeClr val="bg1"/>
                </a:solidFill>
              </a:rPr>
              <a:t>игра</a:t>
            </a:r>
          </a:p>
          <a:p>
            <a:pPr algn="ctr"/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5929322" y="4146711"/>
            <a:ext cx="2088232" cy="936104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bg1"/>
              </a:solidFill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Беседы</a:t>
            </a:r>
            <a:endParaRPr lang="ru-RU" dirty="0">
              <a:solidFill>
                <a:schemeClr val="bg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5" name="Овал 14"/>
          <p:cNvSpPr/>
          <p:nvPr/>
        </p:nvSpPr>
        <p:spPr>
          <a:xfrm>
            <a:off x="0" y="5000636"/>
            <a:ext cx="2656688" cy="1375881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Чтение художественной литературы</a:t>
            </a:r>
          </a:p>
          <a:p>
            <a:pPr algn="ctr"/>
            <a:endParaRPr lang="ru-RU" dirty="0"/>
          </a:p>
        </p:txBody>
      </p:sp>
      <p:pic>
        <p:nvPicPr>
          <p:cNvPr id="9" name="Рисунок 8" descr="G:\фото садик\IMG_128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4" y="2357430"/>
            <a:ext cx="1796967" cy="1506274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  <p:pic>
        <p:nvPicPr>
          <p:cNvPr id="18" name="Рисунок 17" descr="C:\Users\Sarkisov Vadim\Desktop\WP_20160225_001.jpg"/>
          <p:cNvPicPr/>
          <p:nvPr/>
        </p:nvPicPr>
        <p:blipFill>
          <a:blip r:embed="rId5" cstate="print"/>
          <a:srcRect l="27534" t="22322" r="20622"/>
          <a:stretch>
            <a:fillRect/>
          </a:stretch>
        </p:blipFill>
        <p:spPr bwMode="auto">
          <a:xfrm>
            <a:off x="285720" y="2786058"/>
            <a:ext cx="2000264" cy="1571636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1028" name="AutoShape 4" descr="Картинки по запросу картинки из мультфильма илья муромец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http://www.vokrug.tv/pic/product/b/5/d/7/medium_b5d7cae35b602aac5f297bb6432e51e8.png"/>
          <p:cNvPicPr>
            <a:picLocks noChangeAspect="1" noChangeArrowheads="1"/>
          </p:cNvPicPr>
          <p:nvPr/>
        </p:nvPicPr>
        <p:blipFill>
          <a:blip r:embed="rId6" cstate="print"/>
          <a:srcRect l="9524" t="1985" r="7936"/>
          <a:stretch>
            <a:fillRect/>
          </a:stretch>
        </p:blipFill>
        <p:spPr bwMode="auto">
          <a:xfrm>
            <a:off x="6684747" y="1357298"/>
            <a:ext cx="2368761" cy="1500198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  <p:sp>
        <p:nvSpPr>
          <p:cNvPr id="16" name="Овал 15"/>
          <p:cNvSpPr/>
          <p:nvPr/>
        </p:nvSpPr>
        <p:spPr>
          <a:xfrm>
            <a:off x="6694556" y="2857496"/>
            <a:ext cx="2449444" cy="100013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bg1"/>
              </a:solidFill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Просмотр</a:t>
            </a:r>
            <a:endParaRPr lang="ru-RU" dirty="0">
              <a:solidFill>
                <a:schemeClr val="bg1"/>
              </a:solidFill>
            </a:endParaRPr>
          </a:p>
          <a:p>
            <a:pPr algn="ctr"/>
            <a:r>
              <a:rPr lang="ru-RU" dirty="0">
                <a:solidFill>
                  <a:schemeClr val="bg1"/>
                </a:solidFill>
              </a:rPr>
              <a:t>мультфильмов</a:t>
            </a:r>
          </a:p>
          <a:p>
            <a:pPr algn="ctr"/>
            <a:endParaRPr lang="ru-RU" dirty="0"/>
          </a:p>
        </p:txBody>
      </p:sp>
      <p:pic>
        <p:nvPicPr>
          <p:cNvPr id="11" name="Рисунок 10" descr="C:\Users\Sarkisov Vadim\Desktop\WP_20160225_09_25_23_Pro.jpg"/>
          <p:cNvPicPr/>
          <p:nvPr/>
        </p:nvPicPr>
        <p:blipFill>
          <a:blip r:embed="rId7" cstate="print"/>
          <a:srcRect t="18259" r="9205" b="16496"/>
          <a:stretch>
            <a:fillRect/>
          </a:stretch>
        </p:blipFill>
        <p:spPr bwMode="auto">
          <a:xfrm>
            <a:off x="2428860" y="1571612"/>
            <a:ext cx="1428760" cy="2000264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12" name="Овал 11"/>
          <p:cNvSpPr/>
          <p:nvPr/>
        </p:nvSpPr>
        <p:spPr>
          <a:xfrm>
            <a:off x="285720" y="1643050"/>
            <a:ext cx="2088232" cy="936104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bg1"/>
              </a:solidFill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Занятия</a:t>
            </a:r>
            <a:endParaRPr lang="ru-RU" dirty="0">
              <a:solidFill>
                <a:schemeClr val="bg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3192847" y="5663633"/>
            <a:ext cx="2088232" cy="936104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  <a:p>
            <a:pPr algn="ctr"/>
            <a:r>
              <a:rPr lang="ru-RU" dirty="0">
                <a:solidFill>
                  <a:schemeClr val="bg1"/>
                </a:solidFill>
              </a:rPr>
              <a:t>Экскурсии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001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i="1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 </a:t>
            </a:r>
            <a:r>
              <a:rPr lang="ru-RU" sz="3600" b="1" i="1" u="sng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этап      </a:t>
            </a:r>
            <a:r>
              <a:rPr lang="ru-RU" sz="3600" b="1" i="1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Заключительный</a:t>
            </a:r>
            <a:br>
              <a:rPr lang="ru-RU" sz="3600" b="1" i="1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Семейный клуб «День Защитника Отечества»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Продукты реализации проекта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Газета «С днем защитника Отечества»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Подарки папам и дедушкам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Выставка рисунков «Наша армия сильна»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Коллаж «Танковое сражение»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Стихи, пословицы о мужестве, воинах, армии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Танцы и песни для пап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Объект 4" descr="G:\фото садик\IMG_0948.jpg"/>
          <p:cNvPicPr>
            <a:picLocks noGrp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17" t="13593" r="48292" b="18599"/>
          <a:stretch/>
        </p:blipFill>
        <p:spPr bwMode="auto">
          <a:xfrm>
            <a:off x="4427984" y="2398528"/>
            <a:ext cx="1856690" cy="1648337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</p:pic>
      <p:pic>
        <p:nvPicPr>
          <p:cNvPr id="7" name="Рисунок 6" descr="G:\фото садик\IMG_0953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1" r="-2296"/>
          <a:stretch/>
        </p:blipFill>
        <p:spPr bwMode="auto">
          <a:xfrm>
            <a:off x="6772170" y="2421588"/>
            <a:ext cx="1976294" cy="164421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</p:pic>
      <p:pic>
        <p:nvPicPr>
          <p:cNvPr id="8" name="Рисунок 7" descr="G:\фото садик\садик 037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15" t="9942" r="15287"/>
          <a:stretch/>
        </p:blipFill>
        <p:spPr bwMode="auto">
          <a:xfrm>
            <a:off x="6563131" y="921979"/>
            <a:ext cx="1745227" cy="1584176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</p:pic>
      <p:pic>
        <p:nvPicPr>
          <p:cNvPr id="9" name="Рисунок 8" descr="http://www.maam.ru/upload/blogs/detsad-352113-143505294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7900" y="921979"/>
            <a:ext cx="1857388" cy="1578764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0" name="Рисунок 9" descr="C:\Users\Sarkisov Vadim\AppData\Local\Microsoft\Windows\Temporary Internet Files\Content.Word\WP_20160225_007.jpg"/>
          <p:cNvPicPr/>
          <p:nvPr/>
        </p:nvPicPr>
        <p:blipFill>
          <a:blip r:embed="rId6" cstate="print"/>
          <a:srcRect l="5882" t="11373" r="5882" b="4935"/>
          <a:stretch>
            <a:fillRect/>
          </a:stretch>
        </p:blipFill>
        <p:spPr bwMode="auto">
          <a:xfrm>
            <a:off x="4666353" y="3861048"/>
            <a:ext cx="1928826" cy="1622867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2" name="Picture 1" descr="C:\Users\Sarkisov Vadim\Desktop\WP_20160225_13_37_22_Pro.jpg"/>
          <p:cNvPicPr>
            <a:picLocks noChangeAspect="1" noChangeArrowheads="1"/>
          </p:cNvPicPr>
          <p:nvPr/>
        </p:nvPicPr>
        <p:blipFill>
          <a:blip r:embed="rId7" cstate="print"/>
          <a:srcRect l="10231" t="43103" r="25459" b="14751"/>
          <a:stretch>
            <a:fillRect/>
          </a:stretch>
        </p:blipFill>
        <p:spPr bwMode="auto">
          <a:xfrm>
            <a:off x="5550305" y="5177708"/>
            <a:ext cx="1841173" cy="155679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</p:pic>
      <p:pic>
        <p:nvPicPr>
          <p:cNvPr id="13" name="Рисунок 12" descr="C:\Users\Андрей\AppData\Local\Microsoft\Windows\INetCache\Content.Word\IMG-20160301-WA0006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100" y="4046865"/>
            <a:ext cx="2068388" cy="1595446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1457941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7270648"/>
              </p:ext>
            </p:extLst>
          </p:nvPr>
        </p:nvGraphicFramePr>
        <p:xfrm>
          <a:off x="457200" y="1524000"/>
          <a:ext cx="82296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Прогнозируемые   результаты</a:t>
            </a:r>
            <a:endParaRPr lang="ru-RU" b="1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3076" name="Picture 4" descr="http://svob-gazeta.ru/upload/comments/a920dddcddeb44b97b359f1f80c3697b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71802" y="5786454"/>
            <a:ext cx="2790825" cy="8477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1577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592993" y="188640"/>
            <a:ext cx="8229600" cy="9286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Алгоритм разработки проектов</a:t>
            </a:r>
            <a:endParaRPr lang="ru-RU" sz="4400" b="1" dirty="0"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 flipH="1">
            <a:off x="642910" y="1714488"/>
            <a:ext cx="2428892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1285860"/>
            <a:ext cx="2286016" cy="64294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НАЧАЛЬНЫЙ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56169" y="1285860"/>
            <a:ext cx="1803825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Выбор группы участников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85786" y="2143116"/>
            <a:ext cx="2214578" cy="64294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ПЛАНИРОВАНИЕ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14348" y="2928934"/>
            <a:ext cx="2286016" cy="64294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ПРИНЯТИЕ РЕШЕНИЯ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85786" y="3786190"/>
            <a:ext cx="2214578" cy="571504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ВЫПОЛНЕНИЕ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85786" y="4572008"/>
            <a:ext cx="2214578" cy="64294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ОЦЕНКА РЕЗУЛЬТАТОВ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57224" y="5500702"/>
            <a:ext cx="2143140" cy="64294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ЗАЩИТА ПРОЕКТА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285374" y="2071678"/>
            <a:ext cx="1607387" cy="57150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chemeClr val="bg1"/>
              </a:solidFill>
            </a:endParaRPr>
          </a:p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Постановка задач</a:t>
            </a:r>
          </a:p>
          <a:p>
            <a:pPr algn="ctr"/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714744" y="2928934"/>
            <a:ext cx="1607355" cy="64294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Сбор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информации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929057" y="1285860"/>
            <a:ext cx="1821669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chemeClr val="bg1"/>
              </a:solidFill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Определение темы</a:t>
            </a:r>
          </a:p>
          <a:p>
            <a:pPr algn="ctr"/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643306" y="2071678"/>
            <a:ext cx="1500198" cy="57150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Анализ проблемы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5429256" y="2071678"/>
            <a:ext cx="1571636" cy="71438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Определение источников информации</a:t>
            </a:r>
            <a:endParaRPr lang="ru-RU" sz="16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5659606" y="2928934"/>
            <a:ext cx="1500198" cy="64294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Обсуждение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альтернатив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606877" y="2964653"/>
            <a:ext cx="1285884" cy="57150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Выбор варианта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750595" y="3857628"/>
            <a:ext cx="2000264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Выполнение  проекта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500561" y="4572008"/>
            <a:ext cx="2857521" cy="7292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Анализ выполнения  достигнутых результатов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357686" y="5572140"/>
            <a:ext cx="2928958" cy="64294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Объяснение полученных результатов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30" name="Прямая со стрелкой 29"/>
          <p:cNvCxnSpPr/>
          <p:nvPr/>
        </p:nvCxnSpPr>
        <p:spPr>
          <a:xfrm>
            <a:off x="3071802" y="1571612"/>
            <a:ext cx="785818" cy="1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3071802" y="2500306"/>
            <a:ext cx="500066" cy="158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3071802" y="3286124"/>
            <a:ext cx="571504" cy="158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>
            <a:off x="3130248" y="4106073"/>
            <a:ext cx="1285884" cy="158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3143240" y="4857760"/>
            <a:ext cx="1214446" cy="158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3107521" y="5822173"/>
            <a:ext cx="1214446" cy="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5822165" y="1568062"/>
            <a:ext cx="500066" cy="158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5165384" y="2357430"/>
            <a:ext cx="214314" cy="158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7072330" y="2357430"/>
            <a:ext cx="214314" cy="158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5399821" y="3286124"/>
            <a:ext cx="214314" cy="158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7226944" y="3286124"/>
            <a:ext cx="285752" cy="158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http://newstes.ru/uploads/posts/2015-05/parad-pobedy-v-moskve-9-maya-2015-grandioznyy-prazdnik-vpechatlil-ves-mir_1.jpe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643050"/>
            <a:ext cx="7143750" cy="4286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b="1" dirty="0"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90513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Трудовая  деятельность</a:t>
            </a:r>
            <a:r>
              <a:rPr lang="en-US" sz="44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 </a:t>
            </a:r>
            <a:r>
              <a:rPr lang="ru-RU" sz="44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 человека</a:t>
            </a:r>
            <a:endParaRPr lang="ru-RU" sz="4400" b="1" dirty="0"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73244" y="1972531"/>
            <a:ext cx="1857388" cy="57229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Мир природы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14744" y="2071678"/>
            <a:ext cx="1785950" cy="57150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Мир людей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572264" y="1901490"/>
            <a:ext cx="1928826" cy="71438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Мир предметов</a:t>
            </a:r>
            <a:endParaRPr lang="ru-RU" b="1" dirty="0">
              <a:solidFill>
                <a:schemeClr val="bg1"/>
              </a:solidFill>
            </a:endParaRPr>
          </a:p>
        </p:txBody>
      </p:sp>
      <p:cxnSp>
        <p:nvCxnSpPr>
          <p:cNvPr id="11" name="Прямая со стрелкой 10"/>
          <p:cNvCxnSpPr>
            <a:stCxn id="4" idx="2"/>
          </p:cNvCxnSpPr>
          <p:nvPr/>
        </p:nvCxnSpPr>
        <p:spPr>
          <a:xfrm rot="5400000">
            <a:off x="3364705" y="792945"/>
            <a:ext cx="628640" cy="178595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4" idx="2"/>
          </p:cNvCxnSpPr>
          <p:nvPr/>
        </p:nvCxnSpPr>
        <p:spPr>
          <a:xfrm rot="16200000" flipH="1">
            <a:off x="5222093" y="721507"/>
            <a:ext cx="700078" cy="2000264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4" idx="2"/>
          </p:cNvCxnSpPr>
          <p:nvPr/>
        </p:nvCxnSpPr>
        <p:spPr>
          <a:xfrm rot="5400000">
            <a:off x="4257680" y="1685920"/>
            <a:ext cx="628640" cy="158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857224" y="3357562"/>
            <a:ext cx="1928826" cy="85725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Практическая ценность природы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571868" y="3071810"/>
            <a:ext cx="2071702" cy="85725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Преобразующая роль  труда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435476" y="3242758"/>
            <a:ext cx="2214578" cy="92869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Результат  труда людей</a:t>
            </a:r>
            <a:endParaRPr lang="ru-RU" b="1" dirty="0">
              <a:solidFill>
                <a:schemeClr val="bg1"/>
              </a:solidFill>
            </a:endParaRPr>
          </a:p>
        </p:txBody>
      </p:sp>
      <p:cxnSp>
        <p:nvCxnSpPr>
          <p:cNvPr id="22" name="Прямая соединительная линия 21"/>
          <p:cNvCxnSpPr>
            <a:stCxn id="7" idx="2"/>
          </p:cNvCxnSpPr>
          <p:nvPr/>
        </p:nvCxnSpPr>
        <p:spPr>
          <a:xfrm flipH="1">
            <a:off x="1801144" y="2544829"/>
            <a:ext cx="794" cy="78581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>
            <a:stCxn id="8" idx="2"/>
            <a:endCxn id="17" idx="0"/>
          </p:cNvCxnSpPr>
          <p:nvPr/>
        </p:nvCxnSpPr>
        <p:spPr>
          <a:xfrm rot="5400000">
            <a:off x="4393405" y="2857496"/>
            <a:ext cx="428628" cy="158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stCxn id="9" idx="2"/>
            <a:endCxn id="18" idx="0"/>
          </p:cNvCxnSpPr>
          <p:nvPr/>
        </p:nvCxnSpPr>
        <p:spPr>
          <a:xfrm>
            <a:off x="7536677" y="2615870"/>
            <a:ext cx="6088" cy="62688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AutoShape 2" descr="Картинки по запросу картинка садовни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http://microstocker.com.ua/upload/image/fotos/big/91caaeade0121db256e2d74201929c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7257" y="4128403"/>
            <a:ext cx="2382512" cy="2507907"/>
          </a:xfrm>
          <a:prstGeom prst="rect">
            <a:avLst/>
          </a:prstGeom>
          <a:noFill/>
          <a:ln w="381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rozarii.ru/wp-content/uploads/2014/12/15-1024x76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6521" y="4357043"/>
            <a:ext cx="3039023" cy="2279267"/>
          </a:xfrm>
          <a:prstGeom prst="rect">
            <a:avLst/>
          </a:prstGeom>
          <a:noFill/>
          <a:ln w="381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i.ytimg.com/vi/XPPKG1obXUY/maxresdefault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18" r="26606" b="8509"/>
          <a:stretch/>
        </p:blipFill>
        <p:spPr bwMode="auto">
          <a:xfrm>
            <a:off x="297925" y="4453805"/>
            <a:ext cx="2965104" cy="2152519"/>
          </a:xfrm>
          <a:prstGeom prst="rect">
            <a:avLst/>
          </a:prstGeom>
          <a:noFill/>
          <a:ln w="381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Содержимое 16" descr="http://mbdou197.caduk.ru/images/clip_image070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1357298"/>
            <a:ext cx="2286016" cy="1670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52400"/>
            <a:ext cx="8219256" cy="118836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Совместная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ru-RU" b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деятельность</a:t>
            </a:r>
            <a:endParaRPr lang="ru-RU" b="1" dirty="0"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http://festival.1september.ru/articles/620795/0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65993" y="3446512"/>
            <a:ext cx="214314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cat.convdocs.org/pars_docs/refs/8/7030/7030_html_m60051be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3362819"/>
            <a:ext cx="1667584" cy="1667584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</p:pic>
      <p:pic>
        <p:nvPicPr>
          <p:cNvPr id="1028" name="Picture 4" descr="http://planetadetstva.net/wp-content/uploads/2012/12/%D0%A0%D0%B8%D1%81%D1%83%D0%BD%D0%BE%D0%BA1-300x215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72132" y="5072074"/>
            <a:ext cx="2262756" cy="1621642"/>
          </a:xfrm>
          <a:prstGeom prst="rect">
            <a:avLst/>
          </a:prstGeom>
          <a:noFill/>
        </p:spPr>
      </p:pic>
      <p:pic>
        <p:nvPicPr>
          <p:cNvPr id="5" name="Рисунок 4" descr="http://mdou96.orsknet.ru/wp-content/uploads/2014/12/010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14414" y="1214422"/>
            <a:ext cx="292895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://fotohomka.ru/images/Jan/08/4ab6b2431d9f5f20178db673581dc2b1/mini_2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28794" y="5143512"/>
            <a:ext cx="1785950" cy="1419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3" name="Прямая со стрелкой 22"/>
          <p:cNvCxnSpPr/>
          <p:nvPr/>
        </p:nvCxnSpPr>
        <p:spPr>
          <a:xfrm>
            <a:off x="4071934" y="5857892"/>
            <a:ext cx="1857388" cy="1588"/>
          </a:xfrm>
          <a:prstGeom prst="straightConnector1">
            <a:avLst/>
          </a:prstGeom>
          <a:ln w="38100">
            <a:solidFill>
              <a:schemeClr val="bg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4214810" y="4214818"/>
            <a:ext cx="1285884" cy="1588"/>
          </a:xfrm>
          <a:prstGeom prst="straightConnector1">
            <a:avLst/>
          </a:prstGeom>
          <a:ln w="38100">
            <a:solidFill>
              <a:schemeClr val="bg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4429124" y="2786058"/>
            <a:ext cx="785818" cy="1588"/>
          </a:xfrm>
          <a:prstGeom prst="straightConnector1">
            <a:avLst/>
          </a:prstGeom>
          <a:ln w="38100">
            <a:solidFill>
              <a:schemeClr val="bg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410" name="Picture 2" descr="http://www.myshared.ru/thumbs/6/615084/big_thumb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071670" y="1857364"/>
            <a:ext cx="2071702" cy="12341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Формы  деятельности</a:t>
            </a:r>
            <a:endParaRPr lang="ru-RU" b="1" dirty="0"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395536" y="1700808"/>
            <a:ext cx="4824536" cy="2376264"/>
          </a:xfrm>
          <a:prstGeom prst="horizontalScrol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Совместно-взаимодействующая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4572000" y="3851029"/>
            <a:ext cx="4320480" cy="2242268"/>
          </a:xfrm>
          <a:prstGeom prst="horizontalScrol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Совместно-последовательная</a:t>
            </a:r>
            <a:endParaRPr lang="ru-RU" sz="3200" b="1" dirty="0">
              <a:solidFill>
                <a:schemeClr val="bg1"/>
              </a:solidFill>
            </a:endParaRPr>
          </a:p>
        </p:txBody>
      </p:sp>
      <p:cxnSp>
        <p:nvCxnSpPr>
          <p:cNvPr id="5" name="Прямая со стрелкой 4"/>
          <p:cNvCxnSpPr>
            <a:stCxn id="3" idx="2"/>
          </p:cNvCxnSpPr>
          <p:nvPr/>
        </p:nvCxnSpPr>
        <p:spPr>
          <a:xfrm flipH="1">
            <a:off x="2699792" y="1371600"/>
            <a:ext cx="1872208" cy="61724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6664633" y="1403323"/>
            <a:ext cx="36004" cy="252028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664370" y="188640"/>
            <a:ext cx="8104188" cy="10541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Ознакомление с профессиями</a:t>
            </a:r>
            <a:endParaRPr lang="ru-RU" b="1" dirty="0"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с двумя скругленными соседними углами 3"/>
          <p:cNvSpPr/>
          <p:nvPr/>
        </p:nvSpPr>
        <p:spPr>
          <a:xfrm>
            <a:off x="629351" y="1723133"/>
            <a:ext cx="1928826" cy="571504"/>
          </a:xfrm>
          <a:prstGeom prst="round2Same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Задачи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с двумя скругленными соседними углами 4"/>
          <p:cNvSpPr/>
          <p:nvPr/>
        </p:nvSpPr>
        <p:spPr>
          <a:xfrm>
            <a:off x="3787770" y="1494533"/>
            <a:ext cx="1857388" cy="571504"/>
          </a:xfrm>
          <a:prstGeom prst="round2Same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Формы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с двумя скругленными соседними углами 5"/>
          <p:cNvSpPr/>
          <p:nvPr/>
        </p:nvSpPr>
        <p:spPr>
          <a:xfrm>
            <a:off x="6643702" y="1857364"/>
            <a:ext cx="1643074" cy="571504"/>
          </a:xfrm>
          <a:prstGeom prst="round2Same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Методы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2786058"/>
            <a:ext cx="2786082" cy="25871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Tx/>
              <a:buChar char="-"/>
            </a:pPr>
            <a:r>
              <a:rPr lang="ru-RU" dirty="0" smtClean="0">
                <a:solidFill>
                  <a:schemeClr val="bg1"/>
                </a:solidFill>
              </a:rPr>
              <a:t>Расширять представления о труде взрослых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- Воспитывать уважение к людям труда</a:t>
            </a:r>
          </a:p>
          <a:p>
            <a:r>
              <a:rPr lang="ru-RU" dirty="0">
                <a:solidFill>
                  <a:schemeClr val="bg1"/>
                </a:solidFill>
              </a:rPr>
              <a:t>-</a:t>
            </a:r>
            <a:r>
              <a:rPr lang="ru-RU" dirty="0" smtClean="0">
                <a:solidFill>
                  <a:schemeClr val="bg1"/>
                </a:solidFill>
              </a:rPr>
              <a:t> Продолжать знакомить с профессиями и местом работы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06040" y="2539008"/>
            <a:ext cx="2894151" cy="26901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Tx/>
              <a:buChar char="-"/>
            </a:pPr>
            <a:r>
              <a:rPr lang="ru-RU" dirty="0" smtClean="0">
                <a:solidFill>
                  <a:schemeClr val="bg1"/>
                </a:solidFill>
              </a:rPr>
              <a:t>Ежедневные и целевые прогулки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bg1"/>
                </a:solidFill>
              </a:rPr>
              <a:t>Экскурсии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bg1"/>
                </a:solidFill>
              </a:rPr>
              <a:t> Наблюдения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bg1"/>
                </a:solidFill>
              </a:rPr>
              <a:t> Беседы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bg1"/>
                </a:solidFill>
              </a:rPr>
              <a:t>Игры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bg1"/>
                </a:solidFill>
              </a:rPr>
              <a:t>НОД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bg1"/>
                </a:solidFill>
              </a:rPr>
              <a:t>Свободная деятельность</a:t>
            </a:r>
          </a:p>
          <a:p>
            <a:pPr algn="just">
              <a:buFontTx/>
              <a:buChar char="-"/>
            </a:pPr>
            <a:r>
              <a:rPr lang="ru-RU" dirty="0" smtClean="0">
                <a:solidFill>
                  <a:schemeClr val="bg1"/>
                </a:solidFill>
              </a:rPr>
              <a:t>Досуговая  деятельность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29388" y="2857496"/>
            <a:ext cx="2500330" cy="32147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i="1" u="sng" dirty="0" smtClean="0">
                <a:solidFill>
                  <a:schemeClr val="bg1"/>
                </a:solidFill>
              </a:rPr>
              <a:t>Наглядный </a:t>
            </a:r>
            <a:r>
              <a:rPr lang="ru-RU" sz="1400" dirty="0" smtClean="0">
                <a:solidFill>
                  <a:schemeClr val="bg1"/>
                </a:solidFill>
              </a:rPr>
              <a:t>(непосредственное наблюдение, опосредованное наблюдение)</a:t>
            </a:r>
          </a:p>
          <a:p>
            <a:r>
              <a:rPr lang="ru-RU" b="1" i="1" u="sng" dirty="0" smtClean="0">
                <a:solidFill>
                  <a:schemeClr val="bg1"/>
                </a:solidFill>
              </a:rPr>
              <a:t>Словесный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sz="1400" dirty="0" smtClean="0">
                <a:solidFill>
                  <a:schemeClr val="bg1"/>
                </a:solidFill>
              </a:rPr>
              <a:t>(рассказ воспитателя, элементы художественного общения, художественное слово)</a:t>
            </a:r>
          </a:p>
          <a:p>
            <a:r>
              <a:rPr lang="ru-RU" b="1" i="1" u="sng" dirty="0" smtClean="0">
                <a:solidFill>
                  <a:schemeClr val="bg1"/>
                </a:solidFill>
              </a:rPr>
              <a:t>Практический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sz="1400" dirty="0" smtClean="0">
                <a:solidFill>
                  <a:schemeClr val="bg1"/>
                </a:solidFill>
              </a:rPr>
              <a:t>(с дидактическим материалом, с дидактической игрушкой)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rot="5400000">
            <a:off x="4502944" y="2325891"/>
            <a:ext cx="428628" cy="158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5400000">
            <a:off x="1358084" y="2570950"/>
            <a:ext cx="428628" cy="158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5400000">
            <a:off x="7287438" y="2642388"/>
            <a:ext cx="428628" cy="158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Рисунок 11" descr="G:\фото садик\IMG_083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527" y="5115660"/>
            <a:ext cx="2176226" cy="1582854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  <p:pic>
        <p:nvPicPr>
          <p:cNvPr id="13" name="Рисунок 12" descr="G:\фото садик\IMG_087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5204998"/>
            <a:ext cx="1950085" cy="1463040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G:\фото садик\IMG_128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5252" y="4429132"/>
            <a:ext cx="2266950" cy="1682135"/>
          </a:xfrm>
          <a:prstGeom prst="rect">
            <a:avLst/>
          </a:prstGeom>
          <a:noFill/>
          <a:ln w="57150">
            <a:solidFill>
              <a:schemeClr val="accent1">
                <a:lumMod val="50000"/>
              </a:schemeClr>
            </a:solidFill>
          </a:ln>
        </p:spPr>
      </p:pic>
      <p:pic>
        <p:nvPicPr>
          <p:cNvPr id="20" name="Рисунок 19" descr="G:\фото садик\IMG_130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4396" y="4797405"/>
            <a:ext cx="2292579" cy="1781551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  <p:cxnSp>
        <p:nvCxnSpPr>
          <p:cNvPr id="15" name="Прямая соединительная линия 14"/>
          <p:cNvCxnSpPr/>
          <p:nvPr/>
        </p:nvCxnSpPr>
        <p:spPr>
          <a:xfrm rot="5400000">
            <a:off x="7623870" y="2928140"/>
            <a:ext cx="714380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5574514" y="2898796"/>
            <a:ext cx="714380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3448730" y="2856702"/>
            <a:ext cx="714380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91264" cy="104435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   средства</a:t>
            </a:r>
            <a:endParaRPr lang="ru-RU" b="1" dirty="0"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2835428" y="1428736"/>
            <a:ext cx="1928826" cy="1071570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Аудио и видео записи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97182" y="1343427"/>
            <a:ext cx="2428892" cy="1000132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Художественная и специальная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литература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000628" y="1428736"/>
            <a:ext cx="1785950" cy="1071570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Игры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6946819" y="1520516"/>
            <a:ext cx="2000264" cy="1000132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Пособия и игровые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материалы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2928934"/>
            <a:ext cx="1857388" cy="150019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художественная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литература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энциклопедии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07492" y="2899590"/>
            <a:ext cx="1857388" cy="128588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специальные фильмы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мультфильмы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60869" y="2981791"/>
            <a:ext cx="1785950" cy="128588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дидактические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подвижные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сюжетно-ролевые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232571" y="2951485"/>
            <a:ext cx="1714512" cy="14287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картинки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фотографии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пазлы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наборы инструментов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одежда</a:t>
            </a:r>
            <a:endParaRPr lang="ru-RU" sz="1600" dirty="0">
              <a:solidFill>
                <a:schemeClr val="bg1"/>
              </a:solidFill>
            </a:endParaRPr>
          </a:p>
        </p:txBody>
      </p:sp>
      <p:cxnSp>
        <p:nvCxnSpPr>
          <p:cNvPr id="12" name="Прямая соединительная линия 11"/>
          <p:cNvCxnSpPr>
            <a:stCxn id="4" idx="4"/>
          </p:cNvCxnSpPr>
          <p:nvPr/>
        </p:nvCxnSpPr>
        <p:spPr>
          <a:xfrm flipH="1">
            <a:off x="1397858" y="2343559"/>
            <a:ext cx="13770" cy="64314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Рисунок 20" descr="D:\елена\работа\фото игры\IMG_149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1" y="4797405"/>
            <a:ext cx="2242185" cy="1681480"/>
          </a:xfrm>
          <a:prstGeom prst="rect">
            <a:avLst/>
          </a:prstGeom>
          <a:noFill/>
          <a:ln w="57150">
            <a:solidFill>
              <a:schemeClr val="accent1">
                <a:lumMod val="50000"/>
              </a:schemeClr>
            </a:solidFill>
          </a:ln>
        </p:spPr>
      </p:pic>
      <p:pic>
        <p:nvPicPr>
          <p:cNvPr id="22" name="Рисунок 21" descr="D:\елена\работа\фото игры\IMG_150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4987" y="4522813"/>
            <a:ext cx="2301725" cy="1682790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C:\Users\Андрей\AppData\Local\Microsoft\Windows\INetCache\Content.Word\WP_20151029_004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6" t="3847" r="24658" b="11761"/>
          <a:stretch/>
        </p:blipFill>
        <p:spPr bwMode="auto">
          <a:xfrm rot="5400000">
            <a:off x="3363440" y="4679218"/>
            <a:ext cx="2331432" cy="1642504"/>
          </a:xfrm>
          <a:prstGeom prst="rect">
            <a:avLst/>
          </a:prstGeom>
          <a:noFill/>
          <a:ln w="38100">
            <a:solidFill>
              <a:srgbClr val="00B05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24" name="Прямая соединительная линия 23"/>
          <p:cNvCxnSpPr/>
          <p:nvPr/>
        </p:nvCxnSpPr>
        <p:spPr>
          <a:xfrm rot="16200000" flipH="1">
            <a:off x="4322538" y="3000856"/>
            <a:ext cx="642943" cy="2"/>
          </a:xfrm>
          <a:prstGeom prst="line">
            <a:avLst/>
          </a:prstGeom>
          <a:ln w="28575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522" y="3285684"/>
            <a:ext cx="1415600" cy="2136756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152400"/>
            <a:ext cx="8136904" cy="928389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Мой  родной  поселок</a:t>
            </a:r>
            <a:endParaRPr lang="ru-RU" b="1" dirty="0"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428596" y="1268704"/>
            <a:ext cx="2286016" cy="1500198"/>
          </a:xfrm>
          <a:prstGeom prst="verticalScroll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Природа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9" name="Вертикальный свиток 8"/>
          <p:cNvSpPr/>
          <p:nvPr/>
        </p:nvSpPr>
        <p:spPr>
          <a:xfrm>
            <a:off x="3571868" y="1268704"/>
            <a:ext cx="2357454" cy="1500198"/>
          </a:xfrm>
          <a:prstGeom prst="verticalScroll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Деятельность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людей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0" name="Вертикальный свиток 9"/>
          <p:cNvSpPr/>
          <p:nvPr/>
        </p:nvSpPr>
        <p:spPr>
          <a:xfrm>
            <a:off x="6492374" y="1268704"/>
            <a:ext cx="2428892" cy="1500198"/>
          </a:xfrm>
          <a:prstGeom prst="verticalScroll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Культурный облик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поселка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" name="Волна 10"/>
          <p:cNvSpPr/>
          <p:nvPr/>
        </p:nvSpPr>
        <p:spPr>
          <a:xfrm>
            <a:off x="377909" y="3285684"/>
            <a:ext cx="1714512" cy="1143008"/>
          </a:xfrm>
          <a:prstGeom prst="wav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река, лес, поля, сквер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Волна 11"/>
          <p:cNvSpPr/>
          <p:nvPr/>
        </p:nvSpPr>
        <p:spPr>
          <a:xfrm>
            <a:off x="3361544" y="3122070"/>
            <a:ext cx="1714512" cy="1143008"/>
          </a:xfrm>
          <a:prstGeom prst="wav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труд, быт,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праздники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Волна 12"/>
          <p:cNvSpPr/>
          <p:nvPr/>
        </p:nvSpPr>
        <p:spPr>
          <a:xfrm>
            <a:off x="7005550" y="3122070"/>
            <a:ext cx="1857388" cy="1363710"/>
          </a:xfrm>
          <a:prstGeom prst="wav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архитектура,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строительство,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промыслы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22" name="Прямая соединительная линия 21"/>
          <p:cNvCxnSpPr>
            <a:stCxn id="6" idx="2"/>
          </p:cNvCxnSpPr>
          <p:nvPr/>
        </p:nvCxnSpPr>
        <p:spPr>
          <a:xfrm rot="5400000">
            <a:off x="1071538" y="2911778"/>
            <a:ext cx="642942" cy="357190"/>
          </a:xfrm>
          <a:prstGeom prst="line">
            <a:avLst/>
          </a:prstGeom>
          <a:ln w="28575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7609837" y="2828484"/>
            <a:ext cx="706579" cy="587173"/>
          </a:xfrm>
          <a:prstGeom prst="line">
            <a:avLst/>
          </a:prstGeom>
          <a:ln w="28575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3" descr="G:\фото садик\IMG_147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09" y="4616607"/>
            <a:ext cx="2178576" cy="183672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</p:pic>
      <p:pic>
        <p:nvPicPr>
          <p:cNvPr id="17" name="Рисунок 16" descr="C:\Users\Андрей\Desktop\WP_20160226_001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64" r="2813" b="453"/>
          <a:stretch/>
        </p:blipFill>
        <p:spPr bwMode="auto">
          <a:xfrm rot="10800000">
            <a:off x="6243727" y="4921195"/>
            <a:ext cx="2619211" cy="159855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52400"/>
            <a:ext cx="8715436" cy="6333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Поэтапное  ознакомление  с  профессиями</a:t>
            </a:r>
            <a:endParaRPr lang="ru-RU" sz="3600" b="1" dirty="0"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8-конечная звезда 3"/>
          <p:cNvSpPr/>
          <p:nvPr/>
        </p:nvSpPr>
        <p:spPr>
          <a:xfrm>
            <a:off x="357158" y="928670"/>
            <a:ext cx="1357322" cy="642942"/>
          </a:xfrm>
          <a:prstGeom prst="star8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сентябрь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5" name="8-конечная звезда 4"/>
          <p:cNvSpPr/>
          <p:nvPr/>
        </p:nvSpPr>
        <p:spPr>
          <a:xfrm>
            <a:off x="428596" y="1571612"/>
            <a:ext cx="1214446" cy="642942"/>
          </a:xfrm>
          <a:prstGeom prst="star8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октябрь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6" name="8-конечная звезда 5"/>
          <p:cNvSpPr/>
          <p:nvPr/>
        </p:nvSpPr>
        <p:spPr>
          <a:xfrm>
            <a:off x="428596" y="2214554"/>
            <a:ext cx="1214446" cy="642942"/>
          </a:xfrm>
          <a:prstGeom prst="star8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ноябрь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7" name="8-конечная звезда 6"/>
          <p:cNvSpPr/>
          <p:nvPr/>
        </p:nvSpPr>
        <p:spPr>
          <a:xfrm>
            <a:off x="428596" y="2857496"/>
            <a:ext cx="1214446" cy="642942"/>
          </a:xfrm>
          <a:prstGeom prst="star8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декабрь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8" name="8-конечная звезда 7"/>
          <p:cNvSpPr/>
          <p:nvPr/>
        </p:nvSpPr>
        <p:spPr>
          <a:xfrm>
            <a:off x="428596" y="3500438"/>
            <a:ext cx="1214446" cy="642942"/>
          </a:xfrm>
          <a:prstGeom prst="star8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январь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9" name="8-конечная звезда 8"/>
          <p:cNvSpPr/>
          <p:nvPr/>
        </p:nvSpPr>
        <p:spPr>
          <a:xfrm>
            <a:off x="285720" y="4143380"/>
            <a:ext cx="1357322" cy="642942"/>
          </a:xfrm>
          <a:prstGeom prst="star8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февраль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0" name="8-конечная звезда 9"/>
          <p:cNvSpPr/>
          <p:nvPr/>
        </p:nvSpPr>
        <p:spPr>
          <a:xfrm>
            <a:off x="428596" y="4786322"/>
            <a:ext cx="1214446" cy="642942"/>
          </a:xfrm>
          <a:prstGeom prst="star8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март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1" name="8-конечная звезда 10"/>
          <p:cNvSpPr/>
          <p:nvPr/>
        </p:nvSpPr>
        <p:spPr>
          <a:xfrm>
            <a:off x="428596" y="5429264"/>
            <a:ext cx="1214446" cy="642942"/>
          </a:xfrm>
          <a:prstGeom prst="star8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апрель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2" name="8-конечная звезда 11"/>
          <p:cNvSpPr/>
          <p:nvPr/>
        </p:nvSpPr>
        <p:spPr>
          <a:xfrm>
            <a:off x="428596" y="6072206"/>
            <a:ext cx="1214446" cy="642942"/>
          </a:xfrm>
          <a:prstGeom prst="star8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май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714612" y="1142984"/>
            <a:ext cx="5000660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Сотрудники  детского  сада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714612" y="1714488"/>
            <a:ext cx="5000660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Фермер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Менеджер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714612" y="2357430"/>
            <a:ext cx="5000660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Рекламный агент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Хлебороб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714612" y="3000372"/>
            <a:ext cx="5000660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Работник прачечной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Художник-дизайнер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714612" y="3643314"/>
            <a:ext cx="5000660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Врач поликлиники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Учитель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714612" y="4286256"/>
            <a:ext cx="5000660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Сапожник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Защитник Отечества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714612" y="4929198"/>
            <a:ext cx="5000660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Полевод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Библиотекарь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714612" y="5572140"/>
            <a:ext cx="5000660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Космонавт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Путешественник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714612" y="6215082"/>
            <a:ext cx="5000660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Цветовод (садовник, дворник)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Военные профессии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2" name="Стрелка вправо 21"/>
          <p:cNvSpPr/>
          <p:nvPr/>
        </p:nvSpPr>
        <p:spPr>
          <a:xfrm>
            <a:off x="1714480" y="1285860"/>
            <a:ext cx="928694" cy="214314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Стрелка вправо 22"/>
          <p:cNvSpPr/>
          <p:nvPr/>
        </p:nvSpPr>
        <p:spPr>
          <a:xfrm>
            <a:off x="1714480" y="1857364"/>
            <a:ext cx="928694" cy="214314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Стрелка вправо 23"/>
          <p:cNvSpPr/>
          <p:nvPr/>
        </p:nvSpPr>
        <p:spPr>
          <a:xfrm>
            <a:off x="1714480" y="2500306"/>
            <a:ext cx="928694" cy="214314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Стрелка вправо 24"/>
          <p:cNvSpPr/>
          <p:nvPr/>
        </p:nvSpPr>
        <p:spPr>
          <a:xfrm>
            <a:off x="1714480" y="3143248"/>
            <a:ext cx="928694" cy="214314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Стрелка вправо 25"/>
          <p:cNvSpPr/>
          <p:nvPr/>
        </p:nvSpPr>
        <p:spPr>
          <a:xfrm>
            <a:off x="1714480" y="3786190"/>
            <a:ext cx="928694" cy="214314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Стрелка вправо 26"/>
          <p:cNvSpPr/>
          <p:nvPr/>
        </p:nvSpPr>
        <p:spPr>
          <a:xfrm>
            <a:off x="1714480" y="4429132"/>
            <a:ext cx="928694" cy="214314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Стрелка вправо 27"/>
          <p:cNvSpPr/>
          <p:nvPr/>
        </p:nvSpPr>
        <p:spPr>
          <a:xfrm>
            <a:off x="1714480" y="5072074"/>
            <a:ext cx="928694" cy="214314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Стрелка вправо 28"/>
          <p:cNvSpPr/>
          <p:nvPr/>
        </p:nvSpPr>
        <p:spPr>
          <a:xfrm>
            <a:off x="1714480" y="5715016"/>
            <a:ext cx="928694" cy="214314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Стрелка вправо 29"/>
          <p:cNvSpPr/>
          <p:nvPr/>
        </p:nvSpPr>
        <p:spPr>
          <a:xfrm>
            <a:off x="1714480" y="6357958"/>
            <a:ext cx="928694" cy="214314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639</TotalTime>
  <Words>656</Words>
  <Application>Microsoft Office PowerPoint</Application>
  <PresentationFormat>Экран (4:3)</PresentationFormat>
  <Paragraphs>214</Paragraphs>
  <Slides>20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Constantia</vt:lpstr>
      <vt:lpstr>Wingdings 2</vt:lpstr>
      <vt:lpstr>Бумажная</vt:lpstr>
      <vt:lpstr>                   Муниципальное бюджетное дошкольное образовательное  учреждение  Центр  развития ребенка – детский сад  № 2  «Жемчужинка» </vt:lpstr>
      <vt:lpstr>Алгоритм разработки проектов</vt:lpstr>
      <vt:lpstr>Трудовая  деятельность  человека</vt:lpstr>
      <vt:lpstr>Совместная   деятельность</vt:lpstr>
      <vt:lpstr>Формы  деятельности</vt:lpstr>
      <vt:lpstr>Ознакомление с профессиями</vt:lpstr>
      <vt:lpstr>Основные    средства</vt:lpstr>
      <vt:lpstr>Мой  родной  поселок</vt:lpstr>
      <vt:lpstr>Поэтапное  ознакомление  с  профессиями</vt:lpstr>
      <vt:lpstr>Варианты работы </vt:lpstr>
      <vt:lpstr>Тема проекта: «Слава армии родной»</vt:lpstr>
      <vt:lpstr>Образовательная  область </vt:lpstr>
      <vt:lpstr>Задачи</vt:lpstr>
      <vt:lpstr>Актуальность</vt:lpstr>
      <vt:lpstr>Презентация PowerPoint</vt:lpstr>
      <vt:lpstr>Стратегия  реализации  проекта</vt:lpstr>
      <vt:lpstr>2 этап      Формирующий</vt:lpstr>
      <vt:lpstr>3 этап      Заключительный </vt:lpstr>
      <vt:lpstr>Прогнозируемые   результаты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Трудовая деятельность</dc:title>
  <dc:creator>Sarkisov Vadim</dc:creator>
  <cp:lastModifiedBy>33.thephilosopher@gmail.com</cp:lastModifiedBy>
  <cp:revision>122</cp:revision>
  <dcterms:created xsi:type="dcterms:W3CDTF">2016-02-25T15:30:30Z</dcterms:created>
  <dcterms:modified xsi:type="dcterms:W3CDTF">2023-05-26T06:35:17Z</dcterms:modified>
</cp:coreProperties>
</file>