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6" r:id="rId8"/>
    <p:sldId id="267" r:id="rId9"/>
    <p:sldId id="268" r:id="rId10"/>
    <p:sldId id="269" r:id="rId11"/>
    <p:sldId id="271" r:id="rId12"/>
    <p:sldId id="273" r:id="rId13"/>
    <p:sldId id="272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FCB6-DA92-4850-8443-D7EDB34B689D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B5CEF-F6E2-44B5-8CE1-F52E8AD83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7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FCB6-DA92-4850-8443-D7EDB34B689D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B5CEF-F6E2-44B5-8CE1-F52E8AD83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337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FCB6-DA92-4850-8443-D7EDB34B689D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B5CEF-F6E2-44B5-8CE1-F52E8AD83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677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FCB6-DA92-4850-8443-D7EDB34B689D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B5CEF-F6E2-44B5-8CE1-F52E8AD83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766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FCB6-DA92-4850-8443-D7EDB34B689D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B5CEF-F6E2-44B5-8CE1-F52E8AD83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084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FCB6-DA92-4850-8443-D7EDB34B689D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B5CEF-F6E2-44B5-8CE1-F52E8AD83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344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FCB6-DA92-4850-8443-D7EDB34B689D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B5CEF-F6E2-44B5-8CE1-F52E8AD83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838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FCB6-DA92-4850-8443-D7EDB34B689D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B5CEF-F6E2-44B5-8CE1-F52E8AD83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903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FCB6-DA92-4850-8443-D7EDB34B689D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B5CEF-F6E2-44B5-8CE1-F52E8AD83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711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FCB6-DA92-4850-8443-D7EDB34B689D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B5CEF-F6E2-44B5-8CE1-F52E8AD83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620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FCB6-DA92-4850-8443-D7EDB34B689D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B5CEF-F6E2-44B5-8CE1-F52E8AD83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329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9FCB6-DA92-4850-8443-D7EDB34B689D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B5CEF-F6E2-44B5-8CE1-F52E8AD83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858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3999" cy="6869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41682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effectLst/>
              </a:rPr>
              <a:t/>
            </a:r>
            <a:br>
              <a:rPr lang="ru-RU" b="1" dirty="0">
                <a:solidFill>
                  <a:srgbClr val="FF0000"/>
                </a:solidFill>
                <a:effectLst/>
              </a:rPr>
            </a:br>
            <a:r>
              <a:rPr lang="ru-RU" b="1" dirty="0" smtClean="0">
                <a:solidFill>
                  <a:srgbClr val="FF0000"/>
                </a:solidFill>
                <a:effectLst/>
              </a:rPr>
              <a:t/>
            </a:r>
            <a:br>
              <a:rPr lang="ru-RU" b="1" dirty="0" smtClean="0">
                <a:solidFill>
                  <a:srgbClr val="FF0000"/>
                </a:solidFill>
                <a:effectLst/>
              </a:rPr>
            </a:br>
            <a:r>
              <a:rPr lang="ru-RU" b="1" dirty="0" smtClean="0">
                <a:solidFill>
                  <a:srgbClr val="FF0000"/>
                </a:solidFill>
                <a:effectLst/>
              </a:rPr>
              <a:t>Психофизиология </a:t>
            </a:r>
            <a:br>
              <a:rPr lang="ru-RU" b="1" dirty="0" smtClean="0">
                <a:solidFill>
                  <a:srgbClr val="FF0000"/>
                </a:solidFill>
                <a:effectLst/>
              </a:rPr>
            </a:br>
            <a:r>
              <a:rPr lang="ru-RU" b="1" dirty="0" smtClean="0">
                <a:solidFill>
                  <a:srgbClr val="FF0000"/>
                </a:solidFill>
                <a:effectLst/>
              </a:rPr>
              <a:t>и </a:t>
            </a:r>
            <a:br>
              <a:rPr lang="ru-RU" b="1" dirty="0" smtClean="0">
                <a:solidFill>
                  <a:srgbClr val="FF0000"/>
                </a:solidFill>
                <a:effectLst/>
              </a:rPr>
            </a:br>
            <a:r>
              <a:rPr lang="ru-RU" b="1" dirty="0" smtClean="0">
                <a:solidFill>
                  <a:srgbClr val="FF0000"/>
                </a:solidFill>
                <a:effectLst/>
              </a:rPr>
              <a:t>учебная </a:t>
            </a:r>
            <a:r>
              <a:rPr lang="ru-RU" b="1" dirty="0">
                <a:solidFill>
                  <a:srgbClr val="FF0000"/>
                </a:solidFill>
                <a:effectLst/>
              </a:rPr>
              <a:t>успешность</a:t>
            </a:r>
            <a:br>
              <a:rPr lang="ru-RU" b="1" dirty="0">
                <a:solidFill>
                  <a:srgbClr val="FF0000"/>
                </a:solidFill>
                <a:effectLst/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7663" y="2492896"/>
            <a:ext cx="6048672" cy="29826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95936" y="573325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/>
                <a:ea typeface="Times New Roman"/>
              </a:rPr>
              <a:t>Подготовила педагог-психолог </a:t>
            </a:r>
            <a:r>
              <a:rPr lang="ru-RU" sz="2000" b="1" dirty="0" err="1">
                <a:solidFill>
                  <a:srgbClr val="002060"/>
                </a:solidFill>
                <a:latin typeface="Times New Roman"/>
                <a:ea typeface="Times New Roman"/>
              </a:rPr>
              <a:t>Айдаралиева</a:t>
            </a:r>
            <a:r>
              <a:rPr lang="ru-RU" sz="2000" b="1" dirty="0">
                <a:solidFill>
                  <a:srgbClr val="002060"/>
                </a:solidFill>
                <a:latin typeface="Times New Roman"/>
                <a:ea typeface="Times New Roman"/>
              </a:rPr>
              <a:t> Б.Ж.</a:t>
            </a:r>
            <a:endParaRPr lang="ru-RU" sz="2000" b="1" dirty="0">
              <a:solidFill>
                <a:srgbClr val="002060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1055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11760" y="332656"/>
            <a:ext cx="61926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srgbClr val="C00000"/>
                </a:solidFill>
              </a:rPr>
              <a:t>Использованием предпочитаемого способа , чтобы делать уроки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4797"/>
            <a:ext cx="2120900" cy="2017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1600" y="2633882"/>
            <a:ext cx="871170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0070C0"/>
                </a:solidFill>
              </a:rPr>
              <a:t>Визуалу</a:t>
            </a:r>
            <a:r>
              <a:rPr lang="ru-RU" sz="2400" b="1" dirty="0" smtClean="0"/>
              <a:t> </a:t>
            </a:r>
            <a:r>
              <a:rPr lang="ru-RU" sz="2400" b="1" dirty="0"/>
              <a:t>нужно предлагать делать рисунки перед выполнением задачи, при прочтении текста, при запоминании стихов. Рисунки можно потом использовать как опоры при воспроизведении учебного материала. </a:t>
            </a:r>
          </a:p>
          <a:p>
            <a:r>
              <a:rPr lang="ru-RU" sz="2400" b="1" dirty="0" err="1">
                <a:solidFill>
                  <a:srgbClr val="0070C0"/>
                </a:solidFill>
              </a:rPr>
              <a:t>Аудиалу</a:t>
            </a:r>
            <a:r>
              <a:rPr lang="ru-RU" sz="2400" b="1" dirty="0"/>
              <a:t> нужно предоставить возможность пошептать, прочитать вслух (можно шепотом) условие задачи, учебные тексты, вслух ответить на предложенные вопросы.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00412" y="1163653"/>
            <a:ext cx="65920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err="1">
                <a:solidFill>
                  <a:srgbClr val="0070C0"/>
                </a:solidFill>
              </a:rPr>
              <a:t>Кинестетику</a:t>
            </a:r>
            <a:r>
              <a:rPr lang="ru-RU" sz="2400" b="1" dirty="0">
                <a:solidFill>
                  <a:prstClr val="black"/>
                </a:solidFill>
              </a:rPr>
              <a:t> можно позволить на столе держать неубранные вещи, чтобы по мере выполнения заданий он мог бы потрогать, повертеть их. </a:t>
            </a:r>
          </a:p>
        </p:txBody>
      </p:sp>
    </p:spTree>
    <p:extLst>
      <p:ext uri="{BB962C8B-B14F-4D97-AF65-F5344CB8AC3E}">
        <p14:creationId xmlns:p14="http://schemas.microsoft.com/office/powerpoint/2010/main" val="16448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96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6480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Результаты </a:t>
            </a:r>
            <a:r>
              <a:rPr lang="ru-RU" b="1" dirty="0"/>
              <a:t>тестирования в 6 </a:t>
            </a:r>
            <a:r>
              <a:rPr lang="ru-RU" b="1" dirty="0" smtClean="0"/>
              <a:t>классе 2014-15 </a:t>
            </a:r>
            <a:r>
              <a:rPr lang="ru-RU" b="1" dirty="0" err="1" smtClean="0"/>
              <a:t>уч.г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 </a:t>
            </a:r>
            <a:r>
              <a:rPr lang="ru-RU" b="1" dirty="0" smtClean="0"/>
              <a:t>Проведены:</a:t>
            </a:r>
          </a:p>
          <a:p>
            <a:pPr marL="0" indent="0">
              <a:buNone/>
            </a:pPr>
            <a:r>
              <a:rPr lang="ru-RU" b="1" dirty="0" smtClean="0"/>
              <a:t> </a:t>
            </a:r>
            <a:r>
              <a:rPr lang="ru-RU" dirty="0"/>
              <a:t>1. Тест Г. </a:t>
            </a:r>
            <a:r>
              <a:rPr lang="ru-RU" dirty="0" err="1"/>
              <a:t>Айзенка</a:t>
            </a:r>
            <a:r>
              <a:rPr lang="ru-RU" dirty="0"/>
              <a:t> «Определение типа личности»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2. Методика «Обобщение – 2010. Форма </a:t>
            </a:r>
            <a:r>
              <a:rPr lang="ru-RU" dirty="0" smtClean="0"/>
              <a:t>Б»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3</a:t>
            </a:r>
            <a:r>
              <a:rPr lang="ru-RU" dirty="0"/>
              <a:t>. Тест на определение </a:t>
            </a:r>
            <a:r>
              <a:rPr lang="ru-RU" dirty="0" err="1"/>
              <a:t>визуала</a:t>
            </a:r>
            <a:r>
              <a:rPr lang="ru-RU" dirty="0"/>
              <a:t>, </a:t>
            </a:r>
            <a:r>
              <a:rPr lang="ru-RU" dirty="0" err="1"/>
              <a:t>аудиала</a:t>
            </a:r>
            <a:r>
              <a:rPr lang="ru-RU" dirty="0"/>
              <a:t>, </a:t>
            </a:r>
            <a:r>
              <a:rPr lang="ru-RU" dirty="0" err="1"/>
              <a:t>кинестета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 smtClean="0"/>
              <a:t> 4</a:t>
            </a:r>
            <a:r>
              <a:rPr lang="ru-RU" dirty="0"/>
              <a:t>. </a:t>
            </a:r>
            <a:r>
              <a:rPr lang="ru-RU" dirty="0" err="1"/>
              <a:t>Психогеометрический</a:t>
            </a:r>
            <a:r>
              <a:rPr lang="ru-RU" dirty="0"/>
              <a:t> тест.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b="1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900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6480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 </a:t>
            </a:r>
            <a:endParaRPr lang="ru-RU" dirty="0"/>
          </a:p>
        </p:txBody>
      </p:sp>
      <p:graphicFrame>
        <p:nvGraphicFramePr>
          <p:cNvPr id="4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6811493"/>
              </p:ext>
            </p:extLst>
          </p:nvPr>
        </p:nvGraphicFramePr>
        <p:xfrm>
          <a:off x="467545" y="476671"/>
          <a:ext cx="8424936" cy="590465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{22838BEF-8BB2-4498-84A7-C5851F593DF1}</a:tableStyleId>
              </a:tblPr>
              <a:tblGrid>
                <a:gridCol w="421639"/>
                <a:gridCol w="1685773"/>
                <a:gridCol w="1381125"/>
                <a:gridCol w="1387405"/>
                <a:gridCol w="2115263"/>
                <a:gridCol w="1433731"/>
              </a:tblGrid>
              <a:tr h="8471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№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п.п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Фамилия, имя ученика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Исследование восприятия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Методика «Обобщение»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(уровень)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Определение типа личности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Психогеометрический</a:t>
                      </a:r>
                      <a:r>
                        <a:rPr lang="ru-RU" sz="1200" dirty="0">
                          <a:effectLst/>
                        </a:rPr>
                        <a:t> тест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21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Таранова</a:t>
                      </a:r>
                      <a:r>
                        <a:rPr lang="ru-RU" sz="1400" dirty="0">
                          <a:effectLst/>
                        </a:rPr>
                        <a:t> Д.</a:t>
                      </a: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аудиал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кинестет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высокий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нестабильный холерик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экстраверт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треугольник «левополушарный </a:t>
                      </a:r>
                      <a:r>
                        <a:rPr lang="ru-RU" sz="1200" b="0" dirty="0" err="1">
                          <a:effectLst/>
                        </a:rPr>
                        <a:t>мысл</a:t>
                      </a:r>
                      <a:r>
                        <a:rPr lang="ru-RU" sz="1200" b="0" dirty="0">
                          <a:effectLst/>
                        </a:rPr>
                        <a:t>.»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21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Емельянова Е.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аудиал (7)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визуал (6)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высокий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эмоционально устойчивый сангвиник экстраверт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квадрат «левополушарный </a:t>
                      </a:r>
                      <a:r>
                        <a:rPr lang="ru-RU" sz="1200" b="0" dirty="0" err="1">
                          <a:effectLst/>
                        </a:rPr>
                        <a:t>мысл</a:t>
                      </a:r>
                      <a:r>
                        <a:rPr lang="ru-RU" sz="1200" b="0" dirty="0">
                          <a:effectLst/>
                        </a:rPr>
                        <a:t>.»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21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Карасикова О.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аудиал (6)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визуал (5)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кинестет (5)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высокий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нестабильный холерик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экстраверт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треугольник «левополушарный </a:t>
                      </a:r>
                      <a:r>
                        <a:rPr lang="ru-RU" sz="1200" b="0" dirty="0" err="1">
                          <a:effectLst/>
                        </a:rPr>
                        <a:t>мысл</a:t>
                      </a:r>
                      <a:r>
                        <a:rPr lang="ru-RU" sz="1200" b="0" dirty="0">
                          <a:effectLst/>
                        </a:rPr>
                        <a:t>.»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21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Радченко Д.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аудиал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высокий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стабильный флегматик интроверт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круг «правополушарный </a:t>
                      </a:r>
                      <a:r>
                        <a:rPr lang="ru-RU" sz="1200" b="0" dirty="0" err="1">
                          <a:effectLst/>
                        </a:rPr>
                        <a:t>мысл</a:t>
                      </a:r>
                      <a:r>
                        <a:rPr lang="ru-RU" sz="1200" b="0" dirty="0">
                          <a:effectLst/>
                        </a:rPr>
                        <a:t>.»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21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Кузьмина Н.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аудиал</a:t>
                      </a:r>
                      <a:r>
                        <a:rPr lang="ru-RU" sz="1200" dirty="0">
                          <a:effectLst/>
                        </a:rPr>
                        <a:t> (7)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кинестет</a:t>
                      </a:r>
                      <a:r>
                        <a:rPr lang="ru-RU" sz="1200" dirty="0">
                          <a:effectLst/>
                        </a:rPr>
                        <a:t> (8)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высокий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нестабильный холерик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экстраверт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круг «правополушарный </a:t>
                      </a:r>
                      <a:r>
                        <a:rPr lang="ru-RU" sz="1200" b="0" dirty="0" err="1">
                          <a:effectLst/>
                        </a:rPr>
                        <a:t>мысл</a:t>
                      </a:r>
                      <a:r>
                        <a:rPr lang="ru-RU" sz="1200" b="0" dirty="0">
                          <a:effectLst/>
                        </a:rPr>
                        <a:t>.»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21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Пчелинцева</a:t>
                      </a:r>
                      <a:r>
                        <a:rPr lang="ru-RU" sz="1400" dirty="0">
                          <a:effectLst/>
                        </a:rPr>
                        <a:t> Л.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аудиал (6)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кинестет (7)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высокий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нестабильный холерик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экстраверт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круг «правополушарный </a:t>
                      </a:r>
                      <a:r>
                        <a:rPr lang="ru-RU" sz="1200" b="0" dirty="0" err="1">
                          <a:effectLst/>
                        </a:rPr>
                        <a:t>мысл</a:t>
                      </a:r>
                      <a:r>
                        <a:rPr lang="ru-RU" sz="1200" b="0" dirty="0">
                          <a:effectLst/>
                        </a:rPr>
                        <a:t>.»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21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Апсалямов</a:t>
                      </a:r>
                      <a:r>
                        <a:rPr lang="ru-RU" sz="1400" dirty="0">
                          <a:effectLst/>
                        </a:rPr>
                        <a:t> Т.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кинестет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средний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эмоционально устойчивый сангвиник экстраверт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круг «правополушарный </a:t>
                      </a:r>
                      <a:r>
                        <a:rPr lang="ru-RU" sz="1200" b="0" dirty="0" err="1">
                          <a:effectLst/>
                        </a:rPr>
                        <a:t>мысл</a:t>
                      </a:r>
                      <a:r>
                        <a:rPr lang="ru-RU" sz="1200" b="0" dirty="0">
                          <a:effectLst/>
                        </a:rPr>
                        <a:t>.»</a:t>
                      </a:r>
                      <a:endParaRPr lang="ru-RU" sz="1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</a:tr>
              <a:tr h="6321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Ковригин А.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err="1">
                          <a:effectLst/>
                        </a:rPr>
                        <a:t>визуал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средний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стабильный флегматик интроверт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круг «правополушарный </a:t>
                      </a:r>
                      <a:r>
                        <a:rPr lang="ru-RU" sz="1200" b="0" dirty="0" err="1">
                          <a:effectLst/>
                        </a:rPr>
                        <a:t>мысл</a:t>
                      </a:r>
                      <a:r>
                        <a:rPr lang="ru-RU" sz="1200" b="0" dirty="0">
                          <a:effectLst/>
                        </a:rPr>
                        <a:t>.»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170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9408536"/>
              </p:ext>
            </p:extLst>
          </p:nvPr>
        </p:nvGraphicFramePr>
        <p:xfrm>
          <a:off x="323528" y="332656"/>
          <a:ext cx="8568952" cy="567842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{22838BEF-8BB2-4498-84A7-C5851F593DF1}</a:tableStyleId>
              </a:tblPr>
              <a:tblGrid>
                <a:gridCol w="428847"/>
                <a:gridCol w="1714590"/>
                <a:gridCol w="1404734"/>
                <a:gridCol w="1411121"/>
                <a:gridCol w="2151421"/>
                <a:gridCol w="1458239"/>
              </a:tblGrid>
              <a:tr h="4729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</a:rPr>
                        <a:t>9</a:t>
                      </a:r>
                      <a:endParaRPr lang="ru-RU" sz="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Суворова Е.</a:t>
                      </a:r>
                      <a:endParaRPr lang="ru-RU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err="1">
                          <a:effectLst/>
                        </a:rPr>
                        <a:t>визуал</a:t>
                      </a:r>
                      <a:endParaRPr lang="ru-RU" sz="1200" b="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err="1">
                          <a:effectLst/>
                        </a:rPr>
                        <a:t>кинестет</a:t>
                      </a:r>
                      <a:endParaRPr lang="ru-RU" sz="1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effectLst/>
                        </a:rPr>
                        <a:t>высокий</a:t>
                      </a:r>
                      <a:endParaRPr lang="ru-RU" sz="12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effectLst/>
                        </a:rPr>
                        <a:t>нестабильный меланхолик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effectLst/>
                        </a:rPr>
                        <a:t>интроверт</a:t>
                      </a:r>
                      <a:endParaRPr lang="ru-RU" sz="12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круг «правополушарный </a:t>
                      </a:r>
                      <a:r>
                        <a:rPr lang="ru-RU" sz="1200" b="0" dirty="0" err="1">
                          <a:effectLst/>
                        </a:rPr>
                        <a:t>мысл</a:t>
                      </a:r>
                      <a:r>
                        <a:rPr lang="ru-RU" sz="1200" b="0" dirty="0">
                          <a:effectLst/>
                        </a:rPr>
                        <a:t>.»</a:t>
                      </a:r>
                      <a:endParaRPr lang="ru-RU" sz="1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</a:tr>
              <a:tr h="4729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Печенкина Я.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аудиал</a:t>
                      </a:r>
                      <a:r>
                        <a:rPr lang="ru-RU" sz="1200" dirty="0">
                          <a:effectLst/>
                        </a:rPr>
                        <a:t> (6)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визуал</a:t>
                      </a:r>
                      <a:r>
                        <a:rPr lang="ru-RU" sz="1200" dirty="0">
                          <a:effectLst/>
                        </a:rPr>
                        <a:t> (5)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кинестет</a:t>
                      </a:r>
                      <a:r>
                        <a:rPr lang="ru-RU" sz="1200" dirty="0">
                          <a:effectLst/>
                        </a:rPr>
                        <a:t> (5)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высокий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эмоционально устойчивый сангвиник экстраверт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</a:tr>
              <a:tr h="4729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Мазурина В.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визуал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аудиал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высокий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стабильный флегматик интроверт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круг «правополушарный </a:t>
                      </a:r>
                      <a:r>
                        <a:rPr lang="ru-RU" sz="1200" b="0" dirty="0" err="1">
                          <a:effectLst/>
                        </a:rPr>
                        <a:t>мысл</a:t>
                      </a:r>
                      <a:r>
                        <a:rPr lang="ru-RU" sz="1200" b="0" dirty="0">
                          <a:effectLst/>
                        </a:rPr>
                        <a:t>.»</a:t>
                      </a:r>
                      <a:endParaRPr lang="ru-RU" sz="1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</a:tr>
              <a:tr h="6305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12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Журавлева О.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визуал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высокий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эмоционально устойчивый сангвиник – флегматик (50%/50%)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экстраверт/ интроверт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треугольник «левополушарный </a:t>
                      </a:r>
                      <a:r>
                        <a:rPr lang="ru-RU" sz="1200" b="0" dirty="0" err="1">
                          <a:effectLst/>
                        </a:rPr>
                        <a:t>мысл</a:t>
                      </a:r>
                      <a:r>
                        <a:rPr lang="ru-RU" sz="1200" b="0" dirty="0">
                          <a:effectLst/>
                        </a:rPr>
                        <a:t>.»</a:t>
                      </a:r>
                      <a:endParaRPr lang="ru-RU" sz="1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</a:tr>
              <a:tr h="4729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13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Фузаилова</a:t>
                      </a:r>
                      <a:r>
                        <a:rPr lang="ru-RU" sz="1400" dirty="0">
                          <a:effectLst/>
                        </a:rPr>
                        <a:t> С.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кинестет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аудиал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высокий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стабильный флегматик интроверт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круг «правополушарный </a:t>
                      </a:r>
                      <a:r>
                        <a:rPr lang="ru-RU" sz="1200" b="0" dirty="0" err="1">
                          <a:effectLst/>
                        </a:rPr>
                        <a:t>мысл</a:t>
                      </a:r>
                      <a:r>
                        <a:rPr lang="ru-RU" sz="1200" b="0" dirty="0">
                          <a:effectLst/>
                        </a:rPr>
                        <a:t>.»</a:t>
                      </a:r>
                      <a:endParaRPr lang="ru-RU" sz="1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</a:tr>
              <a:tr h="4729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14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Коновалова Д.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визуал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средний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нестабильный холерик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экстраверт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круг «правополушарный </a:t>
                      </a:r>
                      <a:r>
                        <a:rPr lang="ru-RU" sz="1200" b="0" dirty="0" err="1">
                          <a:effectLst/>
                        </a:rPr>
                        <a:t>мысл</a:t>
                      </a:r>
                      <a:r>
                        <a:rPr lang="ru-RU" sz="1200" b="0" dirty="0">
                          <a:effectLst/>
                        </a:rPr>
                        <a:t>.»</a:t>
                      </a:r>
                      <a:endParaRPr lang="ru-RU" sz="1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</a:tr>
              <a:tr h="4729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15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Зайцева У.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кинестет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средний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нестабильный меланхолик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интроверт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треугольник «левополушарный </a:t>
                      </a:r>
                      <a:r>
                        <a:rPr lang="ru-RU" sz="1200" b="0" dirty="0" err="1">
                          <a:effectLst/>
                        </a:rPr>
                        <a:t>мысл</a:t>
                      </a:r>
                      <a:r>
                        <a:rPr lang="ru-RU" sz="1200" b="0" dirty="0">
                          <a:effectLst/>
                        </a:rPr>
                        <a:t>.»</a:t>
                      </a:r>
                      <a:endParaRPr lang="ru-RU" sz="1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</a:tr>
              <a:tr h="4729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16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Одуева</a:t>
                      </a:r>
                      <a:r>
                        <a:rPr lang="ru-RU" sz="1400" dirty="0">
                          <a:effectLst/>
                        </a:rPr>
                        <a:t> Т.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визуал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средний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стабильный флегматик интроверт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круг «правополушарный </a:t>
                      </a:r>
                      <a:r>
                        <a:rPr lang="ru-RU" sz="1200" b="0" dirty="0" err="1">
                          <a:effectLst/>
                        </a:rPr>
                        <a:t>мысл</a:t>
                      </a:r>
                      <a:r>
                        <a:rPr lang="ru-RU" sz="1200" b="0" dirty="0">
                          <a:effectLst/>
                        </a:rPr>
                        <a:t>.»</a:t>
                      </a:r>
                      <a:endParaRPr lang="ru-RU" sz="1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</a:tr>
              <a:tr h="3792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17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err="1">
                          <a:effectLst/>
                        </a:rPr>
                        <a:t>Саткынбаева</a:t>
                      </a:r>
                      <a:r>
                        <a:rPr lang="ru-RU" sz="1400" b="0" dirty="0">
                          <a:effectLst/>
                        </a:rPr>
                        <a:t> А.</a:t>
                      </a:r>
                      <a:endParaRPr lang="ru-RU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err="1">
                          <a:effectLst/>
                        </a:rPr>
                        <a:t>кинестет</a:t>
                      </a:r>
                      <a:endParaRPr lang="ru-RU" sz="1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средний</a:t>
                      </a:r>
                      <a:endParaRPr lang="ru-RU" sz="1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стабильный флегматик интроверт</a:t>
                      </a:r>
                      <a:endParaRPr lang="ru-RU" sz="1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326" marR="5232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518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9976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44"/>
            <a:ext cx="9144000" cy="6833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Возможности и </a:t>
            </a:r>
            <a:r>
              <a:rPr lang="ru-RU" b="1" dirty="0" smtClean="0">
                <a:solidFill>
                  <a:srgbClr val="FF0000"/>
                </a:solidFill>
              </a:rPr>
              <a:t>ограничения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783" y="4445541"/>
            <a:ext cx="1944217" cy="19660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539551" y="836712"/>
            <a:ext cx="8352929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/>
              <a:t>Какие особенности ребенка больше всего влияют на учебный результат? </a:t>
            </a:r>
            <a:endParaRPr lang="ru-RU" dirty="0"/>
          </a:p>
        </p:txBody>
      </p:sp>
      <p:sp>
        <p:nvSpPr>
          <p:cNvPr id="5" name="Стрелка вниз 4"/>
          <p:cNvSpPr/>
          <p:nvPr/>
        </p:nvSpPr>
        <p:spPr>
          <a:xfrm>
            <a:off x="1403648" y="1772817"/>
            <a:ext cx="576064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4463987" y="3613665"/>
            <a:ext cx="504056" cy="77050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7740352" y="1758899"/>
            <a:ext cx="576064" cy="8780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430015" y="4445541"/>
            <a:ext cx="4572000" cy="178510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2200" b="1" dirty="0">
                <a:solidFill>
                  <a:srgbClr val="002060"/>
                </a:solidFill>
              </a:rPr>
              <a:t>психофизиологические особенности — тип нервной системы, ведущее полушарие головного мозга, ведущий канал восприятия </a:t>
            </a:r>
            <a:r>
              <a:rPr lang="ru-RU" sz="2200" b="1" dirty="0" smtClean="0">
                <a:solidFill>
                  <a:srgbClr val="002060"/>
                </a:solidFill>
              </a:rPr>
              <a:t>информации</a:t>
            </a:r>
            <a:endParaRPr lang="ru-RU" sz="2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968043" y="2726198"/>
            <a:ext cx="4175957" cy="11079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02060"/>
                </a:solidFill>
              </a:rPr>
              <a:t>особенности развития познавательной сферы (памяти, внимания, мышления</a:t>
            </a:r>
            <a:r>
              <a:rPr lang="ru-RU" sz="2200" b="1" dirty="0" smtClean="0">
                <a:solidFill>
                  <a:srgbClr val="002060"/>
                </a:solidFill>
              </a:rPr>
              <a:t>)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008" y="2782669"/>
            <a:ext cx="4386493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02060"/>
                </a:solidFill>
              </a:rPr>
              <a:t>личностные особенности, в том числе учебная мотивация</a:t>
            </a:r>
            <a:r>
              <a:rPr lang="ru-RU" sz="2400" b="1" dirty="0">
                <a:solidFill>
                  <a:srgbClr val="00206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3048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121"/>
            <a:ext cx="9144000" cy="6902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7809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Особенности нервной системы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790882"/>
            <a:ext cx="7560840" cy="1689283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400" b="1" dirty="0" smtClean="0"/>
              <a:t>низкая выносливость </a:t>
            </a:r>
            <a:r>
              <a:rPr lang="ru-RU" sz="2400" dirty="0" smtClean="0"/>
              <a:t>     требуется больше времени на выполнение заданий, чтобы дать отдых вовлеченным в работу нервным клеткам, тогда они сохранят оптимальную работоспособность. </a:t>
            </a:r>
          </a:p>
          <a:p>
            <a:pPr marL="0" indent="0">
              <a:buNone/>
            </a:pP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84896" y="764704"/>
            <a:ext cx="67687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002060"/>
                </a:solidFill>
              </a:rPr>
              <a:t>Дети со слабым типом нервной системы. </a:t>
            </a:r>
            <a:endParaRPr lang="ru-RU" sz="2400" b="1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i="1" dirty="0" smtClean="0"/>
              <a:t>Их </a:t>
            </a:r>
            <a:r>
              <a:rPr lang="ru-RU" sz="2400" b="1" i="1" dirty="0"/>
              <a:t>трудности и </a:t>
            </a:r>
            <a:r>
              <a:rPr lang="ru-RU" sz="2400" b="1" i="1" dirty="0" smtClean="0"/>
              <a:t>ресурсы</a:t>
            </a:r>
            <a:endParaRPr lang="ru-RU" sz="2400" b="1" i="1" dirty="0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3959912" y="2216944"/>
            <a:ext cx="36000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827584" y="4837240"/>
            <a:ext cx="7488832" cy="193899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/>
              <a:t>При заучивании текста им полезны вспомогательные действия — деление текста на фрагменты, рисование мысленных картинок к ним, составление плана текста и др. Если же ребенок действительно устал, снизить </a:t>
            </a:r>
            <a:r>
              <a:rPr lang="ru-RU" sz="2400" dirty="0" err="1"/>
              <a:t>внеучебную</a:t>
            </a:r>
            <a:r>
              <a:rPr lang="ru-RU" sz="2400" dirty="0"/>
              <a:t> нагрузку (кружки, занятия спортом).</a:t>
            </a:r>
          </a:p>
        </p:txBody>
      </p:sp>
      <p:pic>
        <p:nvPicPr>
          <p:cNvPr id="1026" name="Picture 2" descr="https://psihter.ru/wp-content/uploads/2017/12/o-STRESSED-CHILD-faceboo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7772" y="3284984"/>
            <a:ext cx="2920372" cy="1460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150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886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78098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Взаимодействие </a:t>
            </a:r>
            <a:r>
              <a:rPr lang="ru-RU" b="1" dirty="0">
                <a:solidFill>
                  <a:srgbClr val="FF0000"/>
                </a:solidFill>
              </a:rPr>
              <a:t>с чувствительным ребенком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268760"/>
            <a:ext cx="8784976" cy="19389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400" dirty="0" smtClean="0">
                <a:solidFill>
                  <a:prstClr val="black"/>
                </a:solidFill>
              </a:rPr>
              <a:t>Дети </a:t>
            </a:r>
            <a:r>
              <a:rPr lang="ru-RU" sz="2400" dirty="0">
                <a:solidFill>
                  <a:prstClr val="black"/>
                </a:solidFill>
              </a:rPr>
              <a:t>со “слабым” типом нервной системы </a:t>
            </a:r>
            <a:r>
              <a:rPr lang="ru-RU" sz="2400" dirty="0" smtClean="0">
                <a:solidFill>
                  <a:prstClr val="black"/>
                </a:solidFill>
              </a:rPr>
              <a:t>отличаются </a:t>
            </a:r>
            <a:r>
              <a:rPr lang="ru-RU" sz="2400" b="1" dirty="0" smtClean="0">
                <a:solidFill>
                  <a:prstClr val="black"/>
                </a:solidFill>
              </a:rPr>
              <a:t>эмоциональной </a:t>
            </a:r>
            <a:r>
              <a:rPr lang="ru-RU" sz="2400" b="1" dirty="0">
                <a:solidFill>
                  <a:prstClr val="black"/>
                </a:solidFill>
              </a:rPr>
              <a:t>чувствительностью.</a:t>
            </a:r>
            <a:r>
              <a:rPr lang="ru-RU" sz="2400" dirty="0">
                <a:solidFill>
                  <a:prstClr val="black"/>
                </a:solidFill>
              </a:rPr>
              <a:t> Они бурно реагируют на </a:t>
            </a:r>
            <a:r>
              <a:rPr lang="ru-RU" sz="2400" dirty="0" smtClean="0">
                <a:solidFill>
                  <a:prstClr val="black"/>
                </a:solidFill>
              </a:rPr>
              <a:t>внешние </a:t>
            </a:r>
            <a:r>
              <a:rPr lang="ru-RU" sz="2400" dirty="0">
                <a:solidFill>
                  <a:prstClr val="black"/>
                </a:solidFill>
              </a:rPr>
              <a:t>воздействия, </a:t>
            </a:r>
            <a:r>
              <a:rPr lang="ru-RU" sz="2400" dirty="0" smtClean="0">
                <a:solidFill>
                  <a:prstClr val="black"/>
                </a:solidFill>
              </a:rPr>
              <a:t>но также быстро угасают. Это </a:t>
            </a:r>
            <a:r>
              <a:rPr lang="ru-RU" sz="2400" dirty="0">
                <a:solidFill>
                  <a:prstClr val="black"/>
                </a:solidFill>
              </a:rPr>
              <a:t>необходимо учитывать взрослым при организации поощрений и наказаний детей.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3207752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400" dirty="0">
                <a:solidFill>
                  <a:prstClr val="black"/>
                </a:solidFill>
              </a:rPr>
              <a:t>Такому ребенку вполне достаточно одного взгляда педагога или родителя, для того чтобы изменить свое поведение.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4038749"/>
            <a:ext cx="856895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У </a:t>
            </a:r>
            <a:r>
              <a:rPr lang="ru-RU" sz="2400" dirty="0"/>
              <a:t>некоторых учащихся может сформироваться страх неудачи, </a:t>
            </a:r>
            <a:r>
              <a:rPr lang="ru-RU" sz="2400" dirty="0" smtClean="0"/>
              <a:t>что </a:t>
            </a:r>
            <a:r>
              <a:rPr lang="ru-RU" sz="2400" dirty="0"/>
              <a:t>существенно снизит эффективность работы, приведет к снижению концентрации внимания. Поэтому таких детей необходимо учить умению переживать неудачу</a:t>
            </a:r>
            <a:r>
              <a:rPr lang="ru-RU" sz="2400" dirty="0" smtClean="0"/>
              <a:t>.</a:t>
            </a:r>
            <a:endParaRPr lang="ru-RU" sz="2400" dirty="0"/>
          </a:p>
          <a:p>
            <a:endParaRPr lang="ru-RU" dirty="0"/>
          </a:p>
        </p:txBody>
      </p:sp>
      <p:pic>
        <p:nvPicPr>
          <p:cNvPr id="2050" name="Picture 2" descr="http://melnica-centr.by/wp-content/uploads/2015/01/slide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3266" y="5007884"/>
            <a:ext cx="2633230" cy="17550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966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168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84" y="13905"/>
            <a:ext cx="8229600" cy="106613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ea typeface="+mn-ea"/>
                <a:cs typeface="+mn-cs"/>
              </a:rPr>
              <a:t>Степень </a:t>
            </a:r>
            <a:r>
              <a:rPr lang="ru-RU" b="1" dirty="0">
                <a:solidFill>
                  <a:srgbClr val="C00000"/>
                </a:solidFill>
                <a:ea typeface="+mn-ea"/>
                <a:cs typeface="+mn-cs"/>
              </a:rPr>
              <a:t>нервного напряжения</a:t>
            </a:r>
            <a:r>
              <a:rPr lang="ru-RU" sz="2400" b="1" dirty="0">
                <a:solidFill>
                  <a:srgbClr val="C00000"/>
                </a:solidFill>
                <a:ea typeface="+mn-ea"/>
                <a:cs typeface="+mn-cs"/>
              </a:rPr>
              <a:t>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052736"/>
            <a:ext cx="8075240" cy="151216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751344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rgbClr val="002060"/>
                </a:solidFill>
              </a:rPr>
              <a:t>Настраивать </a:t>
            </a:r>
            <a:r>
              <a:rPr lang="ru-RU" sz="2400" b="1" dirty="0">
                <a:solidFill>
                  <a:srgbClr val="002060"/>
                </a:solidFill>
              </a:rPr>
              <a:t>их перед контрольной: “Постарайся, думай лучше” и пр. — не стоит. “Слабым” детям это противопоказано. Такие слова могут привести их к полному срыву контрольной.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7742" y="2321004"/>
            <a:ext cx="849273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Даже если взрослые не будут говорить об ожидании успеха, но проявят свою заинтересованность косвенно, например, будут с ребенком старательно готовиться к контрольной, ухудшение результата вполне возможно. Поэтому стоит, напротив, слегка обесценить ее значимость, рассказать о собственных “провалах”, вместе посмеяться.</a:t>
            </a:r>
          </a:p>
        </p:txBody>
      </p:sp>
      <p:pic>
        <p:nvPicPr>
          <p:cNvPr id="3074" name="Picture 2" descr="https://mysnova.ru/wp-content/uploads/2017/03/160228-SHkolnitsa-768x5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797152"/>
            <a:ext cx="2875247" cy="19168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567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</p:spPr>
        <p:txBody>
          <a:bodyPr>
            <a:normAutofit fontScale="90000"/>
          </a:bodyPr>
          <a:lstStyle/>
          <a:p>
            <a:pPr lvl="0" algn="l">
              <a:spcBef>
                <a:spcPts val="0"/>
              </a:spcBef>
            </a:pP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       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        Главное </a:t>
            </a:r>
            <a:r>
              <a:rPr lang="ru-RU" b="1" dirty="0">
                <a:solidFill>
                  <a:srgbClr val="FF0000"/>
                </a:solidFill>
              </a:rPr>
              <a:t>и </a:t>
            </a:r>
            <a:r>
              <a:rPr lang="ru-RU" b="1" dirty="0" smtClean="0">
                <a:solidFill>
                  <a:srgbClr val="FF0000"/>
                </a:solidFill>
              </a:rPr>
              <a:t>вспомогательное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7030A0"/>
                </a:solidFill>
                <a:ea typeface="+mn-ea"/>
                <a:cs typeface="+mn-cs"/>
              </a:rPr>
              <a:t>Получается </a:t>
            </a:r>
            <a:r>
              <a:rPr lang="ru-RU" sz="2400" b="1" dirty="0" err="1">
                <a:solidFill>
                  <a:srgbClr val="7030A0"/>
                </a:solidFill>
                <a:ea typeface="+mn-ea"/>
                <a:cs typeface="+mn-cs"/>
              </a:rPr>
              <a:t>своебразное</a:t>
            </a:r>
            <a:r>
              <a:rPr lang="ru-RU" sz="2400" b="1" dirty="0">
                <a:solidFill>
                  <a:srgbClr val="7030A0"/>
                </a:solidFill>
                <a:ea typeface="+mn-ea"/>
                <a:cs typeface="+mn-cs"/>
              </a:rPr>
              <a:t> “лезвие бритвы” — ученику нужно дать возможность подготовиться к контрольному мероприятию, но не переусердствовать, чтобы у него не включилось охранительное торможение</a:t>
            </a:r>
            <a:r>
              <a:rPr lang="ru-RU" sz="2400" b="1" dirty="0" smtClean="0">
                <a:solidFill>
                  <a:srgbClr val="7030A0"/>
                </a:solidFill>
                <a:ea typeface="+mn-ea"/>
                <a:cs typeface="+mn-cs"/>
              </a:rPr>
              <a:t>.</a:t>
            </a:r>
            <a:br>
              <a:rPr lang="ru-RU" sz="2400" b="1" dirty="0" smtClean="0">
                <a:solidFill>
                  <a:srgbClr val="7030A0"/>
                </a:solidFill>
                <a:ea typeface="+mn-ea"/>
                <a:cs typeface="+mn-cs"/>
              </a:rPr>
            </a:br>
            <a:r>
              <a:rPr lang="ru-RU" sz="2400" b="1" dirty="0" smtClean="0">
                <a:solidFill>
                  <a:srgbClr val="7030A0"/>
                </a:solidFill>
                <a:ea typeface="+mn-ea"/>
                <a:cs typeface="+mn-cs"/>
              </a:rPr>
              <a:t>- </a:t>
            </a:r>
            <a:r>
              <a:rPr lang="ru-RU" sz="2400" b="1" dirty="0" smtClean="0">
                <a:solidFill>
                  <a:prstClr val="black"/>
                </a:solidFill>
                <a:ea typeface="+mn-ea"/>
                <a:cs typeface="+mn-cs"/>
              </a:rPr>
              <a:t>Для </a:t>
            </a:r>
            <a:r>
              <a:rPr lang="ru-RU" sz="2400" b="1" dirty="0">
                <a:solidFill>
                  <a:prstClr val="black"/>
                </a:solidFill>
                <a:ea typeface="+mn-ea"/>
                <a:cs typeface="+mn-cs"/>
              </a:rPr>
              <a:t>получения высокого результата им необходимо тщательно подготовить рабочее место, настроиться на работу, проверить ее в конце работы. Иначе результат будет хуже, чем мог бы быть.</a:t>
            </a:r>
            <a:br>
              <a:rPr lang="ru-RU" sz="2400" b="1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2200" b="1" dirty="0">
                <a:solidFill>
                  <a:prstClr val="black"/>
                </a:solidFill>
                <a:ea typeface="+mn-ea"/>
                <a:cs typeface="+mn-cs"/>
              </a:rPr>
              <a:t>планирования деятельности</a:t>
            </a:r>
            <a:r>
              <a:rPr lang="ru-RU" sz="2200" dirty="0">
                <a:solidFill>
                  <a:prstClr val="black"/>
                </a:solidFill>
                <a:ea typeface="+mn-ea"/>
                <a:cs typeface="+mn-cs"/>
              </a:rPr>
              <a:t>. </a:t>
            </a:r>
            <a:r>
              <a:rPr lang="ru-RU" sz="2200" dirty="0" smtClean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2200" dirty="0" smtClean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2200" b="1" dirty="0" smtClean="0">
                <a:solidFill>
                  <a:prstClr val="black"/>
                </a:solidFill>
                <a:ea typeface="+mn-ea"/>
                <a:cs typeface="+mn-cs"/>
              </a:rPr>
              <a:t>-</a:t>
            </a:r>
            <a:r>
              <a:rPr lang="ru-RU" sz="2200" dirty="0" smtClean="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  <a:ea typeface="+mn-ea"/>
                <a:cs typeface="+mn-cs"/>
              </a:rPr>
              <a:t>Детям </a:t>
            </a:r>
            <a:r>
              <a:rPr lang="ru-RU" sz="2400" b="1" dirty="0">
                <a:solidFill>
                  <a:prstClr val="black"/>
                </a:solidFill>
                <a:ea typeface="+mn-ea"/>
                <a:cs typeface="+mn-cs"/>
              </a:rPr>
              <a:t>со слабым типом лучше начинать новую работу, закончив предыдущую</a:t>
            </a:r>
            <a:r>
              <a:rPr lang="ru-RU" sz="2400" b="1" dirty="0" smtClean="0">
                <a:solidFill>
                  <a:prstClr val="black"/>
                </a:solidFill>
                <a:ea typeface="+mn-ea"/>
                <a:cs typeface="+mn-cs"/>
              </a:rPr>
              <a:t>.</a:t>
            </a:r>
            <a:br>
              <a:rPr lang="ru-RU" sz="2400" b="1" dirty="0" smtClean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2400" b="1" dirty="0" smtClean="0">
                <a:solidFill>
                  <a:prstClr val="black"/>
                </a:solidFill>
                <a:ea typeface="+mn-ea"/>
                <a:cs typeface="+mn-cs"/>
              </a:rPr>
              <a:t>- Приготовление </a:t>
            </a:r>
            <a:r>
              <a:rPr lang="ru-RU" sz="2400" b="1" dirty="0">
                <a:solidFill>
                  <a:prstClr val="black"/>
                </a:solidFill>
                <a:ea typeface="+mn-ea"/>
                <a:cs typeface="+mn-cs"/>
              </a:rPr>
              <a:t>уроков полезно планировать. Выполнять сначала более трудные задания.</a:t>
            </a:r>
            <a:r>
              <a:rPr lang="ru-RU" sz="2400" b="1" dirty="0">
                <a:solidFill>
                  <a:srgbClr val="7030A0"/>
                </a:solidFill>
                <a:ea typeface="+mn-ea"/>
                <a:cs typeface="+mn-cs"/>
              </a:rPr>
              <a:t/>
            </a:r>
            <a:br>
              <a:rPr lang="ru-RU" sz="2400" b="1" dirty="0">
                <a:solidFill>
                  <a:srgbClr val="7030A0"/>
                </a:solidFill>
                <a:ea typeface="+mn-ea"/>
                <a:cs typeface="+mn-cs"/>
              </a:rPr>
            </a:b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86409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/>
          </a:p>
        </p:txBody>
      </p:sp>
      <p:pic>
        <p:nvPicPr>
          <p:cNvPr id="4098" name="Picture 2" descr="http://xn----7sbab3bbulzjlg7dvg.xn--p1ai/media/2016/05/wiedzie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653136"/>
            <a:ext cx="1872830" cy="2017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919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00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68534"/>
            <a:ext cx="8229600" cy="562881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1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22051" y="116632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Сильный тип нервной системы. </a:t>
            </a:r>
            <a:endParaRPr lang="ru-RU" sz="36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Ограничения </a:t>
            </a:r>
            <a:r>
              <a:rPr lang="ru-RU" sz="2800" b="1" i="1" dirty="0">
                <a:solidFill>
                  <a:srgbClr val="002060"/>
                </a:solidFill>
              </a:rPr>
              <a:t>и ресурсы</a:t>
            </a:r>
            <a:endParaRPr lang="ru-RU" sz="2800" i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297025"/>
            <a:ext cx="87129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Высокая выносливость детей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Работают </a:t>
            </a:r>
            <a:r>
              <a:rPr lang="ru-RU" sz="2400" b="1" dirty="0">
                <a:solidFill>
                  <a:srgbClr val="002060"/>
                </a:solidFill>
              </a:rPr>
              <a:t>в быстром </a:t>
            </a:r>
            <a:r>
              <a:rPr lang="ru-RU" sz="2400" b="1" dirty="0" smtClean="0">
                <a:solidFill>
                  <a:srgbClr val="002060"/>
                </a:solidFill>
              </a:rPr>
              <a:t>темпе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Высокая интеллектуальная нагрузка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Задания </a:t>
            </a:r>
            <a:r>
              <a:rPr lang="ru-RU" sz="2400" b="1" dirty="0">
                <a:solidFill>
                  <a:srgbClr val="002060"/>
                </a:solidFill>
              </a:rPr>
              <a:t>должны быть </a:t>
            </a:r>
            <a:r>
              <a:rPr lang="ru-RU" sz="2400" b="1" dirty="0" smtClean="0">
                <a:solidFill>
                  <a:srgbClr val="002060"/>
                </a:solidFill>
              </a:rPr>
              <a:t>для таких детей разнообразными 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Адекватно реагируют </a:t>
            </a:r>
            <a:r>
              <a:rPr lang="ru-RU" sz="2400" b="1" dirty="0">
                <a:solidFill>
                  <a:srgbClr val="002060"/>
                </a:solidFill>
              </a:rPr>
              <a:t>на замечания </a:t>
            </a:r>
            <a:r>
              <a:rPr lang="ru-RU" sz="2400" b="1" dirty="0" smtClean="0">
                <a:solidFill>
                  <a:srgbClr val="002060"/>
                </a:solidFill>
              </a:rPr>
              <a:t>взрослых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В </a:t>
            </a:r>
            <a:r>
              <a:rPr lang="ru-RU" sz="2400" b="1" dirty="0">
                <a:solidFill>
                  <a:srgbClr val="002060"/>
                </a:solidFill>
              </a:rPr>
              <a:t>ответ на замечания, качество их работы может даже улучшиться.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Родителям </a:t>
            </a:r>
            <a:r>
              <a:rPr lang="ru-RU" sz="2400" b="1" dirty="0">
                <a:solidFill>
                  <a:srgbClr val="002060"/>
                </a:solidFill>
              </a:rPr>
              <a:t>“сильных” детей накануне можно всячески настраивать их на успех, предлагать постараться, обещать поощрить.</a:t>
            </a:r>
          </a:p>
        </p:txBody>
      </p:sp>
      <p:pic>
        <p:nvPicPr>
          <p:cNvPr id="5122" name="Picture 2" descr="https://wiki.mininuniver.ru/images/1/1b/%D0%98%D1%81%D1%82%D0%BE%D1%80%D0%B8%D0%BA%D0%B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607" y="4797152"/>
            <a:ext cx="2253873" cy="1859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04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96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9"/>
            <a:ext cx="8229600" cy="46805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Для достижения высокого учебного результата их нужно: 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- учить проверять свою работу, причем использовать для этого вспомогательные средства (подчеркивать, проговаривать вслух).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- планировать заранее   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Высокая активность “сильных” детей нередко выражается в проблемах с дисциплиной. Им трудно спокойно высидеть урок. Они могут начинать смеяться, выкрикивать или отвлекаться (читать, рисовать). Поэтому им необходимо предлагать творческие задания.</a:t>
            </a:r>
          </a:p>
          <a:p>
            <a:endParaRPr lang="ru-RU" sz="2400" dirty="0" smtClean="0"/>
          </a:p>
          <a:p>
            <a:endParaRPr lang="ru-RU" dirty="0"/>
          </a:p>
        </p:txBody>
      </p:sp>
      <p:pic>
        <p:nvPicPr>
          <p:cNvPr id="6146" name="Picture 2" descr="https://www.bebinka.ru/sites/default/files/images_event/razvitie_pamyati_bebink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539952"/>
            <a:ext cx="3952528" cy="22232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019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96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Ведущий канал восприятия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3"/>
            <a:ext cx="8229600" cy="5040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Их называют </a:t>
            </a:r>
            <a:r>
              <a:rPr lang="ru-RU" sz="2400" b="1" dirty="0">
                <a:solidFill>
                  <a:srgbClr val="002060"/>
                </a:solidFill>
              </a:rPr>
              <a:t>визуальным, аудиальным и </a:t>
            </a:r>
            <a:r>
              <a:rPr lang="ru-RU" sz="2400" b="1" dirty="0" smtClean="0">
                <a:solidFill>
                  <a:srgbClr val="002060"/>
                </a:solidFill>
              </a:rPr>
              <a:t>кинестетическим.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493544"/>
            <a:ext cx="82809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b="1" dirty="0">
                <a:solidFill>
                  <a:srgbClr val="C00000"/>
                </a:solidFill>
              </a:rPr>
              <a:t>Если хотим поговорить  “по душам” о чем-то важном, будем использовать предпочитаемый способ ребенка.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3548" y="2262985"/>
            <a:ext cx="8136904" cy="4019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200" b="1" dirty="0">
                <a:solidFill>
                  <a:prstClr val="black"/>
                </a:solidFill>
              </a:rPr>
              <a:t>Если ребенок </a:t>
            </a:r>
            <a:r>
              <a:rPr lang="ru-RU" sz="2200" b="1" dirty="0" err="1">
                <a:solidFill>
                  <a:prstClr val="black"/>
                </a:solidFill>
              </a:rPr>
              <a:t>визуал</a:t>
            </a:r>
            <a:r>
              <a:rPr lang="ru-RU" sz="2200" b="1" dirty="0">
                <a:solidFill>
                  <a:prstClr val="black"/>
                </a:solidFill>
              </a:rPr>
              <a:t> — включаем образы. “Давай посмотрим на перспективы того, что ты не делаешь уроки. Заглянем в будущее. Какие картинки у тебя всплывают?” </a:t>
            </a:r>
            <a:endParaRPr lang="en-US" sz="2200" b="1" dirty="0">
              <a:solidFill>
                <a:prstClr val="black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200" b="1" dirty="0">
                <a:solidFill>
                  <a:prstClr val="black"/>
                </a:solidFill>
              </a:rPr>
              <a:t>Если </a:t>
            </a:r>
            <a:r>
              <a:rPr lang="ru-RU" sz="2200" b="1" dirty="0" err="1">
                <a:solidFill>
                  <a:prstClr val="black"/>
                </a:solidFill>
              </a:rPr>
              <a:t>аудиал</a:t>
            </a:r>
            <a:r>
              <a:rPr lang="ru-RU" sz="2200" b="1" dirty="0">
                <a:solidFill>
                  <a:prstClr val="black"/>
                </a:solidFill>
              </a:rPr>
              <a:t>: “Расскажи мне, почему тебе не удалось их все-таки сделать</a:t>
            </a:r>
            <a:r>
              <a:rPr lang="ru-RU" sz="2200" b="1" dirty="0" smtClean="0">
                <a:solidFill>
                  <a:prstClr val="black"/>
                </a:solidFill>
              </a:rPr>
              <a:t>”. 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200" b="1" dirty="0">
                <a:solidFill>
                  <a:prstClr val="black"/>
                </a:solidFill>
              </a:rPr>
              <a:t>Если ребенок </a:t>
            </a:r>
            <a:r>
              <a:rPr lang="ru-RU" sz="2200" b="1" dirty="0" err="1">
                <a:solidFill>
                  <a:prstClr val="black"/>
                </a:solidFill>
              </a:rPr>
              <a:t>кинестетик</a:t>
            </a:r>
            <a:r>
              <a:rPr lang="ru-RU" sz="2200" b="1" dirty="0">
                <a:solidFill>
                  <a:prstClr val="black"/>
                </a:solidFill>
              </a:rPr>
              <a:t>,</a:t>
            </a:r>
            <a:r>
              <a:rPr lang="ru-RU" sz="2000" dirty="0">
                <a:solidFill>
                  <a:prstClr val="black"/>
                </a:solidFill>
              </a:rPr>
              <a:t> </a:t>
            </a:r>
            <a:r>
              <a:rPr lang="ru-RU" sz="2200" b="1" dirty="0">
                <a:solidFill>
                  <a:prstClr val="black"/>
                </a:solidFill>
              </a:rPr>
              <a:t>будем включать в речь описание своих ощущений. К примеру, если очень огорчают невыученные уроки, можно сказать так: “Когда я проверяю твои уроки и они оказываются невыученными, меня как будто колют тысячами иголок, так мне плохо”.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2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82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1934</TotalTime>
  <Words>908</Words>
  <Application>Microsoft Office PowerPoint</Application>
  <PresentationFormat>Экран (4:3)</PresentationFormat>
  <Paragraphs>191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 Психофизиология  и  учебная успешность </vt:lpstr>
      <vt:lpstr>Возможности и ограничения </vt:lpstr>
      <vt:lpstr>Особенности нервной системы</vt:lpstr>
      <vt:lpstr>Взаимодействие с чувствительным ребенком </vt:lpstr>
      <vt:lpstr>Степень нервного напряжения.</vt:lpstr>
      <vt:lpstr>                         Главное и вспомогательное Получается своебразное “лезвие бритвы” — ученику нужно дать возможность подготовиться к контрольному мероприятию, но не переусердствовать, чтобы у него не включилось охранительное торможение. - Для получения высокого результата им необходимо тщательно подготовить рабочее место, настроиться на работу, проверить ее в конце работы. Иначе результат будет хуже, чем мог бы быть. планирования деятельности.  - Детям со слабым типом лучше начинать новую работу, закончив предыдущую. - Приготовление уроков полезно планировать. Выполнять сначала более трудные задания. </vt:lpstr>
      <vt:lpstr>Презентация PowerPoint</vt:lpstr>
      <vt:lpstr>Презентация PowerPoint</vt:lpstr>
      <vt:lpstr>Ведущий канал восприятия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emirbahaпривет</dc:creator>
  <cp:lastModifiedBy>emirbahaпривет</cp:lastModifiedBy>
  <cp:revision>35</cp:revision>
  <dcterms:created xsi:type="dcterms:W3CDTF">2016-02-10T13:50:48Z</dcterms:created>
  <dcterms:modified xsi:type="dcterms:W3CDTF">2018-02-24T12:39:54Z</dcterms:modified>
</cp:coreProperties>
</file>