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1" r:id="rId5"/>
    <p:sldId id="262" r:id="rId6"/>
    <p:sldId id="263" r:id="rId7"/>
    <p:sldId id="264" r:id="rId8"/>
    <p:sldId id="268" r:id="rId9"/>
    <p:sldId id="272" r:id="rId10"/>
    <p:sldId id="265" r:id="rId11"/>
    <p:sldId id="266" r:id="rId12"/>
    <p:sldId id="267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44" d="100"/>
          <a:sy n="44" d="100"/>
        </p:scale>
        <p:origin x="60" y="930"/>
      </p:cViewPr>
      <p:guideLst>
        <p:guide orient="horz" pos="41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уровень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Уровень развития</c:v>
                </c:pt>
                <c:pt idx="1">
                  <c:v>Уровень анализа и оценки текста</c:v>
                </c:pt>
                <c:pt idx="2">
                  <c:v>Уровень навыков смыслового чтения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</c:v>
                </c:pt>
                <c:pt idx="1">
                  <c:v>3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094-48E4-8D18-CE64D1B68EF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Уровень развития</c:v>
                </c:pt>
                <c:pt idx="1">
                  <c:v>Уровень анализа и оценки текста</c:v>
                </c:pt>
                <c:pt idx="2">
                  <c:v>Уровень навыков смыслового чтения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</c:v>
                </c:pt>
                <c:pt idx="1">
                  <c:v>9</c:v>
                </c:pt>
                <c:pt idx="2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094-48E4-8D18-CE64D1B68EF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уровень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Уровень развития</c:v>
                </c:pt>
                <c:pt idx="1">
                  <c:v>Уровень анализа и оценки текста</c:v>
                </c:pt>
                <c:pt idx="2">
                  <c:v>Уровень навыков смыслового чтения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7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094-48E4-8D18-CE64D1B68E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03441416"/>
        <c:axId val="306507152"/>
        <c:axId val="0"/>
      </c:bar3DChart>
      <c:catAx>
        <c:axId val="3034414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06507152"/>
        <c:crosses val="autoZero"/>
        <c:auto val="1"/>
        <c:lblAlgn val="ctr"/>
        <c:lblOffset val="100"/>
        <c:noMultiLvlLbl val="0"/>
      </c:catAx>
      <c:valAx>
        <c:axId val="3065071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0344141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уровень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Уровень развития чтения</c:v>
                </c:pt>
                <c:pt idx="1">
                  <c:v>Уровень анализа и оценки текста</c:v>
                </c:pt>
                <c:pt idx="2">
                  <c:v>Уровень навыков смыслового чтения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395-48E5-B09F-E5864DE77D3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Уровень развития чтения</c:v>
                </c:pt>
                <c:pt idx="1">
                  <c:v>Уровень анализа и оценки текста</c:v>
                </c:pt>
                <c:pt idx="2">
                  <c:v>Уровень навыков смыслового чтения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</c:v>
                </c:pt>
                <c:pt idx="1">
                  <c:v>6</c:v>
                </c:pt>
                <c:pt idx="2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395-48E5-B09F-E5864DE77D3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уровень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Уровень развития чтения</c:v>
                </c:pt>
                <c:pt idx="1">
                  <c:v>Уровень анализа и оценки текста</c:v>
                </c:pt>
                <c:pt idx="2">
                  <c:v>Уровень навыков смыслового чтения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11</c:v>
                </c:pt>
                <c:pt idx="1">
                  <c:v>6</c:v>
                </c:pt>
                <c:pt idx="2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395-48E5-B09F-E5864DE77D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8419328"/>
        <c:axId val="306077784"/>
        <c:axId val="0"/>
      </c:bar3DChart>
      <c:catAx>
        <c:axId val="3684193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06077784"/>
        <c:crosses val="autoZero"/>
        <c:auto val="1"/>
        <c:lblAlgn val="ctr"/>
        <c:lblOffset val="100"/>
        <c:noMultiLvlLbl val="0"/>
      </c:catAx>
      <c:valAx>
        <c:axId val="306077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841932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BD8D6-A0C0-42BB-8097-463B98CEC19F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68E33-F2F5-48B6-8E1B-4D88AE0F0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451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BD8D6-A0C0-42BB-8097-463B98CEC19F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68E33-F2F5-48B6-8E1B-4D88AE0F0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745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BD8D6-A0C0-42BB-8097-463B98CEC19F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68E33-F2F5-48B6-8E1B-4D88AE0F0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97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BD8D6-A0C0-42BB-8097-463B98CEC19F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68E33-F2F5-48B6-8E1B-4D88AE0F0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772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BD8D6-A0C0-42BB-8097-463B98CEC19F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68E33-F2F5-48B6-8E1B-4D88AE0F0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692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BD8D6-A0C0-42BB-8097-463B98CEC19F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68E33-F2F5-48B6-8E1B-4D88AE0F0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165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BD8D6-A0C0-42BB-8097-463B98CEC19F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68E33-F2F5-48B6-8E1B-4D88AE0F0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255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BD8D6-A0C0-42BB-8097-463B98CEC19F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68E33-F2F5-48B6-8E1B-4D88AE0F0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557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BD8D6-A0C0-42BB-8097-463B98CEC19F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68E33-F2F5-48B6-8E1B-4D88AE0F0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789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BD8D6-A0C0-42BB-8097-463B98CEC19F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68E33-F2F5-48B6-8E1B-4D88AE0F0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948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BD8D6-A0C0-42BB-8097-463B98CEC19F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68E33-F2F5-48B6-8E1B-4D88AE0F0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24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BD8D6-A0C0-42BB-8097-463B98CEC19F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D68E33-F2F5-48B6-8E1B-4D88AE0F0D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986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1860" y="77117"/>
            <a:ext cx="10106140" cy="328302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Выпускная квалификационная работа </a:t>
            </a:r>
            <a:b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</a:t>
            </a:r>
            <a:b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«Проблема формирования умений и навыков смыслового чтения младших школьников» 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32174" y="3272010"/>
            <a:ext cx="7678756" cy="3305060"/>
          </a:xfrm>
        </p:spPr>
        <p:txBody>
          <a:bodyPr>
            <a:noAutofit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студентка 3 курса 350 группы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44.04.01 Педагогическое образование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Профиль подготовки «Начальное образование»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факультета психолого-педагогического и специального образования</a:t>
            </a: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Аллахвердиева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арина Бакировна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384771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656554"/>
              </p:ext>
            </p:extLst>
          </p:nvPr>
        </p:nvGraphicFramePr>
        <p:xfrm>
          <a:off x="2424629" y="1051560"/>
          <a:ext cx="6676222" cy="4754880"/>
        </p:xfrm>
        <a:graphic>
          <a:graphicData uri="http://schemas.openxmlformats.org/drawingml/2006/table">
            <a:tbl>
              <a:tblPr firstRow="1" firstCol="1" bandRow="1"/>
              <a:tblGrid>
                <a:gridCol w="1844053"/>
                <a:gridCol w="1640830"/>
                <a:gridCol w="1575647"/>
                <a:gridCol w="1615692"/>
              </a:tblGrid>
              <a:tr h="596194">
                <a:tc>
                  <a:txBody>
                    <a:bodyPr/>
                    <a:lstStyle/>
                    <a:p>
                      <a:pPr algn="just"/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Методика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 уровень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уровень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 уровень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4291">
                <a:tc>
                  <a:txBody>
                    <a:bodyPr/>
                    <a:lstStyle/>
                    <a:p>
                      <a:pPr algn="just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развития чтения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2388">
                <a:tc>
                  <a:txBody>
                    <a:bodyPr/>
                    <a:lstStyle/>
                    <a:p>
                      <a:pPr algn="just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анализа и оценки текста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2388">
                <a:tc>
                  <a:txBody>
                    <a:bodyPr/>
                    <a:lstStyle/>
                    <a:p>
                      <a:pPr algn="just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навыков смыслового чтения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0622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071053"/>
              </p:ext>
            </p:extLst>
          </p:nvPr>
        </p:nvGraphicFramePr>
        <p:xfrm>
          <a:off x="1432192" y="1027289"/>
          <a:ext cx="9672809" cy="5076057"/>
        </p:xfrm>
        <a:graphic>
          <a:graphicData uri="http://schemas.openxmlformats.org/drawingml/2006/table">
            <a:tbl>
              <a:tblPr firstRow="1" firstCol="1" bandRow="1"/>
              <a:tblGrid>
                <a:gridCol w="2393273"/>
                <a:gridCol w="2281465"/>
                <a:gridCol w="2570552"/>
                <a:gridCol w="2427519"/>
              </a:tblGrid>
              <a:tr h="628198">
                <a:tc>
                  <a:txBody>
                    <a:bodyPr/>
                    <a:lstStyle/>
                    <a:p>
                      <a:pPr algn="just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Методика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 уровень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уровень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 уровень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6394">
                <a:tc>
                  <a:txBody>
                    <a:bodyPr/>
                    <a:lstStyle/>
                    <a:p>
                      <a:pPr algn="just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развития чтения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6874">
                <a:tc>
                  <a:txBody>
                    <a:bodyPr/>
                    <a:lstStyle/>
                    <a:p>
                      <a:pPr algn="just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анализа и оценки текста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4591">
                <a:tc>
                  <a:txBody>
                    <a:bodyPr/>
                    <a:lstStyle/>
                    <a:p>
                      <a:pPr algn="just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навыков смыслового чтения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73521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4209728888"/>
              </p:ext>
            </p:extLst>
          </p:nvPr>
        </p:nvGraphicFramePr>
        <p:xfrm>
          <a:off x="396607" y="1211855"/>
          <a:ext cx="5244029" cy="5332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206732252"/>
              </p:ext>
            </p:extLst>
          </p:nvPr>
        </p:nvGraphicFramePr>
        <p:xfrm>
          <a:off x="6470574" y="1095807"/>
          <a:ext cx="5438660" cy="53490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360186" y="449476"/>
            <a:ext cx="96699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Сравнительный анализ констатирующего и контрольного этапа</a:t>
            </a:r>
            <a:endParaRPr lang="ru-RU" sz="3200" b="1" dirty="0">
              <a:solidFill>
                <a:srgbClr val="00206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86190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73716" y="417719"/>
            <a:ext cx="8229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424" y="1663547"/>
            <a:ext cx="7464846" cy="5194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043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1850" y="231355"/>
            <a:ext cx="10515600" cy="102456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Объект, предмет и цель исследования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831850" y="1806767"/>
            <a:ext cx="10515600" cy="4282884"/>
          </a:xfrm>
        </p:spPr>
        <p:txBody>
          <a:bodyPr/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Объектом исследования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процесс литературного образования младших школьников.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Предметом исследования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формирование навыков смыслового чтения на уроках литературного чтения в начальной школе.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исследования: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 и апробация методики формирования навыков смыслового чтения.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025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209320"/>
            <a:ext cx="10515600" cy="771181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исследования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0664" y="1350504"/>
            <a:ext cx="10515600" cy="49291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проанализировать научную и методическую литературу по теме исследования;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определить основные понятия по проблеме исследования;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изучить педагогический, методический опыт в обучении формированию навыков смыслового чтения;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исследовать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имеющиеся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по литературному чтению;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провести педагогический эксперимент.</a:t>
            </a:r>
          </a:p>
        </p:txBody>
      </p:sp>
    </p:spTree>
    <p:extLst>
      <p:ext uri="{BB962C8B-B14F-4D97-AF65-F5344CB8AC3E}">
        <p14:creationId xmlns:p14="http://schemas.microsoft.com/office/powerpoint/2010/main" val="3977597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241333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29797" y="112939"/>
            <a:ext cx="10932405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лючевые для работы понятия</a:t>
            </a: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особый вид деятельности, сложная, многоплановая деятельность обработки и выделения смыла         текста. </a:t>
            </a: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Смысловое чтение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вид чтения, которое нацелено на понимание читающим смыслового содержания текста.</a:t>
            </a: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смыслового чтения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просмотровое, ознакомительное, изучающее.</a:t>
            </a: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 чтения –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систематизированный план, программа действий и операций осознанно применяемая     для управления обучения с целью его улучшения.</a:t>
            </a: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быстрое исполнение действий на основе полученной информации.</a:t>
            </a: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 доведение до автоматизма определенных действий. Навык является высшим уровнем овладения     умением.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956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88134"/>
            <a:ext cx="10515600" cy="125592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ТЕОРИТИЧЕСКИЕ ОСНОВЫ ИССЛЕДОВАНИЯ</a:t>
            </a:r>
            <a:b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30506" y="925417"/>
            <a:ext cx="4869455" cy="5155894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7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М.П</a:t>
            </a:r>
            <a:r>
              <a:rPr lang="ru-RU" sz="7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Воюшина рассматривает чтение, как сложную деятельность, в которой принято различать техническую сторону, т.е. процесс перекодирования письменной речи в звучащую, и содержательную сторону, т.е. уровень постижения определенного смысла текса. Содержательная сторона чтения определяется спецификой текста, особенностями развития речевой и эстетической деятельностями. Чтение – особый вид деятельности, сложная, многоплановая деятельность обработки и выделения смысла текста.</a:t>
            </a:r>
            <a:endParaRPr lang="ru-RU" sz="7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09272" y="925417"/>
            <a:ext cx="4644528" cy="540928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А.Г. Асмолов считает, что смысловое чтение относится к числу познавательных общеучебных универсальных действий, и даёт ему следующее определение: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 цель чтение и определение вида чтения в соответствии с целью;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извлечение нужных данных из прослушанных текстов;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определение главной и вторичной идеи;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легкая ориентация и понимание текстов различной стилистической направленности;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восприятие и оценка текстов масс медиа.</a:t>
            </a:r>
          </a:p>
          <a:p>
            <a:pPr algn="just">
              <a:lnSpc>
                <a:spcPct val="170000"/>
              </a:lnSpc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410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34327"/>
            <a:ext cx="10515600" cy="879225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стратегии чтения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1013552"/>
            <a:ext cx="10515600" cy="4620639"/>
          </a:xfrm>
        </p:spPr>
        <p:txBody>
          <a:bodyPr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редтекстовые – нацелены на постановку задач чтения, актуализацию предшествующих знаний и опыта, понятий и словаря текста, создание мотивации к чтению. </a:t>
            </a:r>
            <a:endParaRPr lang="ru-RU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Текстовые – выдвижение гипотезы, и ее подтверждение или опровержение.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ослетекстовые – применение и использование материала в самых различных ситуациях.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</a:rPr>
              <a:t>Общеучебные - способ передачи опыта друг другу в коллективе 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730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34326"/>
            <a:ext cx="10515600" cy="2278368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Опытно-экспериментальная работа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3546" y="2533880"/>
            <a:ext cx="10515600" cy="3690650"/>
          </a:xfrm>
        </p:spPr>
        <p:txBody>
          <a:bodyPr>
            <a:norm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онстатирующий этап;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бучающий этап;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онтрольный этап.</a:t>
            </a:r>
            <a:endParaRPr lang="ru-RU" sz="5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27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4231" y="748226"/>
            <a:ext cx="1037788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База исследования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«СОШ п. Сергиевский» муниципального образования «Город Саратов»   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класс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862" y="2401676"/>
            <a:ext cx="8296275" cy="445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868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7394" y="461775"/>
            <a:ext cx="10820400" cy="5913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определение уровня сформированности навыков смыслового чтения Татьяны Николаевны Понамаревой;</a:t>
            </a:r>
          </a:p>
          <a:p>
            <a:pPr algn="just">
              <a:lnSpc>
                <a:spcPct val="1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определение уровня развития чтения Людмилы Аполлоновны Ясюковой; </a:t>
            </a:r>
          </a:p>
          <a:p>
            <a:pPr algn="just">
              <a:lnSpc>
                <a:spcPct val="1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определение уровня анализа и оценки текста Александра Валерьевича  Сапа;</a:t>
            </a:r>
          </a:p>
          <a:p>
            <a:pPr algn="just">
              <a:lnSpc>
                <a:spcPct val="1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«стандартизированная методика исследования навыка чтения» (СМИНЧ) Александра Николаевича Корнева.</a:t>
            </a:r>
          </a:p>
        </p:txBody>
      </p:sp>
    </p:spTree>
    <p:extLst>
      <p:ext uri="{BB962C8B-B14F-4D97-AF65-F5344CB8AC3E}">
        <p14:creationId xmlns:p14="http://schemas.microsoft.com/office/powerpoint/2010/main" val="39356966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506</Words>
  <Application>Microsoft Office PowerPoint</Application>
  <PresentationFormat>Широкоэкранный</PresentationFormat>
  <Paragraphs>83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Выпускная квалификационная работа  на тему «Проблема формирования умений и навыков смыслового чтения младших школьников» </vt:lpstr>
      <vt:lpstr>Объект, предмет и цель исследования</vt:lpstr>
      <vt:lpstr>Задачи исследования</vt:lpstr>
      <vt:lpstr>Презентация PowerPoint</vt:lpstr>
      <vt:lpstr>1 ТЕОРИТИЧЕСКИЕ ОСНОВЫ ИССЛЕДОВАНИЯ </vt:lpstr>
      <vt:lpstr>Современные стратегии чтения</vt:lpstr>
      <vt:lpstr>Опытно-экспериментальная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Выпускная квалификационная работа на тему «Проблема формирования умений и навыков смыслового чтения младших школьников» </dc:title>
  <dc:creator>Марина Аллахвердиева</dc:creator>
  <cp:lastModifiedBy>Марина Аллахвердиева</cp:lastModifiedBy>
  <cp:revision>38</cp:revision>
  <dcterms:created xsi:type="dcterms:W3CDTF">2022-02-12T15:10:23Z</dcterms:created>
  <dcterms:modified xsi:type="dcterms:W3CDTF">2022-02-13T12:22:15Z</dcterms:modified>
</cp:coreProperties>
</file>