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0116-A71A-4C2F-8DBA-53F6CE2C64C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2DE41-3A52-49E8-B2EF-B3247A522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0116-A71A-4C2F-8DBA-53F6CE2C64C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2DE41-3A52-49E8-B2EF-B3247A522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0116-A71A-4C2F-8DBA-53F6CE2C64C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2DE41-3A52-49E8-B2EF-B3247A522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0116-A71A-4C2F-8DBA-53F6CE2C64C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2DE41-3A52-49E8-B2EF-B3247A522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0116-A71A-4C2F-8DBA-53F6CE2C64C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2DE41-3A52-49E8-B2EF-B3247A522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0116-A71A-4C2F-8DBA-53F6CE2C64C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2DE41-3A52-49E8-B2EF-B3247A522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0116-A71A-4C2F-8DBA-53F6CE2C64C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2DE41-3A52-49E8-B2EF-B3247A522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0116-A71A-4C2F-8DBA-53F6CE2C64C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2DE41-3A52-49E8-B2EF-B3247A522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0116-A71A-4C2F-8DBA-53F6CE2C64C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2DE41-3A52-49E8-B2EF-B3247A522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0116-A71A-4C2F-8DBA-53F6CE2C64C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2DE41-3A52-49E8-B2EF-B3247A522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0116-A71A-4C2F-8DBA-53F6CE2C64C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EA2DE41-3A52-49E8-B2EF-B3247A5229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5B90116-A71A-4C2F-8DBA-53F6CE2C64C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EA2DE41-3A52-49E8-B2EF-B3247A52295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76672"/>
            <a:ext cx="7851648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 занятия 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340768"/>
            <a:ext cx="7854696" cy="3640368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«Технологический процесс продажи и распознавание  ассортимента муки, крупы».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0-fasovannyie-krupyi-i-makarony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501008"/>
            <a:ext cx="532859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54918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606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76064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 выполнении работ под 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будет  оцениваться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изучение торгово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технологического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процесса по вопросам для самоконтроля по инструкционной карте –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5 баллов.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 выполнении работ под №2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будет оцениваться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выкладка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зерномучных товаров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 балла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оформление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ценников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 баллов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 выполнении работ под №3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будет  оцениваться правильность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консультирования покупателя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5 баллов.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При выполнении работ под №4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будет оцениваться правильность эксплуатации настольных электронных весов и качество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обслуживания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баллов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Наличие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спец. одежды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– 4 балла.</a:t>
            </a: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Тест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4 балла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Ку :  36 – 33 = «5»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32 – 29 = «4»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28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- 25 = «3». </a:t>
            </a:r>
          </a:p>
        </p:txBody>
      </p:sp>
      <p:pic>
        <p:nvPicPr>
          <p:cNvPr id="5122" name="Picture 2" descr="C:\Users\Admin\Desktop\kru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6875" y="4077072"/>
            <a:ext cx="341560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8457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Домашнее задание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Тест 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2800" b="1" dirty="0"/>
              <a:t>1.  Верны ли следующие </a:t>
            </a:r>
            <a:r>
              <a:rPr lang="ru-RU" sz="2800" b="1" dirty="0" smtClean="0"/>
              <a:t>утверждения?</a:t>
            </a:r>
          </a:p>
          <a:p>
            <a:pPr marL="0" indent="0">
              <a:buNone/>
            </a:pPr>
            <a:r>
              <a:rPr lang="ru-RU" sz="2800" b="1" dirty="0"/>
              <a:t> </a:t>
            </a:r>
            <a:r>
              <a:rPr lang="ru-RU" sz="2800" b="1" dirty="0" smtClean="0"/>
              <a:t>   </a:t>
            </a:r>
            <a:r>
              <a:rPr lang="ru-RU" sz="2800" dirty="0" smtClean="0"/>
              <a:t>А</a:t>
            </a:r>
            <a:r>
              <a:rPr lang="ru-RU" sz="2800" dirty="0"/>
              <a:t>) Крупы из риса вырабатывают трёх видов: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    рис  шлифованный</a:t>
            </a:r>
            <a:r>
              <a:rPr lang="ru-RU" sz="2800" dirty="0"/>
              <a:t>, полированный и </a:t>
            </a:r>
            <a:r>
              <a:rPr lang="ru-RU" sz="2800" dirty="0" smtClean="0"/>
              <a:t> дроблёный</a:t>
            </a:r>
            <a:r>
              <a:rPr lang="ru-RU" sz="2800" dirty="0"/>
              <a:t>;</a:t>
            </a:r>
          </a:p>
          <a:p>
            <a:pPr marL="0" indent="0">
              <a:buNone/>
            </a:pPr>
            <a:r>
              <a:rPr lang="ru-RU" sz="2800" dirty="0" smtClean="0"/>
              <a:t>    Б</a:t>
            </a:r>
            <a:r>
              <a:rPr lang="ru-RU" sz="2800" dirty="0"/>
              <a:t>) Крупы из пшеницы вырабатывают: перловую и </a:t>
            </a:r>
            <a:r>
              <a:rPr lang="ru-RU" sz="2800" dirty="0" smtClean="0"/>
              <a:t> ячневую</a:t>
            </a:r>
            <a:r>
              <a:rPr lang="ru-RU" sz="2800" dirty="0"/>
              <a:t>;</a:t>
            </a:r>
          </a:p>
          <a:p>
            <a:r>
              <a:rPr lang="ru-RU" sz="2800" dirty="0"/>
              <a:t>1. Верно А</a:t>
            </a:r>
          </a:p>
          <a:p>
            <a:r>
              <a:rPr lang="ru-RU" sz="2800" dirty="0"/>
              <a:t>2. Верно Б</a:t>
            </a:r>
          </a:p>
          <a:p>
            <a:r>
              <a:rPr lang="ru-RU" sz="2800" dirty="0"/>
              <a:t>3</a:t>
            </a:r>
            <a:r>
              <a:rPr lang="ru-RU" sz="2800" dirty="0" smtClean="0"/>
              <a:t>. Верны </a:t>
            </a:r>
            <a:r>
              <a:rPr lang="ru-RU" sz="2800" dirty="0"/>
              <a:t>оба</a:t>
            </a:r>
          </a:p>
          <a:p>
            <a:r>
              <a:rPr lang="ru-RU" sz="2800" dirty="0"/>
              <a:t>4. Оба неверны.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2376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43872"/>
          </a:xfrm>
        </p:spPr>
        <p:txBody>
          <a:bodyPr>
            <a:normAutofit lnSpcReduction="10000"/>
          </a:bodyPr>
          <a:lstStyle/>
          <a:p>
            <a:r>
              <a:rPr lang="ru-RU" sz="3200" b="1" dirty="0"/>
              <a:t>2. Верны ли следующие утверждения?</a:t>
            </a:r>
            <a:endParaRPr lang="ru-RU" sz="3200" dirty="0"/>
          </a:p>
          <a:p>
            <a:pPr marL="0" indent="0">
              <a:buNone/>
            </a:pPr>
            <a:r>
              <a:rPr lang="ru-RU" sz="3200" dirty="0" smtClean="0"/>
              <a:t>   А</a:t>
            </a:r>
            <a:r>
              <a:rPr lang="ru-RU" sz="3200" dirty="0"/>
              <a:t>) Ржаная мука вырабатывается трёх сортов: обойная, обдирная, </a:t>
            </a:r>
            <a:r>
              <a:rPr lang="ru-RU" sz="3200" dirty="0" smtClean="0"/>
              <a:t>сеяная.</a:t>
            </a:r>
          </a:p>
          <a:p>
            <a:pPr marL="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 Б</a:t>
            </a:r>
            <a:r>
              <a:rPr lang="ru-RU" sz="3200" dirty="0"/>
              <a:t>) Мука пшеничная бывает пяти сортов:</a:t>
            </a:r>
          </a:p>
          <a:p>
            <a:pPr marL="0" indent="0">
              <a:buNone/>
            </a:pPr>
            <a:r>
              <a:rPr lang="ru-RU" sz="3200" dirty="0" smtClean="0"/>
              <a:t>  крупчатка</a:t>
            </a:r>
            <a:r>
              <a:rPr lang="ru-RU" sz="3200" dirty="0"/>
              <a:t>, мука высшего, 1,2 сортов, обойная.</a:t>
            </a:r>
          </a:p>
          <a:p>
            <a:r>
              <a:rPr lang="ru-RU" sz="3200" dirty="0"/>
              <a:t>1.Верны оба</a:t>
            </a:r>
          </a:p>
          <a:p>
            <a:r>
              <a:rPr lang="ru-RU" sz="3200" dirty="0"/>
              <a:t>2.Верно А</a:t>
            </a:r>
          </a:p>
          <a:p>
            <a:r>
              <a:rPr lang="ru-RU" sz="3200" dirty="0"/>
              <a:t>3.Верно Б</a:t>
            </a:r>
          </a:p>
          <a:p>
            <a:r>
              <a:rPr lang="ru-RU" sz="3200" dirty="0"/>
              <a:t>4.Оба неверны.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0145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046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>
            <a:normAutofit lnSpcReduction="10000"/>
          </a:bodyPr>
          <a:lstStyle/>
          <a:p>
            <a:r>
              <a:rPr lang="ru-RU" sz="3200" b="1" dirty="0"/>
              <a:t>3. Верны ли следующие утверждения?</a:t>
            </a:r>
            <a:endParaRPr lang="ru-RU" sz="3200" dirty="0"/>
          </a:p>
          <a:p>
            <a:pPr marL="0" indent="0">
              <a:buNone/>
            </a:pPr>
            <a:r>
              <a:rPr lang="ru-RU" sz="3200" dirty="0" smtClean="0"/>
              <a:t>    А</a:t>
            </a:r>
            <a:r>
              <a:rPr lang="ru-RU" sz="3200" dirty="0"/>
              <a:t>) Гречневая крупа вырабатывается двух видов: ядрица, продел.</a:t>
            </a:r>
          </a:p>
          <a:p>
            <a:pPr marL="0" indent="0">
              <a:buNone/>
            </a:pPr>
            <a:r>
              <a:rPr lang="ru-RU" sz="3200" dirty="0" smtClean="0"/>
              <a:t>   Б</a:t>
            </a:r>
            <a:r>
              <a:rPr lang="ru-RU" sz="3200" dirty="0"/>
              <a:t>) Крупу  из кукурузы вырабатывают трёх видов: кукурузная шлифованная, кукурузные хлопья, </a:t>
            </a:r>
            <a:r>
              <a:rPr lang="ru-RU" sz="3200" dirty="0" smtClean="0"/>
              <a:t>  воздушная </a:t>
            </a:r>
            <a:r>
              <a:rPr lang="ru-RU" sz="3200" dirty="0"/>
              <a:t>кукуруза.</a:t>
            </a:r>
          </a:p>
          <a:p>
            <a:r>
              <a:rPr lang="ru-RU" sz="3200" dirty="0"/>
              <a:t>1. Верно А</a:t>
            </a:r>
          </a:p>
          <a:p>
            <a:r>
              <a:rPr lang="ru-RU" sz="3200" dirty="0"/>
              <a:t>2. Верно Б</a:t>
            </a:r>
          </a:p>
          <a:p>
            <a:r>
              <a:rPr lang="ru-RU" sz="3200" dirty="0"/>
              <a:t>3.Верны оба</a:t>
            </a:r>
          </a:p>
          <a:p>
            <a:r>
              <a:rPr lang="ru-RU" sz="3200" dirty="0"/>
              <a:t>4. Оба неверны.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74104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6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184576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4. Верны ли следующие утверждения?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3200" dirty="0" smtClean="0"/>
              <a:t>А</a:t>
            </a:r>
            <a:r>
              <a:rPr lang="ru-RU" sz="3200" dirty="0"/>
              <a:t>) К бобовым относят: горох, рис, кукурузу, овёс.</a:t>
            </a:r>
          </a:p>
          <a:p>
            <a:pPr marL="0" indent="0">
              <a:buNone/>
            </a:pPr>
            <a:r>
              <a:rPr lang="ru-RU" sz="3200" dirty="0" smtClean="0"/>
              <a:t>   Б</a:t>
            </a:r>
            <a:r>
              <a:rPr lang="ru-RU" sz="3200" dirty="0"/>
              <a:t>) Крупу из пшеницы вырабатывают: манную, полтавскую, Артек, пшеничные хлопья.</a:t>
            </a:r>
          </a:p>
          <a:p>
            <a:r>
              <a:rPr lang="ru-RU" sz="3200" dirty="0"/>
              <a:t>1. Верно А</a:t>
            </a:r>
          </a:p>
          <a:p>
            <a:r>
              <a:rPr lang="ru-RU" sz="3200" dirty="0"/>
              <a:t>2. Верно Б</a:t>
            </a:r>
          </a:p>
          <a:p>
            <a:r>
              <a:rPr lang="ru-RU" sz="3200" dirty="0"/>
              <a:t>3.Верны оба</a:t>
            </a:r>
          </a:p>
          <a:p>
            <a:r>
              <a:rPr lang="ru-RU" sz="3200" dirty="0"/>
              <a:t>4. Оба неверны.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9556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Ответы на 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/>
          <a:lstStyle/>
          <a:p>
            <a:r>
              <a:rPr lang="ru-RU" b="1" dirty="0"/>
              <a:t>Эталон – ответа:</a:t>
            </a:r>
            <a:endParaRPr lang="ru-RU" dirty="0"/>
          </a:p>
          <a:p>
            <a:r>
              <a:rPr lang="ru-RU" sz="3600" dirty="0"/>
              <a:t>1) 1</a:t>
            </a:r>
          </a:p>
          <a:p>
            <a:r>
              <a:rPr lang="ru-RU" sz="3600" dirty="0"/>
              <a:t>2) 1</a:t>
            </a:r>
          </a:p>
          <a:p>
            <a:r>
              <a:rPr lang="ru-RU" sz="3600" dirty="0"/>
              <a:t>3) 3</a:t>
            </a:r>
          </a:p>
          <a:p>
            <a:r>
              <a:rPr lang="ru-RU" sz="3600" dirty="0"/>
              <a:t>4) 2</a:t>
            </a:r>
          </a:p>
          <a:p>
            <a:r>
              <a:rPr lang="ru-RU" sz="3600" dirty="0"/>
              <a:t>Ку: 4</a:t>
            </a:r>
          </a:p>
        </p:txBody>
      </p:sp>
      <p:pic>
        <p:nvPicPr>
          <p:cNvPr id="2050" name="Picture 2" descr="C:\Users\Admin\Desktop\366097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0400" y="2204864"/>
            <a:ext cx="5715000" cy="444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73742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926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Ситуация: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33843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2800" dirty="0"/>
              <a:t>« В магазин «Лада» пришла на производственную практику учащаяся «ПУ №68» , продавец с которым учащаяся проходит практику отлучилась по своим проблемам, а в это время приехал поставщик и привез товар </a:t>
            </a:r>
            <a:r>
              <a:rPr lang="ru-RU" sz="2800" dirty="0" smtClean="0"/>
              <a:t>: муку </a:t>
            </a:r>
            <a:r>
              <a:rPr lang="ru-RU" sz="2800" dirty="0"/>
              <a:t>и крупы. Помогите учащейся осуществить технологический процесс.» </a:t>
            </a:r>
          </a:p>
          <a:p>
            <a:endParaRPr lang="ru-RU" dirty="0"/>
          </a:p>
        </p:txBody>
      </p:sp>
      <p:pic>
        <p:nvPicPr>
          <p:cNvPr id="4098" name="Picture 2" descr="C:\Users\Admin\Desktop\38372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9438" y="4293095"/>
            <a:ext cx="4610100" cy="234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28009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3024336"/>
          </a:xfrm>
        </p:spPr>
        <p:txBody>
          <a:bodyPr/>
          <a:lstStyle/>
          <a:p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Осуществить  этапы технологического процесса движения муки и крупы в магазине.</a:t>
            </a:r>
          </a:p>
        </p:txBody>
      </p:sp>
      <p:pic>
        <p:nvPicPr>
          <p:cNvPr id="3074" name="Picture 2" descr="C:\Users\Admin\Desktop\453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2239" y="3789040"/>
            <a:ext cx="496024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8311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921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62651178"/>
              </p:ext>
            </p:extLst>
          </p:nvPr>
        </p:nvGraphicFramePr>
        <p:xfrm>
          <a:off x="251520" y="-23"/>
          <a:ext cx="8712969" cy="67866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1386"/>
                <a:gridCol w="4862750"/>
                <a:gridCol w="2178833"/>
              </a:tblGrid>
              <a:tr h="1257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№ рабочих мест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наименование работ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чередование подгрупп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71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 проследить торгово – технологический процесс движения крупы, муки в магазине (по инструкционной карте</a:t>
                      </a:r>
                      <a:r>
                        <a:rPr lang="ru-RU" sz="2000" dirty="0" smtClean="0">
                          <a:effectLst/>
                        </a:rPr>
                        <a:t>).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    1  2  3  4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41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 осуществить подготовку к продаже крупы, муки (фасовка, выкладка, оформление ценника</a:t>
                      </a:r>
                      <a:r>
                        <a:rPr lang="ru-RU" sz="2000" dirty="0" smtClean="0">
                          <a:effectLst/>
                        </a:rPr>
                        <a:t>).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   2  3  4  1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41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 </a:t>
                      </a:r>
                      <a:r>
                        <a:rPr lang="ru-RU" sz="2000" dirty="0" smtClean="0">
                          <a:effectLst/>
                        </a:rPr>
                        <a:t>изучить</a:t>
                      </a:r>
                      <a:r>
                        <a:rPr lang="ru-RU" sz="2000" baseline="0" dirty="0" smtClean="0">
                          <a:effectLst/>
                        </a:rPr>
                        <a:t> методические рекомендации по муке и крупе ; давать </a:t>
                      </a:r>
                      <a:r>
                        <a:rPr lang="ru-RU" sz="2000" dirty="0" smtClean="0">
                          <a:effectLst/>
                        </a:rPr>
                        <a:t>консультацию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покупателю. </a:t>
                      </a:r>
                      <a:endParaRPr lang="ru-RU" sz="20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   3  4  1  2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683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 обслуживание </a:t>
                      </a:r>
                      <a:r>
                        <a:rPr lang="ru-RU" sz="2000" dirty="0" smtClean="0">
                          <a:effectLst/>
                        </a:rPr>
                        <a:t>(взвешивать  весовой товар на настольных электронных  весах).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   4  1  2  3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431939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</TotalTime>
  <Words>525</Words>
  <Application>Microsoft Office PowerPoint</Application>
  <PresentationFormat>Экран (4:3)</PresentationFormat>
  <Paragraphs>78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Тема занятия : </vt:lpstr>
      <vt:lpstr>Тест :</vt:lpstr>
      <vt:lpstr>Слайд 3</vt:lpstr>
      <vt:lpstr>Слайд 4</vt:lpstr>
      <vt:lpstr>Слайд 5</vt:lpstr>
      <vt:lpstr>Ответы на тест</vt:lpstr>
      <vt:lpstr>Ситуация:</vt:lpstr>
      <vt:lpstr>Цель урока:</vt:lpstr>
      <vt:lpstr>Слайд 9</vt:lpstr>
      <vt:lpstr>Слайд 10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занятия :</dc:title>
  <dc:creator>Admin</dc:creator>
  <cp:lastModifiedBy>5каб</cp:lastModifiedBy>
  <cp:revision>10</cp:revision>
  <dcterms:created xsi:type="dcterms:W3CDTF">2013-11-25T13:10:22Z</dcterms:created>
  <dcterms:modified xsi:type="dcterms:W3CDTF">2023-06-13T04:06:31Z</dcterms:modified>
</cp:coreProperties>
</file>