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0"/>
  </p:notesMasterIdLst>
  <p:sldIdLst>
    <p:sldId id="256" r:id="rId2"/>
    <p:sldId id="306" r:id="rId3"/>
    <p:sldId id="307" r:id="rId4"/>
    <p:sldId id="330" r:id="rId5"/>
    <p:sldId id="331" r:id="rId6"/>
    <p:sldId id="310" r:id="rId7"/>
    <p:sldId id="311" r:id="rId8"/>
    <p:sldId id="312" r:id="rId9"/>
    <p:sldId id="314" r:id="rId10"/>
    <p:sldId id="316" r:id="rId11"/>
    <p:sldId id="332" r:id="rId12"/>
    <p:sldId id="317" r:id="rId13"/>
    <p:sldId id="319" r:id="rId14"/>
    <p:sldId id="320" r:id="rId15"/>
    <p:sldId id="333" r:id="rId16"/>
    <p:sldId id="334" r:id="rId17"/>
    <p:sldId id="327" r:id="rId18"/>
    <p:sldId id="329" r:id="rId1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752" y="-3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0"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0"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latin typeface="Arial" pitchFamily="34" charset="0"/>
              </a:defRPr>
            </a:lvl1pPr>
          </a:lstStyle>
          <a:p>
            <a:fld id="{262D5490-EC2C-419D-B395-C2CF3E3AD90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1465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0" y="0"/>
            <a:ext cx="1557338" cy="6878638"/>
            <a:chOff x="0" y="-6"/>
            <a:chExt cx="981" cy="4333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cs typeface="Arial" charset="0"/>
              </a:endParaRPr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lang="ru-RU" sz="2400">
                <a:cs typeface="Arial" charset="0"/>
              </a:endParaRPr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rgbClr val="6A6340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cs typeface="Arial" charset="0"/>
              </a:endParaRPr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rgbClr val="6A6340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lang="ru-RU" sz="2400">
                <a:cs typeface="Arial" charset="0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cs typeface="Arial" charset="0"/>
              </a:endParaRPr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lang="ru-RU" sz="2400">
                <a:cs typeface="Arial" charset="0"/>
              </a:endParaRPr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rgbClr val="6A6340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cs typeface="Arial" charset="0"/>
              </a:endParaRPr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rgbClr val="6A6340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lang="ru-RU" sz="2400">
                <a:cs typeface="Arial" charset="0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Rectangle 32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rgbClr val="767676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cs typeface="Arial" charset="0"/>
              </a:endParaRPr>
            </a:p>
          </p:txBody>
        </p:sp>
        <p:sp>
          <p:nvSpPr>
            <p:cNvPr id="32" name="Line 33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latin typeface="Times New Roman" charset="0"/>
                <a:ea typeface="Arial" charset="0"/>
                <a:cs typeface="Arial" charset="0"/>
              </a:endParaRPr>
            </a:p>
          </p:txBody>
        </p:sp>
        <p:sp>
          <p:nvSpPr>
            <p:cNvPr id="33" name="Line 34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latin typeface="Times New Roman" charset="0"/>
                <a:ea typeface="Arial" charset="0"/>
                <a:cs typeface="Arial" charset="0"/>
              </a:endParaRPr>
            </a:p>
          </p:txBody>
        </p:sp>
      </p:grpSp>
      <p:grpSp>
        <p:nvGrpSpPr>
          <p:cNvPr id="34" name="Group 35"/>
          <p:cNvGrpSpPr>
            <a:grpSpLocks/>
          </p:cNvGrpSpPr>
          <p:nvPr/>
        </p:nvGrpSpPr>
        <p:grpSpPr bwMode="auto">
          <a:xfrm>
            <a:off x="523875" y="1428750"/>
            <a:ext cx="2095500" cy="2095500"/>
            <a:chOff x="330" y="900"/>
            <a:chExt cx="1320" cy="1320"/>
          </a:xfrm>
        </p:grpSpPr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975" y="900"/>
              <a:ext cx="675" cy="1320"/>
            </a:xfrm>
            <a:prstGeom prst="rect">
              <a:avLst/>
            </a:prstGeom>
            <a:gradFill rotWithShape="0">
              <a:gsLst>
                <a:gs pos="0">
                  <a:srgbClr val="767676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cs typeface="Arial" charset="0"/>
              </a:endParaRPr>
            </a:p>
          </p:txBody>
        </p:sp>
        <p:grpSp>
          <p:nvGrpSpPr>
            <p:cNvPr id="36" name="Group 37"/>
            <p:cNvGrpSpPr>
              <a:grpSpLocks/>
            </p:cNvGrpSpPr>
            <p:nvPr/>
          </p:nvGrpSpPr>
          <p:grpSpPr bwMode="auto">
            <a:xfrm>
              <a:off x="330" y="1015"/>
              <a:ext cx="1079" cy="1060"/>
              <a:chOff x="330" y="1015"/>
              <a:chExt cx="1079" cy="1060"/>
            </a:xfrm>
          </p:grpSpPr>
          <p:grpSp>
            <p:nvGrpSpPr>
              <p:cNvPr id="37" name="Group 38"/>
              <p:cNvGrpSpPr>
                <a:grpSpLocks/>
              </p:cNvGrpSpPr>
              <p:nvPr/>
            </p:nvGrpSpPr>
            <p:grpSpPr bwMode="auto">
              <a:xfrm>
                <a:off x="330" y="1015"/>
                <a:ext cx="1079" cy="1060"/>
                <a:chOff x="330" y="1015"/>
                <a:chExt cx="1079" cy="1060"/>
              </a:xfrm>
            </p:grpSpPr>
            <p:grpSp>
              <p:nvGrpSpPr>
                <p:cNvPr id="45" name="Group 39"/>
                <p:cNvGrpSpPr>
                  <a:grpSpLocks/>
                </p:cNvGrpSpPr>
                <p:nvPr/>
              </p:nvGrpSpPr>
              <p:grpSpPr bwMode="auto">
                <a:xfrm>
                  <a:off x="330" y="1015"/>
                  <a:ext cx="1079" cy="1060"/>
                  <a:chOff x="330" y="1015"/>
                  <a:chExt cx="1079" cy="1060"/>
                </a:xfrm>
              </p:grpSpPr>
              <p:sp>
                <p:nvSpPr>
                  <p:cNvPr id="50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910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/>
                      </a:gs>
                      <a:gs pos="100000">
                        <a:srgbClr val="6A634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1" hangingPunct="1">
                      <a:defRPr/>
                    </a:pPr>
                    <a:endParaRPr lang="ru-RU">
                      <a:cs typeface="Arial" charset="0"/>
                    </a:endParaRPr>
                  </a:p>
                </p:txBody>
              </p:sp>
              <p:sp>
                <p:nvSpPr>
                  <p:cNvPr id="51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015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6A6340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1" hangingPunct="1">
                      <a:defRPr/>
                    </a:pPr>
                    <a:endParaRPr lang="ru-RU">
                      <a:cs typeface="Arial" charset="0"/>
                    </a:endParaRPr>
                  </a:p>
                </p:txBody>
              </p:sp>
              <p:sp>
                <p:nvSpPr>
                  <p:cNvPr id="52" name="AutoShape 42"/>
                  <p:cNvSpPr>
                    <a:spLocks noChangeArrowheads="1"/>
                  </p:cNvSpPr>
                  <p:nvPr/>
                </p:nvSpPr>
                <p:spPr bwMode="auto">
                  <a:xfrm rot="5400000" flipV="1">
                    <a:off x="-91" y="1446"/>
                    <a:ext cx="1028" cy="18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3131 w 21600"/>
                      <a:gd name="T13" fmla="*/ 3135 h 21600"/>
                      <a:gd name="T14" fmla="*/ 18469 w 21600"/>
                      <a:gd name="T15" fmla="*/ 18465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6A6340"/>
                      </a:gs>
                      <a:gs pos="100000">
                        <a:schemeClr val="accent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3" name="AutoShape 43"/>
                  <p:cNvSpPr>
                    <a:spLocks noChangeArrowheads="1"/>
                  </p:cNvSpPr>
                  <p:nvPr/>
                </p:nvSpPr>
                <p:spPr bwMode="auto">
                  <a:xfrm rot="-5400000" flipH="1" flipV="1">
                    <a:off x="802" y="1436"/>
                    <a:ext cx="1028" cy="18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3131 w 21600"/>
                      <a:gd name="T13" fmla="*/ 3135 h 21600"/>
                      <a:gd name="T14" fmla="*/ 18469 w 21600"/>
                      <a:gd name="T15" fmla="*/ 18465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/>
                      </a:gs>
                      <a:gs pos="100000">
                        <a:srgbClr val="6A6340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46" name="Rectangle 44"/>
                <p:cNvSpPr>
                  <a:spLocks noChangeArrowheads="1"/>
                </p:cNvSpPr>
                <p:nvPr/>
              </p:nvSpPr>
              <p:spPr bwMode="auto">
                <a:xfrm>
                  <a:off x="433" y="1111"/>
                  <a:ext cx="874" cy="868"/>
                </a:xfrm>
                <a:prstGeom prst="rect">
                  <a:avLst/>
                </a:prstGeom>
                <a:gradFill rotWithShape="0">
                  <a:gsLst>
                    <a:gs pos="0">
                      <a:srgbClr val="6A6340"/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ru-RU">
                    <a:cs typeface="Arial" charset="0"/>
                  </a:endParaRPr>
                </a:p>
              </p:txBody>
            </p:sp>
            <p:sp>
              <p:nvSpPr>
                <p:cNvPr id="47" name="Oval 45"/>
                <p:cNvSpPr>
                  <a:spLocks noChangeArrowheads="1"/>
                </p:cNvSpPr>
                <p:nvPr/>
              </p:nvSpPr>
              <p:spPr bwMode="auto">
                <a:xfrm>
                  <a:off x="484" y="1170"/>
                  <a:ext cx="772" cy="75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rgbClr val="6A634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  <a:defRPr/>
                  </a:pPr>
                  <a:endParaRPr lang="ru-RU" sz="2400">
                    <a:cs typeface="Arial" charset="0"/>
                  </a:endParaRPr>
                </a:p>
              </p:txBody>
            </p:sp>
            <p:sp>
              <p:nvSpPr>
                <p:cNvPr id="48" name="Oval 46"/>
                <p:cNvSpPr>
                  <a:spLocks noChangeArrowheads="1"/>
                </p:cNvSpPr>
                <p:nvPr/>
              </p:nvSpPr>
              <p:spPr bwMode="auto">
                <a:xfrm>
                  <a:off x="559" y="1241"/>
                  <a:ext cx="622" cy="60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6A6340"/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  <a:defRPr/>
                  </a:pPr>
                  <a:endParaRPr lang="ru-RU" sz="2400">
                    <a:cs typeface="Arial" charset="0"/>
                  </a:endParaRPr>
                </a:p>
              </p:txBody>
            </p:sp>
            <p:sp>
              <p:nvSpPr>
                <p:cNvPr id="49" name="Oval 47"/>
                <p:cNvSpPr>
                  <a:spLocks noChangeArrowheads="1"/>
                </p:cNvSpPr>
                <p:nvPr/>
              </p:nvSpPr>
              <p:spPr bwMode="auto">
                <a:xfrm>
                  <a:off x="624" y="1303"/>
                  <a:ext cx="492" cy="4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rgbClr val="6A634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  <a:defRPr/>
                  </a:pPr>
                  <a:endParaRPr lang="ru-RU" sz="2400">
                    <a:cs typeface="Arial" charset="0"/>
                  </a:endParaRPr>
                </a:p>
              </p:txBody>
            </p:sp>
          </p:grpSp>
          <p:grpSp>
            <p:nvGrpSpPr>
              <p:cNvPr id="38" name="Group 48"/>
              <p:cNvGrpSpPr>
                <a:grpSpLocks/>
              </p:cNvGrpSpPr>
              <p:nvPr/>
            </p:nvGrpSpPr>
            <p:grpSpPr bwMode="auto">
              <a:xfrm>
                <a:off x="634" y="1345"/>
                <a:ext cx="447" cy="402"/>
                <a:chOff x="634" y="1345"/>
                <a:chExt cx="447" cy="402"/>
              </a:xfrm>
            </p:grpSpPr>
            <p:sp>
              <p:nvSpPr>
                <p:cNvPr id="39" name="Arc 49"/>
                <p:cNvSpPr>
                  <a:spLocks/>
                </p:cNvSpPr>
                <p:nvPr/>
              </p:nvSpPr>
              <p:spPr bwMode="auto">
                <a:xfrm>
                  <a:off x="856" y="1409"/>
                  <a:ext cx="34" cy="288"/>
                </a:xfrm>
                <a:custGeom>
                  <a:avLst/>
                  <a:gdLst>
                    <a:gd name="T0" fmla="*/ 0 w 21600"/>
                    <a:gd name="T1" fmla="*/ 0 h 43200"/>
                    <a:gd name="T2" fmla="*/ 0 w 21600"/>
                    <a:gd name="T3" fmla="*/ 0 h 43200"/>
                    <a:gd name="T4" fmla="*/ 0 w 21600"/>
                    <a:gd name="T5" fmla="*/ 0 h 432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199"/>
                        <a:pt x="0" y="43200"/>
                      </a:cubicBezTo>
                    </a:path>
                    <a:path w="21600" h="432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199"/>
                        <a:pt x="0" y="432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rgbClr val="6A634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0" name="Arc 50"/>
                <p:cNvSpPr>
                  <a:spLocks/>
                </p:cNvSpPr>
                <p:nvPr/>
              </p:nvSpPr>
              <p:spPr bwMode="auto">
                <a:xfrm>
                  <a:off x="827" y="1409"/>
                  <a:ext cx="34" cy="288"/>
                </a:xfrm>
                <a:custGeom>
                  <a:avLst/>
                  <a:gdLst>
                    <a:gd name="T0" fmla="*/ 0 w 21600"/>
                    <a:gd name="T1" fmla="*/ 0 h 43200"/>
                    <a:gd name="T2" fmla="*/ 0 w 21600"/>
                    <a:gd name="T3" fmla="*/ 0 h 43200"/>
                    <a:gd name="T4" fmla="*/ 0 w 21600"/>
                    <a:gd name="T5" fmla="*/ 0 h 432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-1" y="9670"/>
                        <a:pt x="9670" y="0"/>
                        <a:pt x="21599" y="0"/>
                      </a:cubicBezTo>
                    </a:path>
                    <a:path w="21600" h="43200" stroke="0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-1" y="9670"/>
                        <a:pt x="9670" y="0"/>
                        <a:pt x="21599" y="0"/>
                      </a:cubicBezTo>
                      <a:lnTo>
                        <a:pt x="21600" y="21600"/>
                      </a:lnTo>
                      <a:lnTo>
                        <a:pt x="21600" y="432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6A6340"/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" name="AutoShape 51"/>
                <p:cNvSpPr>
                  <a:spLocks noChangeArrowheads="1"/>
                </p:cNvSpPr>
                <p:nvPr/>
              </p:nvSpPr>
              <p:spPr bwMode="auto">
                <a:xfrm>
                  <a:off x="798" y="1694"/>
                  <a:ext cx="122" cy="53"/>
                </a:xfrm>
                <a:prstGeom prst="roundRect">
                  <a:avLst>
                    <a:gd name="adj" fmla="val 49995"/>
                  </a:avLst>
                </a:prstGeom>
                <a:gradFill rotWithShape="0">
                  <a:gsLst>
                    <a:gs pos="0">
                      <a:srgbClr val="6A6340"/>
                    </a:gs>
                    <a:gs pos="50000">
                      <a:schemeClr val="accent1"/>
                    </a:gs>
                    <a:gs pos="100000">
                      <a:srgbClr val="6A634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ru-RU">
                    <a:cs typeface="Arial" charset="0"/>
                  </a:endParaRPr>
                </a:p>
              </p:txBody>
            </p:sp>
            <p:sp>
              <p:nvSpPr>
                <p:cNvPr id="42" name="Freeform 52"/>
                <p:cNvSpPr>
                  <a:spLocks/>
                </p:cNvSpPr>
                <p:nvPr/>
              </p:nvSpPr>
              <p:spPr bwMode="auto">
                <a:xfrm>
                  <a:off x="634" y="1467"/>
                  <a:ext cx="221" cy="230"/>
                </a:xfrm>
                <a:custGeom>
                  <a:avLst/>
                  <a:gdLst>
                    <a:gd name="T0" fmla="*/ 212 w 221"/>
                    <a:gd name="T1" fmla="*/ 204 h 230"/>
                    <a:gd name="T2" fmla="*/ 194 w 221"/>
                    <a:gd name="T3" fmla="*/ 158 h 230"/>
                    <a:gd name="T4" fmla="*/ 188 w 221"/>
                    <a:gd name="T5" fmla="*/ 111 h 230"/>
                    <a:gd name="T6" fmla="*/ 183 w 221"/>
                    <a:gd name="T7" fmla="*/ 72 h 230"/>
                    <a:gd name="T8" fmla="*/ 178 w 221"/>
                    <a:gd name="T9" fmla="*/ 52 h 230"/>
                    <a:gd name="T10" fmla="*/ 169 w 221"/>
                    <a:gd name="T11" fmla="*/ 37 h 230"/>
                    <a:gd name="T12" fmla="*/ 157 w 221"/>
                    <a:gd name="T13" fmla="*/ 24 h 230"/>
                    <a:gd name="T14" fmla="*/ 143 w 221"/>
                    <a:gd name="T15" fmla="*/ 13 h 230"/>
                    <a:gd name="T16" fmla="*/ 124 w 221"/>
                    <a:gd name="T17" fmla="*/ 5 h 230"/>
                    <a:gd name="T18" fmla="*/ 100 w 221"/>
                    <a:gd name="T19" fmla="*/ 0 h 230"/>
                    <a:gd name="T20" fmla="*/ 76 w 221"/>
                    <a:gd name="T21" fmla="*/ 0 h 230"/>
                    <a:gd name="T22" fmla="*/ 54 w 221"/>
                    <a:gd name="T23" fmla="*/ 7 h 230"/>
                    <a:gd name="T24" fmla="*/ 35 w 221"/>
                    <a:gd name="T25" fmla="*/ 16 h 230"/>
                    <a:gd name="T26" fmla="*/ 18 w 221"/>
                    <a:gd name="T27" fmla="*/ 31 h 230"/>
                    <a:gd name="T28" fmla="*/ 5 w 221"/>
                    <a:gd name="T29" fmla="*/ 51 h 230"/>
                    <a:gd name="T30" fmla="*/ 0 w 221"/>
                    <a:gd name="T31" fmla="*/ 73 h 230"/>
                    <a:gd name="T32" fmla="*/ 3 w 221"/>
                    <a:gd name="T33" fmla="*/ 72 h 230"/>
                    <a:gd name="T34" fmla="*/ 15 w 221"/>
                    <a:gd name="T35" fmla="*/ 64 h 230"/>
                    <a:gd name="T36" fmla="*/ 35 w 221"/>
                    <a:gd name="T37" fmla="*/ 58 h 230"/>
                    <a:gd name="T38" fmla="*/ 56 w 221"/>
                    <a:gd name="T39" fmla="*/ 57 h 230"/>
                    <a:gd name="T40" fmla="*/ 74 w 221"/>
                    <a:gd name="T41" fmla="*/ 63 h 230"/>
                    <a:gd name="T42" fmla="*/ 87 w 221"/>
                    <a:gd name="T43" fmla="*/ 73 h 230"/>
                    <a:gd name="T44" fmla="*/ 93 w 221"/>
                    <a:gd name="T45" fmla="*/ 85 h 230"/>
                    <a:gd name="T46" fmla="*/ 96 w 221"/>
                    <a:gd name="T47" fmla="*/ 102 h 230"/>
                    <a:gd name="T48" fmla="*/ 100 w 221"/>
                    <a:gd name="T49" fmla="*/ 124 h 230"/>
                    <a:gd name="T50" fmla="*/ 106 w 221"/>
                    <a:gd name="T51" fmla="*/ 147 h 230"/>
                    <a:gd name="T52" fmla="*/ 116 w 221"/>
                    <a:gd name="T53" fmla="*/ 168 h 230"/>
                    <a:gd name="T54" fmla="*/ 131 w 221"/>
                    <a:gd name="T55" fmla="*/ 190 h 230"/>
                    <a:gd name="T56" fmla="*/ 150 w 221"/>
                    <a:gd name="T57" fmla="*/ 207 h 230"/>
                    <a:gd name="T58" fmla="*/ 172 w 221"/>
                    <a:gd name="T59" fmla="*/ 219 h 230"/>
                    <a:gd name="T60" fmla="*/ 194 w 221"/>
                    <a:gd name="T61" fmla="*/ 226 h 230"/>
                    <a:gd name="T62" fmla="*/ 220 w 221"/>
                    <a:gd name="T63" fmla="*/ 229 h 23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221" h="230">
                      <a:moveTo>
                        <a:pt x="220" y="229"/>
                      </a:moveTo>
                      <a:lnTo>
                        <a:pt x="212" y="204"/>
                      </a:lnTo>
                      <a:lnTo>
                        <a:pt x="202" y="180"/>
                      </a:lnTo>
                      <a:lnTo>
                        <a:pt x="194" y="158"/>
                      </a:lnTo>
                      <a:lnTo>
                        <a:pt x="190" y="136"/>
                      </a:lnTo>
                      <a:lnTo>
                        <a:pt x="188" y="111"/>
                      </a:lnTo>
                      <a:lnTo>
                        <a:pt x="185" y="85"/>
                      </a:lnTo>
                      <a:lnTo>
                        <a:pt x="183" y="72"/>
                      </a:lnTo>
                      <a:lnTo>
                        <a:pt x="181" y="61"/>
                      </a:lnTo>
                      <a:lnTo>
                        <a:pt x="178" y="52"/>
                      </a:lnTo>
                      <a:lnTo>
                        <a:pt x="173" y="43"/>
                      </a:lnTo>
                      <a:lnTo>
                        <a:pt x="169" y="37"/>
                      </a:lnTo>
                      <a:lnTo>
                        <a:pt x="164" y="30"/>
                      </a:lnTo>
                      <a:lnTo>
                        <a:pt x="157" y="24"/>
                      </a:lnTo>
                      <a:lnTo>
                        <a:pt x="150" y="18"/>
                      </a:lnTo>
                      <a:lnTo>
                        <a:pt x="143" y="13"/>
                      </a:lnTo>
                      <a:lnTo>
                        <a:pt x="134" y="9"/>
                      </a:lnTo>
                      <a:lnTo>
                        <a:pt x="124" y="5"/>
                      </a:lnTo>
                      <a:lnTo>
                        <a:pt x="112" y="2"/>
                      </a:lnTo>
                      <a:lnTo>
                        <a:pt x="100" y="0"/>
                      </a:lnTo>
                      <a:lnTo>
                        <a:pt x="88" y="0"/>
                      </a:lnTo>
                      <a:lnTo>
                        <a:pt x="76" y="0"/>
                      </a:lnTo>
                      <a:lnTo>
                        <a:pt x="65" y="2"/>
                      </a:lnTo>
                      <a:lnTo>
                        <a:pt x="54" y="7"/>
                      </a:lnTo>
                      <a:lnTo>
                        <a:pt x="45" y="10"/>
                      </a:lnTo>
                      <a:lnTo>
                        <a:pt x="35" y="16"/>
                      </a:lnTo>
                      <a:lnTo>
                        <a:pt x="25" y="24"/>
                      </a:lnTo>
                      <a:lnTo>
                        <a:pt x="18" y="31"/>
                      </a:lnTo>
                      <a:lnTo>
                        <a:pt x="11" y="41"/>
                      </a:lnTo>
                      <a:lnTo>
                        <a:pt x="5" y="51"/>
                      </a:lnTo>
                      <a:lnTo>
                        <a:pt x="1" y="63"/>
                      </a:lnTo>
                      <a:lnTo>
                        <a:pt x="0" y="73"/>
                      </a:lnTo>
                      <a:lnTo>
                        <a:pt x="0" y="79"/>
                      </a:lnTo>
                      <a:lnTo>
                        <a:pt x="3" y="72"/>
                      </a:lnTo>
                      <a:lnTo>
                        <a:pt x="8" y="67"/>
                      </a:lnTo>
                      <a:lnTo>
                        <a:pt x="15" y="64"/>
                      </a:lnTo>
                      <a:lnTo>
                        <a:pt x="25" y="60"/>
                      </a:lnTo>
                      <a:lnTo>
                        <a:pt x="35" y="58"/>
                      </a:lnTo>
                      <a:lnTo>
                        <a:pt x="46" y="57"/>
                      </a:lnTo>
                      <a:lnTo>
                        <a:pt x="56" y="57"/>
                      </a:lnTo>
                      <a:lnTo>
                        <a:pt x="67" y="60"/>
                      </a:lnTo>
                      <a:lnTo>
                        <a:pt x="74" y="63"/>
                      </a:lnTo>
                      <a:lnTo>
                        <a:pt x="81" y="67"/>
                      </a:lnTo>
                      <a:lnTo>
                        <a:pt x="87" y="73"/>
                      </a:lnTo>
                      <a:lnTo>
                        <a:pt x="91" y="78"/>
                      </a:lnTo>
                      <a:lnTo>
                        <a:pt x="93" y="85"/>
                      </a:lnTo>
                      <a:lnTo>
                        <a:pt x="95" y="92"/>
                      </a:lnTo>
                      <a:lnTo>
                        <a:pt x="96" y="102"/>
                      </a:lnTo>
                      <a:lnTo>
                        <a:pt x="98" y="112"/>
                      </a:lnTo>
                      <a:lnTo>
                        <a:pt x="100" y="124"/>
                      </a:lnTo>
                      <a:lnTo>
                        <a:pt x="103" y="135"/>
                      </a:lnTo>
                      <a:lnTo>
                        <a:pt x="106" y="147"/>
                      </a:lnTo>
                      <a:lnTo>
                        <a:pt x="111" y="158"/>
                      </a:lnTo>
                      <a:lnTo>
                        <a:pt x="116" y="168"/>
                      </a:lnTo>
                      <a:lnTo>
                        <a:pt x="123" y="180"/>
                      </a:lnTo>
                      <a:lnTo>
                        <a:pt x="131" y="190"/>
                      </a:lnTo>
                      <a:lnTo>
                        <a:pt x="140" y="199"/>
                      </a:lnTo>
                      <a:lnTo>
                        <a:pt x="150" y="207"/>
                      </a:lnTo>
                      <a:lnTo>
                        <a:pt x="163" y="215"/>
                      </a:lnTo>
                      <a:lnTo>
                        <a:pt x="172" y="219"/>
                      </a:lnTo>
                      <a:lnTo>
                        <a:pt x="183" y="223"/>
                      </a:lnTo>
                      <a:lnTo>
                        <a:pt x="194" y="226"/>
                      </a:lnTo>
                      <a:lnTo>
                        <a:pt x="207" y="228"/>
                      </a:lnTo>
                      <a:lnTo>
                        <a:pt x="22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rgbClr val="6A634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3" name="Freeform 53"/>
                <p:cNvSpPr>
                  <a:spLocks/>
                </p:cNvSpPr>
                <p:nvPr/>
              </p:nvSpPr>
              <p:spPr bwMode="auto">
                <a:xfrm>
                  <a:off x="859" y="1467"/>
                  <a:ext cx="222" cy="230"/>
                </a:xfrm>
                <a:custGeom>
                  <a:avLst/>
                  <a:gdLst>
                    <a:gd name="T0" fmla="*/ 7 w 222"/>
                    <a:gd name="T1" fmla="*/ 204 h 230"/>
                    <a:gd name="T2" fmla="*/ 25 w 222"/>
                    <a:gd name="T3" fmla="*/ 158 h 230"/>
                    <a:gd name="T4" fmla="*/ 31 w 222"/>
                    <a:gd name="T5" fmla="*/ 111 h 230"/>
                    <a:gd name="T6" fmla="*/ 36 w 222"/>
                    <a:gd name="T7" fmla="*/ 72 h 230"/>
                    <a:gd name="T8" fmla="*/ 41 w 222"/>
                    <a:gd name="T9" fmla="*/ 52 h 230"/>
                    <a:gd name="T10" fmla="*/ 50 w 222"/>
                    <a:gd name="T11" fmla="*/ 37 h 230"/>
                    <a:gd name="T12" fmla="*/ 62 w 222"/>
                    <a:gd name="T13" fmla="*/ 24 h 230"/>
                    <a:gd name="T14" fmla="*/ 77 w 222"/>
                    <a:gd name="T15" fmla="*/ 13 h 230"/>
                    <a:gd name="T16" fmla="*/ 96 w 222"/>
                    <a:gd name="T17" fmla="*/ 5 h 230"/>
                    <a:gd name="T18" fmla="*/ 120 w 222"/>
                    <a:gd name="T19" fmla="*/ 0 h 230"/>
                    <a:gd name="T20" fmla="*/ 143 w 222"/>
                    <a:gd name="T21" fmla="*/ 0 h 230"/>
                    <a:gd name="T22" fmla="*/ 165 w 222"/>
                    <a:gd name="T23" fmla="*/ 7 h 230"/>
                    <a:gd name="T24" fmla="*/ 184 w 222"/>
                    <a:gd name="T25" fmla="*/ 16 h 230"/>
                    <a:gd name="T26" fmla="*/ 201 w 222"/>
                    <a:gd name="T27" fmla="*/ 31 h 230"/>
                    <a:gd name="T28" fmla="*/ 215 w 222"/>
                    <a:gd name="T29" fmla="*/ 51 h 230"/>
                    <a:gd name="T30" fmla="*/ 221 w 222"/>
                    <a:gd name="T31" fmla="*/ 73 h 230"/>
                    <a:gd name="T32" fmla="*/ 217 w 222"/>
                    <a:gd name="T33" fmla="*/ 72 h 230"/>
                    <a:gd name="T34" fmla="*/ 205 w 222"/>
                    <a:gd name="T35" fmla="*/ 64 h 230"/>
                    <a:gd name="T36" fmla="*/ 184 w 222"/>
                    <a:gd name="T37" fmla="*/ 58 h 230"/>
                    <a:gd name="T38" fmla="*/ 164 w 222"/>
                    <a:gd name="T39" fmla="*/ 57 h 230"/>
                    <a:gd name="T40" fmla="*/ 145 w 222"/>
                    <a:gd name="T41" fmla="*/ 63 h 230"/>
                    <a:gd name="T42" fmla="*/ 132 w 222"/>
                    <a:gd name="T43" fmla="*/ 73 h 230"/>
                    <a:gd name="T44" fmla="*/ 127 w 222"/>
                    <a:gd name="T45" fmla="*/ 85 h 230"/>
                    <a:gd name="T46" fmla="*/ 123 w 222"/>
                    <a:gd name="T47" fmla="*/ 102 h 230"/>
                    <a:gd name="T48" fmla="*/ 120 w 222"/>
                    <a:gd name="T49" fmla="*/ 124 h 230"/>
                    <a:gd name="T50" fmla="*/ 113 w 222"/>
                    <a:gd name="T51" fmla="*/ 147 h 230"/>
                    <a:gd name="T52" fmla="*/ 104 w 222"/>
                    <a:gd name="T53" fmla="*/ 168 h 230"/>
                    <a:gd name="T54" fmla="*/ 89 w 222"/>
                    <a:gd name="T55" fmla="*/ 190 h 230"/>
                    <a:gd name="T56" fmla="*/ 69 w 222"/>
                    <a:gd name="T57" fmla="*/ 207 h 230"/>
                    <a:gd name="T58" fmla="*/ 47 w 222"/>
                    <a:gd name="T59" fmla="*/ 219 h 230"/>
                    <a:gd name="T60" fmla="*/ 25 w 222"/>
                    <a:gd name="T61" fmla="*/ 226 h 230"/>
                    <a:gd name="T62" fmla="*/ 0 w 222"/>
                    <a:gd name="T63" fmla="*/ 229 h 23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222" h="230">
                      <a:moveTo>
                        <a:pt x="0" y="229"/>
                      </a:moveTo>
                      <a:lnTo>
                        <a:pt x="7" y="204"/>
                      </a:lnTo>
                      <a:lnTo>
                        <a:pt x="17" y="180"/>
                      </a:lnTo>
                      <a:lnTo>
                        <a:pt x="25" y="158"/>
                      </a:lnTo>
                      <a:lnTo>
                        <a:pt x="29" y="136"/>
                      </a:lnTo>
                      <a:lnTo>
                        <a:pt x="31" y="111"/>
                      </a:lnTo>
                      <a:lnTo>
                        <a:pt x="34" y="85"/>
                      </a:lnTo>
                      <a:lnTo>
                        <a:pt x="36" y="72"/>
                      </a:lnTo>
                      <a:lnTo>
                        <a:pt x="38" y="61"/>
                      </a:lnTo>
                      <a:lnTo>
                        <a:pt x="41" y="52"/>
                      </a:lnTo>
                      <a:lnTo>
                        <a:pt x="46" y="43"/>
                      </a:lnTo>
                      <a:lnTo>
                        <a:pt x="50" y="37"/>
                      </a:lnTo>
                      <a:lnTo>
                        <a:pt x="56" y="30"/>
                      </a:lnTo>
                      <a:lnTo>
                        <a:pt x="62" y="24"/>
                      </a:lnTo>
                      <a:lnTo>
                        <a:pt x="69" y="18"/>
                      </a:lnTo>
                      <a:lnTo>
                        <a:pt x="77" y="13"/>
                      </a:lnTo>
                      <a:lnTo>
                        <a:pt x="86" y="9"/>
                      </a:lnTo>
                      <a:lnTo>
                        <a:pt x="96" y="5"/>
                      </a:lnTo>
                      <a:lnTo>
                        <a:pt x="108" y="2"/>
                      </a:lnTo>
                      <a:lnTo>
                        <a:pt x="120" y="0"/>
                      </a:lnTo>
                      <a:lnTo>
                        <a:pt x="132" y="0"/>
                      </a:lnTo>
                      <a:lnTo>
                        <a:pt x="143" y="0"/>
                      </a:lnTo>
                      <a:lnTo>
                        <a:pt x="155" y="2"/>
                      </a:lnTo>
                      <a:lnTo>
                        <a:pt x="165" y="7"/>
                      </a:lnTo>
                      <a:lnTo>
                        <a:pt x="175" y="10"/>
                      </a:lnTo>
                      <a:lnTo>
                        <a:pt x="184" y="16"/>
                      </a:lnTo>
                      <a:lnTo>
                        <a:pt x="195" y="24"/>
                      </a:lnTo>
                      <a:lnTo>
                        <a:pt x="201" y="31"/>
                      </a:lnTo>
                      <a:lnTo>
                        <a:pt x="209" y="41"/>
                      </a:lnTo>
                      <a:lnTo>
                        <a:pt x="215" y="51"/>
                      </a:lnTo>
                      <a:lnTo>
                        <a:pt x="219" y="63"/>
                      </a:lnTo>
                      <a:lnTo>
                        <a:pt x="221" y="73"/>
                      </a:lnTo>
                      <a:lnTo>
                        <a:pt x="220" y="79"/>
                      </a:lnTo>
                      <a:lnTo>
                        <a:pt x="217" y="72"/>
                      </a:lnTo>
                      <a:lnTo>
                        <a:pt x="212" y="67"/>
                      </a:lnTo>
                      <a:lnTo>
                        <a:pt x="205" y="64"/>
                      </a:lnTo>
                      <a:lnTo>
                        <a:pt x="195" y="60"/>
                      </a:lnTo>
                      <a:lnTo>
                        <a:pt x="184" y="58"/>
                      </a:lnTo>
                      <a:lnTo>
                        <a:pt x="174" y="57"/>
                      </a:lnTo>
                      <a:lnTo>
                        <a:pt x="164" y="57"/>
                      </a:lnTo>
                      <a:lnTo>
                        <a:pt x="153" y="60"/>
                      </a:lnTo>
                      <a:lnTo>
                        <a:pt x="145" y="63"/>
                      </a:lnTo>
                      <a:lnTo>
                        <a:pt x="139" y="67"/>
                      </a:lnTo>
                      <a:lnTo>
                        <a:pt x="132" y="73"/>
                      </a:lnTo>
                      <a:lnTo>
                        <a:pt x="129" y="78"/>
                      </a:lnTo>
                      <a:lnTo>
                        <a:pt x="127" y="85"/>
                      </a:lnTo>
                      <a:lnTo>
                        <a:pt x="125" y="92"/>
                      </a:lnTo>
                      <a:lnTo>
                        <a:pt x="123" y="102"/>
                      </a:lnTo>
                      <a:lnTo>
                        <a:pt x="122" y="112"/>
                      </a:lnTo>
                      <a:lnTo>
                        <a:pt x="120" y="124"/>
                      </a:lnTo>
                      <a:lnTo>
                        <a:pt x="117" y="135"/>
                      </a:lnTo>
                      <a:lnTo>
                        <a:pt x="113" y="147"/>
                      </a:lnTo>
                      <a:lnTo>
                        <a:pt x="109" y="158"/>
                      </a:lnTo>
                      <a:lnTo>
                        <a:pt x="104" y="168"/>
                      </a:lnTo>
                      <a:lnTo>
                        <a:pt x="97" y="180"/>
                      </a:lnTo>
                      <a:lnTo>
                        <a:pt x="89" y="190"/>
                      </a:lnTo>
                      <a:lnTo>
                        <a:pt x="79" y="199"/>
                      </a:lnTo>
                      <a:lnTo>
                        <a:pt x="69" y="207"/>
                      </a:lnTo>
                      <a:lnTo>
                        <a:pt x="57" y="215"/>
                      </a:lnTo>
                      <a:lnTo>
                        <a:pt x="47" y="219"/>
                      </a:lnTo>
                      <a:lnTo>
                        <a:pt x="37" y="223"/>
                      </a:lnTo>
                      <a:lnTo>
                        <a:pt x="25" y="226"/>
                      </a:lnTo>
                      <a:lnTo>
                        <a:pt x="12" y="228"/>
                      </a:lnTo>
                      <a:lnTo>
                        <a:pt x="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rgbClr val="6A634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" name="Oval 54"/>
                <p:cNvSpPr>
                  <a:spLocks noChangeArrowheads="1"/>
                </p:cNvSpPr>
                <p:nvPr/>
              </p:nvSpPr>
              <p:spPr bwMode="auto">
                <a:xfrm>
                  <a:off x="829" y="1345"/>
                  <a:ext cx="56" cy="5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rgbClr val="6A634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  <a:defRPr/>
                  </a:pPr>
                  <a:endParaRPr lang="ru-RU" sz="2400">
                    <a:cs typeface="Arial" charset="0"/>
                  </a:endParaRPr>
                </a:p>
              </p:txBody>
            </p:sp>
          </p:grpSp>
        </p:grpSp>
      </p:grpSp>
      <p:sp>
        <p:nvSpPr>
          <p:cNvPr id="2150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738438" y="1381125"/>
            <a:ext cx="6253162" cy="23336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4124325"/>
            <a:ext cx="6249987" cy="1285875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2743200" y="5410200"/>
            <a:ext cx="6248400" cy="457200"/>
          </a:xfrm>
        </p:spPr>
        <p:txBody>
          <a:bodyPr wrap="none"/>
          <a:lstStyle>
            <a:lvl1pPr>
              <a:defRPr sz="3200" b="1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5" name="Rectangle 5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6" name="Rectangle 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CD1A0-DD11-4E7B-8411-8A80D615462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759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87D590-F90C-4F99-A75E-7486324B5A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330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19938" y="228600"/>
            <a:ext cx="1871662" cy="60102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00188" y="228600"/>
            <a:ext cx="5467350" cy="60102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53A197-540D-4A9A-9A87-AFF419EE154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800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5E11E2-2FCB-4AC8-A921-B98C19EF95B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173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04B4A0-1C45-4D9F-B2A3-D70154C9FBA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368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00188" y="1524000"/>
            <a:ext cx="3668712" cy="4714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21300" y="1524000"/>
            <a:ext cx="3670300" cy="4714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96C19C-C2D7-4690-97B5-53D46649676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325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9EF8E9-27D8-4328-9D18-2F80420FE58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40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42735-BB33-42B3-85A0-186B0CEC03B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175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64E16D-F9FF-44CF-8CE3-9766FED4542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430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0DF9BE-3A1D-4ED6-83C4-7476E975D5A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77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EF3C37-4E47-490C-822B-17FE3F2EF45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125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-9525"/>
            <a:ext cx="1557338" cy="6878638"/>
            <a:chOff x="0" y="-6"/>
            <a:chExt cx="981" cy="4333"/>
          </a:xfrm>
        </p:grpSpPr>
        <p:sp>
          <p:nvSpPr>
            <p:cNvPr id="20483" name="Rectangle 3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cs typeface="Arial" charset="0"/>
              </a:endParaRPr>
            </a:p>
          </p:txBody>
        </p:sp>
        <p:sp>
          <p:nvSpPr>
            <p:cNvPr id="20484" name="Rectangle 4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lang="ru-RU" sz="2400">
                <a:cs typeface="Arial" charset="0"/>
              </a:endParaRPr>
            </a:p>
          </p:txBody>
        </p:sp>
        <p:sp>
          <p:nvSpPr>
            <p:cNvPr id="20485" name="Rectangle 5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rgbClr val="6A6340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cs typeface="Arial" charset="0"/>
              </a:endParaRPr>
            </a:p>
          </p:txBody>
        </p:sp>
        <p:sp>
          <p:nvSpPr>
            <p:cNvPr id="20486" name="Rectangle 6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rgbClr val="6A6340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lang="ru-RU" sz="2400">
                <a:cs typeface="Arial" charset="0"/>
              </a:endParaRPr>
            </a:p>
          </p:txBody>
        </p:sp>
        <p:sp>
          <p:nvSpPr>
            <p:cNvPr id="20487" name="Freeform 7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488" name="Freeform 8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489" name="Freeform 9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490" name="Freeform 10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491" name="Freeform 11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492" name="Freeform 12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493" name="Freeform 13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494" name="Freeform 14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495" name="Rectangle 15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cs typeface="Arial" charset="0"/>
              </a:endParaRPr>
            </a:p>
          </p:txBody>
        </p:sp>
        <p:sp>
          <p:nvSpPr>
            <p:cNvPr id="20496" name="Rectangle 16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lang="ru-RU" sz="2400">
                <a:cs typeface="Arial" charset="0"/>
              </a:endParaRPr>
            </a:p>
          </p:txBody>
        </p:sp>
        <p:sp>
          <p:nvSpPr>
            <p:cNvPr id="20497" name="Rectangle 17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rgbClr val="6A6340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cs typeface="Arial" charset="0"/>
              </a:endParaRPr>
            </a:p>
          </p:txBody>
        </p:sp>
        <p:sp>
          <p:nvSpPr>
            <p:cNvPr id="20498" name="Rectangle 18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rgbClr val="6A6340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lang="ru-RU" sz="2400">
                <a:cs typeface="Arial" charset="0"/>
              </a:endParaRPr>
            </a:p>
          </p:txBody>
        </p:sp>
        <p:sp>
          <p:nvSpPr>
            <p:cNvPr id="20499" name="Freeform 19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00" name="Freeform 20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01" name="Freeform 21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02" name="Freeform 22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03" name="Freeform 23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04" name="Freeform 24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05" name="Freeform 25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06" name="Freeform 26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07" name="Freeform 27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08" name="Freeform 28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rgbClr val="6A6340"/>
                </a:gs>
                <a:gs pos="50000">
                  <a:schemeClr val="accent1"/>
                </a:gs>
                <a:gs pos="100000">
                  <a:srgbClr val="6A634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09" name="Rectangle 29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rgbClr val="767676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cs typeface="Arial" charset="0"/>
              </a:endParaRPr>
            </a:p>
          </p:txBody>
        </p:sp>
        <p:sp>
          <p:nvSpPr>
            <p:cNvPr id="1059" name="Line 30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latin typeface="Times New Roman" charset="0"/>
                <a:ea typeface="Arial" charset="0"/>
                <a:cs typeface="Arial" charset="0"/>
              </a:endParaRPr>
            </a:p>
          </p:txBody>
        </p:sp>
        <p:sp>
          <p:nvSpPr>
            <p:cNvPr id="1060" name="Line 31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latin typeface="Times New Roman" charset="0"/>
                <a:ea typeface="Arial" charset="0"/>
                <a:cs typeface="Arial" charset="0"/>
              </a:endParaRPr>
            </a:p>
          </p:txBody>
        </p:sp>
      </p:grpSp>
      <p:sp>
        <p:nvSpPr>
          <p:cNvPr id="1027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500188" y="228600"/>
            <a:ext cx="749141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00188" y="1524000"/>
            <a:ext cx="7491412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514" name="Rectangle 3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7800" y="6324600"/>
            <a:ext cx="1409700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kumimoji="0" sz="1400">
                <a:latin typeface="Times New Roman" panose="02020603050405020304" pitchFamily="18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15" name="Rectangle 3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400">
                <a:latin typeface="Times New Roman" panose="02020603050405020304" pitchFamily="18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16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400"/>
            </a:lvl1pPr>
          </a:lstStyle>
          <a:p>
            <a:fld id="{A17282FC-EAFB-4835-8967-D6B35581473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Arial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l"/>
        <a:defRPr sz="3200" b="1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 b="1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400" b="1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000" b="1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38438" y="1700213"/>
            <a:ext cx="6253162" cy="1728787"/>
          </a:xfrm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algn="ctr" eaLnBrk="1" hangingPunct="1"/>
            <a:r>
              <a:rPr lang="ru-RU" sz="3200" b="1" dirty="0" smtClean="0"/>
              <a:t>Фонетика. Орфоэпия. Обобщение </a:t>
            </a:r>
            <a:endParaRPr kumimoji="0" lang="ru-RU" sz="3200" dirty="0" smtClean="0"/>
          </a:p>
        </p:txBody>
      </p:sp>
      <p:sp>
        <p:nvSpPr>
          <p:cNvPr id="4099" name="Подзаголовок 1"/>
          <p:cNvSpPr>
            <a:spLocks noGrp="1"/>
          </p:cNvSpPr>
          <p:nvPr>
            <p:ph type="subTitle" sz="quarter" idx="1"/>
          </p:nvPr>
        </p:nvSpPr>
        <p:spPr>
          <a:xfrm>
            <a:off x="2741613" y="4437063"/>
            <a:ext cx="6249987" cy="1512887"/>
          </a:xfrm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algn="r"/>
            <a:r>
              <a:rPr lang="ru-RU" sz="2000" b="0" dirty="0" smtClean="0">
                <a:solidFill>
                  <a:schemeClr val="tx2"/>
                </a:solidFill>
                <a:latin typeface="+mj-lt"/>
              </a:rPr>
              <a:t>Выполнила: </a:t>
            </a:r>
            <a:r>
              <a:rPr lang="ru-RU" sz="2000" b="0" dirty="0" err="1" smtClean="0">
                <a:solidFill>
                  <a:schemeClr val="tx2"/>
                </a:solidFill>
                <a:latin typeface="+mj-lt"/>
              </a:rPr>
              <a:t>Синтяева</a:t>
            </a:r>
            <a:r>
              <a:rPr lang="ru-RU" sz="2000" b="0" dirty="0" smtClean="0">
                <a:solidFill>
                  <a:schemeClr val="tx2"/>
                </a:solidFill>
                <a:latin typeface="+mj-lt"/>
              </a:rPr>
              <a:t> Г.А., </a:t>
            </a:r>
            <a:r>
              <a:rPr lang="ru-RU" sz="2000" b="0" dirty="0" err="1" smtClean="0">
                <a:solidFill>
                  <a:schemeClr val="tx2"/>
                </a:solidFill>
                <a:latin typeface="+mj-lt"/>
              </a:rPr>
              <a:t>к.пед.н</a:t>
            </a:r>
            <a:r>
              <a:rPr lang="ru-RU" sz="2000" b="0" dirty="0" smtClean="0">
                <a:solidFill>
                  <a:schemeClr val="tx2"/>
                </a:solidFill>
                <a:latin typeface="+mj-lt"/>
              </a:rPr>
              <a:t>., преподаватель первой квалификационной категории ГБПОУ «Челябинский педагогический колледж №1»</a:t>
            </a:r>
          </a:p>
        </p:txBody>
      </p:sp>
    </p:spTree>
  </p:cSld>
  <p:clrMapOvr>
    <a:masterClrMapping/>
  </p:clrMapOvr>
  <p:transition xmlns:p14="http://schemas.microsoft.com/office/powerpoint/2010/main" spd="slow">
    <p:split orient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547664" y="260648"/>
            <a:ext cx="7491412" cy="1143000"/>
          </a:xfrm>
        </p:spPr>
        <p:txBody>
          <a:bodyPr/>
          <a:lstStyle/>
          <a:p>
            <a:pPr algn="ctr"/>
            <a:r>
              <a:rPr lang="ru-RU" sz="3200" b="1" smtClean="0"/>
              <a:t>Ох, уж эти гласные</a:t>
            </a:r>
            <a:r>
              <a:rPr lang="mr-IN" sz="3200" b="1" smtClean="0">
                <a:latin typeface="Arial" pitchFamily="34" charset="0"/>
              </a:rPr>
              <a:t>…</a:t>
            </a:r>
            <a:endParaRPr lang="ru-RU" sz="3200" b="1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8888" y="1524000"/>
            <a:ext cx="7732712" cy="4714875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</a:pPr>
            <a:r>
              <a:rPr lang="ru-RU" b="0" dirty="0" smtClean="0">
                <a:solidFill>
                  <a:schemeClr val="tx2"/>
                </a:solidFill>
                <a:latin typeface="+mj-lt"/>
              </a:rPr>
              <a:t>Правописание гласных в корне слова:</a:t>
            </a:r>
          </a:p>
          <a:p>
            <a:pPr marL="0" indent="0">
              <a:buClrTx/>
              <a:buFont typeface="Wingdings" pitchFamily="2" charset="2"/>
              <a:buAutoNum type="arabicParenR"/>
            </a:pPr>
            <a:r>
              <a:rPr lang="ru-RU" b="0" dirty="0" smtClean="0">
                <a:solidFill>
                  <a:schemeClr val="tx2"/>
                </a:solidFill>
                <a:latin typeface="+mj-lt"/>
              </a:rPr>
              <a:t> Безударные 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гласные, проверяемые ударением;</a:t>
            </a:r>
          </a:p>
          <a:p>
            <a:pPr marL="0" indent="0">
              <a:buClrTx/>
              <a:buFont typeface="Wingdings" pitchFamily="2" charset="2"/>
              <a:buAutoNum type="arabicParenR"/>
            </a:pPr>
            <a:r>
              <a:rPr lang="ru-RU" b="0" dirty="0" smtClean="0">
                <a:solidFill>
                  <a:schemeClr val="tx2"/>
                </a:solidFill>
                <a:latin typeface="+mj-lt"/>
              </a:rPr>
              <a:t> Безударные 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гласные, не проверяемые ударением;</a:t>
            </a:r>
          </a:p>
          <a:p>
            <a:pPr marL="0" indent="0">
              <a:buClrTx/>
              <a:buFont typeface="Wingdings" pitchFamily="2" charset="2"/>
              <a:buAutoNum type="arabicParenR"/>
            </a:pPr>
            <a:r>
              <a:rPr lang="ru-RU" b="0" dirty="0" smtClean="0">
                <a:solidFill>
                  <a:schemeClr val="tx2"/>
                </a:solidFill>
                <a:latin typeface="+mj-lt"/>
              </a:rPr>
              <a:t> Безударные 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гласные в корнях с чередованием.</a:t>
            </a:r>
          </a:p>
        </p:txBody>
      </p:sp>
    </p:spTree>
  </p:cSld>
  <p:clrMapOvr>
    <a:masterClrMapping/>
  </p:clrMapOvr>
  <p:transition xmlns:p14="http://schemas.microsoft.com/office/powerpoint/2010/main" spd="slow">
    <p:split orient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smtClean="0"/>
              <a:t>Задание 3. Распределите слова по правилам правописания гласных в корне слова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484784"/>
            <a:ext cx="7345560" cy="4714875"/>
          </a:xfrm>
        </p:spPr>
        <p:txBody>
          <a:bodyPr/>
          <a:lstStyle/>
          <a:p>
            <a:pPr marL="0" indent="0" algn="just">
              <a:buNone/>
            </a:pP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Спл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…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шной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приг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..рать,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акв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…рель,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благораспол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..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жение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соприк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..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снувшись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бр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…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шюра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оп…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здать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пол..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гаться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прогл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…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тить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р..сточек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покл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..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ниться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заск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..чу,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оп..здание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тв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..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рить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выт..рать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сп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…шить,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кв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…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танция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.</a:t>
            </a:r>
          </a:p>
        </p:txBody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smtClean="0"/>
              <a:t>Проверяем!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88" y="1268413"/>
            <a:ext cx="7491412" cy="4970462"/>
          </a:xfrm>
        </p:spPr>
        <p:txBody>
          <a:bodyPr/>
          <a:lstStyle/>
          <a:p>
            <a:pPr>
              <a:buClrTx/>
            </a:pPr>
            <a:r>
              <a:rPr lang="ru-RU" sz="2800" dirty="0" smtClean="0">
                <a:solidFill>
                  <a:schemeClr val="tx2"/>
                </a:solidFill>
                <a:latin typeface="+mj-lt"/>
              </a:rPr>
              <a:t>Чередующиеся гласные в корне слова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: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пригОрать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благорасполОжение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соприкОснувшись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полАгаться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, 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рОсточек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поклОниться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заскОчу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опОздание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твОрить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вытИрать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.</a:t>
            </a:r>
          </a:p>
          <a:p>
            <a:pPr>
              <a:buClrTx/>
            </a:pPr>
            <a:r>
              <a:rPr lang="ru-RU" sz="2800" dirty="0" smtClean="0">
                <a:solidFill>
                  <a:schemeClr val="tx2"/>
                </a:solidFill>
                <a:latin typeface="+mj-lt"/>
              </a:rPr>
              <a:t>Проверяемые гласные в корне слова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: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сплОшной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опОздать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, 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проглОтить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спЕшить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.</a:t>
            </a:r>
          </a:p>
          <a:p>
            <a:pPr>
              <a:buClrTx/>
            </a:pPr>
            <a:r>
              <a:rPr lang="ru-RU" sz="2800" dirty="0" smtClean="0">
                <a:solidFill>
                  <a:schemeClr val="tx2"/>
                </a:solidFill>
                <a:latin typeface="+mj-lt"/>
              </a:rPr>
              <a:t>Непроверяемые гласные в корне слова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: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аквАрель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брОшюра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квИтанция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.</a:t>
            </a:r>
          </a:p>
          <a:p>
            <a:pPr>
              <a:buClrTx/>
            </a:pPr>
            <a:endParaRPr lang="ru-RU" sz="2800" dirty="0" smtClean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/>
              <a:t>Задание 4. Занимательная лингвистика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913" y="1524000"/>
            <a:ext cx="7659687" cy="4714875"/>
          </a:xfrm>
        </p:spPr>
        <p:txBody>
          <a:bodyPr/>
          <a:lstStyle/>
          <a:p>
            <a:pPr marL="0" indent="0" algn="just">
              <a:buFont typeface="Wingdings" pitchFamily="2" charset="2"/>
              <a:buNone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В 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чем заключается необычность данного произведения?</a:t>
            </a:r>
          </a:p>
          <a:p>
            <a:pPr marL="0" indent="0" algn="just">
              <a:buFont typeface="Wingdings" pitchFamily="2" charset="2"/>
              <a:buNone/>
            </a:pPr>
            <a:endParaRPr lang="ru-RU" sz="2800" b="0" i="1" dirty="0" smtClean="0">
              <a:solidFill>
                <a:schemeClr val="tx2"/>
              </a:solidFill>
              <a:latin typeface="+mj-lt"/>
            </a:endParaRPr>
          </a:p>
          <a:p>
            <a:pPr marL="0" indent="0" algn="ctr">
              <a:buFont typeface="Wingdings" pitchFamily="2" charset="2"/>
              <a:buNone/>
            </a:pPr>
            <a:r>
              <a:rPr lang="ru-RU" sz="2800" i="1" dirty="0" smtClean="0">
                <a:solidFill>
                  <a:schemeClr val="tx2"/>
                </a:solidFill>
                <a:latin typeface="+mj-lt"/>
              </a:rPr>
              <a:t>Алый бархат вечереет, </a:t>
            </a:r>
          </a:p>
          <a:p>
            <a:pPr marL="0" indent="0" algn="ctr">
              <a:buFont typeface="Wingdings" pitchFamily="2" charset="2"/>
              <a:buNone/>
            </a:pPr>
            <a:r>
              <a:rPr lang="ru-RU" sz="2800" i="1" dirty="0" smtClean="0">
                <a:solidFill>
                  <a:schemeClr val="tx2"/>
                </a:solidFill>
                <a:latin typeface="+mj-lt"/>
              </a:rPr>
              <a:t>Горделиво дремлют ели,</a:t>
            </a:r>
          </a:p>
          <a:p>
            <a:pPr marL="0" indent="0" algn="ctr">
              <a:buFont typeface="Wingdings" pitchFamily="2" charset="2"/>
              <a:buNone/>
            </a:pPr>
            <a:r>
              <a:rPr lang="ru-RU" sz="2800" i="1" dirty="0" smtClean="0">
                <a:solidFill>
                  <a:schemeClr val="tx2"/>
                </a:solidFill>
                <a:latin typeface="+mj-lt"/>
              </a:rPr>
              <a:t>Жаждет зелень, и июль</a:t>
            </a:r>
          </a:p>
          <a:p>
            <a:pPr marL="0" indent="0" algn="ctr">
              <a:buFont typeface="Wingdings" pitchFamily="2" charset="2"/>
              <a:buNone/>
            </a:pPr>
            <a:r>
              <a:rPr lang="ru-RU" sz="2800" i="1" dirty="0" smtClean="0">
                <a:solidFill>
                  <a:schemeClr val="tx2"/>
                </a:solidFill>
                <a:latin typeface="+mj-lt"/>
              </a:rPr>
              <a:t>Колыбельной  лаской  млеет.</a:t>
            </a:r>
          </a:p>
        </p:txBody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/>
              <a:t>Задание 5. Проверочная работа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6375" y="1524000"/>
            <a:ext cx="7667625" cy="507365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Работа состоит из трёх частей. </a:t>
            </a:r>
          </a:p>
          <a:p>
            <a:pPr marL="0" indent="0">
              <a:buClrTx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Выполнение 1 части </a:t>
            </a:r>
            <a:r>
              <a:rPr lang="mr-IN" sz="2800" b="0" dirty="0" smtClean="0">
                <a:solidFill>
                  <a:schemeClr val="tx2"/>
                </a:solidFill>
                <a:latin typeface="+mj-lt"/>
              </a:rPr>
              <a:t>–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оценка «3».</a:t>
            </a:r>
          </a:p>
          <a:p>
            <a:pPr marL="0" indent="0">
              <a:buClrTx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Выполнение 1 и 2 частей – «4».</a:t>
            </a:r>
          </a:p>
          <a:p>
            <a:pPr marL="0" indent="0">
              <a:buClrTx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Выполнение 1, 2 и 3 – «5».</a:t>
            </a:r>
          </a:p>
        </p:txBody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smtClean="0"/>
              <a:t>Проверяем!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6375" y="1524000"/>
            <a:ext cx="7667625" cy="507365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1 часть.  1 – 2, 2 – 1, 3 – 3.</a:t>
            </a:r>
          </a:p>
          <a:p>
            <a:pPr marL="0" indent="0">
              <a:buFont typeface="Wingdings" pitchFamily="2" charset="2"/>
              <a:buNone/>
            </a:pP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2 часть.  1 – 4, 2 – 2.</a:t>
            </a:r>
          </a:p>
          <a:p>
            <a:pPr marL="0" indent="0">
              <a:buFont typeface="Wingdings" pitchFamily="2" charset="2"/>
              <a:buNone/>
            </a:pP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3 часть.  </a:t>
            </a:r>
          </a:p>
          <a:p>
            <a:pPr marL="0" indent="0">
              <a:buFont typeface="Wingdings" pitchFamily="2" charset="2"/>
              <a:buNone/>
            </a:pP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Чередующиеся гласные в корне слова: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располОжен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выбИрала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рАстут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. </a:t>
            </a:r>
          </a:p>
          <a:p>
            <a:pPr marL="0" indent="0">
              <a:buFont typeface="Wingdings" pitchFamily="2" charset="2"/>
              <a:buNone/>
            </a:pP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Безударные гласные в корне слова, проверяемые ударением: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покАзать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свОи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штОрмовые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стОлетние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475656" y="476672"/>
            <a:ext cx="7491412" cy="4824958"/>
          </a:xfrm>
        </p:spPr>
        <p:txBody>
          <a:bodyPr/>
          <a:lstStyle/>
          <a:p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>Тема:</a:t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i="1" dirty="0" smtClean="0"/>
              <a:t>Цели: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737100" y="2036603"/>
            <a:ext cx="44835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dirty="0" smtClean="0">
                <a:solidFill>
                  <a:schemeClr val="tx2"/>
                </a:solidFill>
              </a:rPr>
              <a:t>Фонетика. Орфоэпия. Обобщение</a:t>
            </a:r>
            <a:r>
              <a:rPr lang="ru-RU" dirty="0" smtClean="0">
                <a:solidFill>
                  <a:schemeClr val="tx2"/>
                </a:solidFill>
              </a:rPr>
              <a:t>. 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37100" y="3645024"/>
            <a:ext cx="63012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kern="0" dirty="0">
                <a:solidFill>
                  <a:srgbClr val="000000"/>
                </a:solidFill>
                <a:latin typeface="Times New Roman"/>
                <a:cs typeface="Arial"/>
              </a:rPr>
              <a:t>обобщить и систематизировать знания о фонетике и орфоэпии.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5686296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Рефлексия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1. Опишите глаголами, что Вы делали сегодня на уроке?</a:t>
            </a:r>
          </a:p>
          <a:p>
            <a:pPr marL="0" indent="0">
              <a:buFont typeface="Wingdings" pitchFamily="2" charset="2"/>
              <a:buNone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2. Опишите прилагательными, какими Вы были сегодня на уроке?</a:t>
            </a:r>
          </a:p>
          <a:p>
            <a:pPr marL="0" indent="0">
              <a:buFont typeface="Wingdings" pitchFamily="2" charset="2"/>
              <a:buNone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3. Опишите существительными, кем Вы были на уроке?</a:t>
            </a:r>
          </a:p>
          <a:p>
            <a:pPr marL="0" indent="0"/>
            <a:endParaRPr lang="ru-RU" dirty="0" smtClean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Домашнее 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1556792"/>
            <a:ext cx="7176268" cy="2808312"/>
          </a:xfrm>
        </p:spPr>
        <p:txBody>
          <a:bodyPr/>
          <a:lstStyle/>
          <a:p>
            <a:pPr marL="0" indent="0">
              <a:buNone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Напишите эссе о том, как вы понимаете слова французского философа М. Монтеня:  </a:t>
            </a:r>
            <a:r>
              <a:rPr lang="ru-RU" sz="2800" b="0" i="1" dirty="0" smtClean="0">
                <a:solidFill>
                  <a:schemeClr val="tx2"/>
                </a:solidFill>
                <a:latin typeface="+mj-lt"/>
              </a:rPr>
              <a:t>«Слово принадлежит наполовину тому, кто говорит, и наполовину тому, кто слушает»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500188" y="228600"/>
            <a:ext cx="7491412" cy="5792788"/>
          </a:xfrm>
        </p:spPr>
        <p:txBody>
          <a:bodyPr/>
          <a:lstStyle/>
          <a:p>
            <a:pPr algn="r"/>
            <a:r>
              <a:rPr lang="ru-RU" sz="3200" dirty="0" smtClean="0"/>
              <a:t>Русский народ создал русский язык -  яркий, как радуга после весеннего ливня, меткий, как стрелы, певучий и богатый, задушевный, как песня над колыбелью… </a:t>
            </a:r>
            <a:r>
              <a:rPr lang="ru-RU" sz="3600" dirty="0"/>
              <a:t>А</a:t>
            </a:r>
            <a:r>
              <a:rPr lang="ru-RU" sz="3600" dirty="0" smtClean="0"/>
              <a:t>. Н. Толстой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</p:spTree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475656" y="476672"/>
            <a:ext cx="7491412" cy="4824958"/>
          </a:xfrm>
        </p:spPr>
        <p:txBody>
          <a:bodyPr/>
          <a:lstStyle/>
          <a:p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>Тема:</a:t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i="1" dirty="0" smtClean="0"/>
              <a:t>Цели: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737100" y="2036603"/>
            <a:ext cx="44835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dirty="0" smtClean="0">
                <a:solidFill>
                  <a:schemeClr val="tx2"/>
                </a:solidFill>
              </a:rPr>
              <a:t>Фонетика. Орфоэпия. Обобщение</a:t>
            </a:r>
            <a:r>
              <a:rPr lang="ru-RU" dirty="0" smtClean="0">
                <a:solidFill>
                  <a:schemeClr val="tx2"/>
                </a:solidFill>
              </a:rPr>
              <a:t>. 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37100" y="3645024"/>
            <a:ext cx="63012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kern="0" dirty="0">
                <a:solidFill>
                  <a:srgbClr val="000000"/>
                </a:solidFill>
                <a:latin typeface="Times New Roman"/>
                <a:cs typeface="Arial"/>
              </a:rPr>
              <a:t>обобщить и систематизировать знания о фонетике и орфоэпии.</a:t>
            </a:r>
            <a:endParaRPr lang="ru-RU" dirty="0"/>
          </a:p>
        </p:txBody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500188" y="228600"/>
            <a:ext cx="7491412" cy="6153150"/>
          </a:xfrm>
        </p:spPr>
        <p:txBody>
          <a:bodyPr/>
          <a:lstStyle/>
          <a:p>
            <a:r>
              <a:rPr lang="ru-RU" sz="3600" b="1" i="1" dirty="0" smtClean="0"/>
              <a:t>План</a:t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dirty="0" smtClean="0"/>
              <a:t>1. Вспомнить определение понятий «фонетика», «орфоэпия».</a:t>
            </a:r>
            <a:br>
              <a:rPr lang="ru-RU" sz="3600" dirty="0" smtClean="0"/>
            </a:br>
            <a:r>
              <a:rPr lang="ru-RU" sz="3600" dirty="0" smtClean="0"/>
              <a:t>2. Выполнить практические задания.</a:t>
            </a:r>
            <a:br>
              <a:rPr lang="ru-RU" sz="3600" dirty="0" smtClean="0"/>
            </a:br>
            <a:r>
              <a:rPr lang="ru-RU" sz="3600" dirty="0" smtClean="0"/>
              <a:t>3. Обобщить и сделать выводы. </a:t>
            </a:r>
          </a:p>
        </p:txBody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Блиц-опрос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88" y="1412875"/>
            <a:ext cx="7491412" cy="57596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1) Что такое фонетика?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03419" y="1916832"/>
            <a:ext cx="74168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999933"/>
              </a:buClr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Arial"/>
              </a:rPr>
              <a:t>2) Какой раздел науки о языке изучает нормы литературного произношения, правила постановки ударения в словах?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03419" y="3292545"/>
            <a:ext cx="74168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999933"/>
              </a:buClr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Arial"/>
              </a:rPr>
              <a:t>3) Назовите отличительные признаки гласных и согласных звуков. </a:t>
            </a:r>
          </a:p>
        </p:txBody>
      </p:sp>
    </p:spTree>
  </p:cSld>
  <p:clrMapOvr>
    <a:masterClrMapping/>
  </p:clrMapOvr>
  <p:transition xmlns:p14="http://schemas.microsoft.com/office/powerpoint/2010/main" spd="slow">
    <p:split orient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Проверяем!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Ударение падает на выделенную букву. За каждый правильный ответ – 1 балл. </a:t>
            </a:r>
          </a:p>
          <a:p>
            <a:pPr marL="0" indent="0">
              <a:buFont typeface="Wingdings" pitchFamily="2" charset="2"/>
              <a:buNone/>
            </a:pPr>
            <a:endParaRPr lang="ru-RU" b="0" dirty="0" smtClean="0">
              <a:solidFill>
                <a:schemeClr val="tx2"/>
              </a:solidFill>
              <a:latin typeface="+mj-lt"/>
            </a:endParaRPr>
          </a:p>
          <a:p>
            <a:pPr marL="0" indent="0">
              <a:buFont typeface="Wingdings" pitchFamily="2" charset="2"/>
              <a:buNone/>
            </a:pP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БралА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нАчатый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бАнты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донЕльзя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налилА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клАла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пролилА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премировАть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просверлИт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созвонИмся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намЕрение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принЯвший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включИм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зАсветло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b="0" dirty="0" err="1" smtClean="0">
                <a:solidFill>
                  <a:schemeClr val="tx2"/>
                </a:solidFill>
                <a:latin typeface="+mj-lt"/>
              </a:rPr>
              <a:t>красИвее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.</a:t>
            </a:r>
          </a:p>
          <a:p>
            <a:pPr marL="0" indent="0"/>
            <a:endParaRPr lang="ru-RU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smtClean="0"/>
              <a:t>Задание 1. Команда «Фонетика»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88" y="1125538"/>
            <a:ext cx="7491412" cy="5399087"/>
          </a:xfrm>
        </p:spPr>
        <p:txBody>
          <a:bodyPr/>
          <a:lstStyle/>
          <a:p>
            <a:pPr>
              <a:buClrTx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Какой раздел лингвистики изучает звуки речи? </a:t>
            </a:r>
          </a:p>
          <a:p>
            <a:pPr>
              <a:buClrTx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Назовите самую малую единицу языка.</a:t>
            </a:r>
          </a:p>
          <a:p>
            <a:pPr>
              <a:buClrTx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На какие две группы делятся звуки речи?</a:t>
            </a:r>
          </a:p>
          <a:p>
            <a:pPr>
              <a:buClrTx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На какие группы делятся гласные звуки?</a:t>
            </a:r>
          </a:p>
          <a:p>
            <a:pPr>
              <a:buClrTx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Сколько в русском языке гласных букв и звуков? </a:t>
            </a:r>
            <a:endParaRPr lang="ru-RU" dirty="0" smtClean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smtClean="0"/>
              <a:t>Задание 1. Команда «Орфоэпия»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88" y="1412875"/>
            <a:ext cx="7491412" cy="5111750"/>
          </a:xfrm>
        </p:spPr>
        <p:txBody>
          <a:bodyPr/>
          <a:lstStyle/>
          <a:p>
            <a:pPr>
              <a:buClrTx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Какой раздел русского языка изучает правильное произношение? </a:t>
            </a:r>
          </a:p>
          <a:p>
            <a:pPr>
              <a:buClrTx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На какие группы делятся согласные звуки</a:t>
            </a:r>
          </a:p>
          <a:p>
            <a:pPr>
              <a:buClrTx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Сколько вы знаете пар, составляющих парные звуки? </a:t>
            </a:r>
          </a:p>
          <a:p>
            <a:pPr>
              <a:buClrTx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Перечислите их. </a:t>
            </a:r>
          </a:p>
          <a:p>
            <a:pPr>
              <a:buClrTx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Назовите звуки, которые всегда мягкие и которые всегда твёрдые. </a:t>
            </a:r>
          </a:p>
        </p:txBody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smtClean="0"/>
              <a:t>Задание 2. Транскрипция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1556792"/>
            <a:ext cx="7200800" cy="471487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b="0" dirty="0" smtClean="0">
                <a:solidFill>
                  <a:schemeClr val="tx2"/>
                </a:solidFill>
                <a:latin typeface="+mj-lt"/>
              </a:rPr>
              <a:t>Укажите правильно транскрипцию слова друзья</a:t>
            </a:r>
          </a:p>
          <a:p>
            <a:pPr marL="0" indent="0">
              <a:buFont typeface="Wingdings" pitchFamily="2" charset="2"/>
              <a:buNone/>
            </a:pPr>
            <a:r>
              <a:rPr lang="ru-RU" b="0" dirty="0" smtClean="0">
                <a:solidFill>
                  <a:schemeClr val="tx2"/>
                </a:solidFill>
                <a:latin typeface="+mj-lt"/>
              </a:rPr>
              <a:t>1) [д р у з</a:t>
            </a:r>
            <a:r>
              <a:rPr lang="ru-RU" altLang="ru-RU" b="0" dirty="0" smtClean="0">
                <a:solidFill>
                  <a:schemeClr val="tx2"/>
                </a:solidFill>
                <a:latin typeface="+mj-lt"/>
              </a:rPr>
              <a:t>’</a:t>
            </a:r>
            <a:r>
              <a:rPr lang="ru-RU" b="0" dirty="0" smtClean="0">
                <a:solidFill>
                  <a:schemeClr val="tx2"/>
                </a:solidFill>
                <a:latin typeface="+mj-lt"/>
              </a:rPr>
              <a:t> а],</a:t>
            </a:r>
            <a:br>
              <a:rPr lang="ru-RU" b="0" dirty="0" smtClean="0">
                <a:solidFill>
                  <a:schemeClr val="tx2"/>
                </a:solidFill>
                <a:latin typeface="+mj-lt"/>
              </a:rPr>
            </a:br>
            <a:r>
              <a:rPr lang="ru-RU" b="0" dirty="0" smtClean="0">
                <a:solidFill>
                  <a:schemeClr val="tx2"/>
                </a:solidFill>
                <a:latin typeface="+mj-lt"/>
              </a:rPr>
              <a:t>2) [д р у з й а],</a:t>
            </a:r>
            <a:br>
              <a:rPr lang="ru-RU" b="0" dirty="0" smtClean="0">
                <a:solidFill>
                  <a:schemeClr val="tx2"/>
                </a:solidFill>
                <a:latin typeface="+mj-lt"/>
              </a:rPr>
            </a:br>
            <a:endParaRPr lang="ru-RU" dirty="0" smtClean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98777" y="3645024"/>
            <a:ext cx="29523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999933"/>
              </a:buClr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Arial"/>
              </a:rPr>
              <a:t>3) [д р у з</a:t>
            </a:r>
            <a:r>
              <a:rPr kumimoji="0" lang="ru-RU" alt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Arial"/>
              </a:rPr>
              <a:t>’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Arial"/>
              </a:rPr>
              <a:t> й</a:t>
            </a:r>
            <a:r>
              <a:rPr kumimoji="0" lang="ru-RU" alt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Arial"/>
              </a:rPr>
              <a:t>’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Arial"/>
              </a:rPr>
              <a:t> а].</a:t>
            </a:r>
          </a:p>
        </p:txBody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8A8A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8A8A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22222E-6 4.31182E-6 L 0.16059 -0.0844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21" y="-423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4" grpId="1"/>
      <p:bldP spid="4" grpId="2"/>
    </p:bldLst>
  </p:timing>
</p:sld>
</file>

<file path=ppt/theme/theme1.xml><?xml version="1.0" encoding="utf-8"?>
<a:theme xmlns:a="http://schemas.openxmlformats.org/drawingml/2006/main" name="Reporting Progress or Status">
  <a:themeElements>
    <a:clrScheme name="Reporting Progress or Status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Reporting Progress or Status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charset="0"/>
          </a:defRPr>
        </a:defPPr>
      </a:lstStyle>
    </a:lnDef>
  </a:objectDefaults>
  <a:extraClrSchemeLst>
    <a:extraClrScheme>
      <a:clrScheme name="Reporting Progress or Status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porting Progress or Status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porting Progress or Status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Reporting Progress or Status</Template>
  <TotalTime>1510</TotalTime>
  <Words>675</Words>
  <Application>Microsoft Macintosh PowerPoint</Application>
  <PresentationFormat>Экран (4:3)</PresentationFormat>
  <Paragraphs>69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Reporting Progress or Status</vt:lpstr>
      <vt:lpstr>Фонетика. Орфоэпия. Обобщение </vt:lpstr>
      <vt:lpstr>Русский народ создал русский язык -  яркий, как радуга после весеннего ливня, меткий, как стрелы, певучий и богатый, задушевный, как песня над колыбелью… А. Н. Толстой </vt:lpstr>
      <vt:lpstr> Тема:   Цели:</vt:lpstr>
      <vt:lpstr>План  1. Вспомнить определение понятий «фонетика», «орфоэпия». 2. Выполнить практические задания. 3. Обобщить и сделать выводы. </vt:lpstr>
      <vt:lpstr>Блиц-опрос</vt:lpstr>
      <vt:lpstr>Проверяем!</vt:lpstr>
      <vt:lpstr>Задание 1. Команда «Фонетика»</vt:lpstr>
      <vt:lpstr>Задание 1. Команда «Орфоэпия»</vt:lpstr>
      <vt:lpstr>Задание 2. Транскрипция</vt:lpstr>
      <vt:lpstr>Ох, уж эти гласные…</vt:lpstr>
      <vt:lpstr>Задание 3. Распределите слова по правилам правописания гласных в корне слова</vt:lpstr>
      <vt:lpstr>Проверяем!</vt:lpstr>
      <vt:lpstr>Задание 4. Занимательная лингвистика</vt:lpstr>
      <vt:lpstr>Задание 5. Проверочная работа</vt:lpstr>
      <vt:lpstr>Проверяем!</vt:lpstr>
      <vt:lpstr> Тема:   Цели:</vt:lpstr>
      <vt:lpstr>Рефлексия </vt:lpstr>
      <vt:lpstr>Домашнее задание</vt:lpstr>
    </vt:vector>
  </TitlesOfParts>
  <Company>Russian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обучения чтению как раздел методики русского языка.</dc:title>
  <dc:creator>Нина</dc:creator>
  <cp:lastModifiedBy>hiTech</cp:lastModifiedBy>
  <cp:revision>96</cp:revision>
  <dcterms:created xsi:type="dcterms:W3CDTF">2011-10-24T14:43:20Z</dcterms:created>
  <dcterms:modified xsi:type="dcterms:W3CDTF">2023-06-13T04:49:23Z</dcterms:modified>
</cp:coreProperties>
</file>