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77" r:id="rId2"/>
    <p:sldId id="298" r:id="rId3"/>
    <p:sldId id="295" r:id="rId4"/>
    <p:sldId id="322" r:id="rId5"/>
    <p:sldId id="302" r:id="rId6"/>
    <p:sldId id="301" r:id="rId7"/>
    <p:sldId id="303" r:id="rId8"/>
    <p:sldId id="305" r:id="rId9"/>
    <p:sldId id="307" r:id="rId10"/>
    <p:sldId id="306" r:id="rId11"/>
    <p:sldId id="308" r:id="rId12"/>
    <p:sldId id="309" r:id="rId13"/>
    <p:sldId id="310" r:id="rId14"/>
    <p:sldId id="323" r:id="rId15"/>
    <p:sldId id="324" r:id="rId16"/>
    <p:sldId id="325" r:id="rId17"/>
    <p:sldId id="300" r:id="rId18"/>
    <p:sldId id="326" r:id="rId19"/>
    <p:sldId id="328" r:id="rId20"/>
    <p:sldId id="329" r:id="rId21"/>
    <p:sldId id="331" r:id="rId22"/>
    <p:sldId id="327" r:id="rId23"/>
    <p:sldId id="266" r:id="rId24"/>
  </p:sldIdLst>
  <p:sldSz cx="12190413" cy="6859588"/>
  <p:notesSz cx="6858000" cy="9144000"/>
  <p:defaultTextStyle>
    <a:defPPr>
      <a:defRPr lang="ru-RU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319"/>
    <a:srgbClr val="A0EEA4"/>
    <a:srgbClr val="6ADF41"/>
    <a:srgbClr val="C2F4C4"/>
    <a:srgbClr val="DCFAC6"/>
    <a:srgbClr val="D7F9E7"/>
    <a:srgbClr val="79DCFF"/>
    <a:srgbClr val="A7E8FF"/>
    <a:srgbClr val="FBD1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38389-EB15-40AB-8074-DD9B019CD11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DB3DC-BA44-4CFD-90AC-8EF36F6012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656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DB3DC-BA44-4CFD-90AC-8EF36F6012D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376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heck">
          <a:fgClr>
            <a:srgbClr val="6ADF41"/>
          </a:fgClr>
          <a:bgClr>
            <a:srgbClr val="DCFAC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9CBD8-F81A-4973-A9BE-8E127D2B7623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1" y="0"/>
            <a:ext cx="12190413" cy="6854123"/>
          </a:xfrm>
          <a:prstGeom prst="frame">
            <a:avLst>
              <a:gd name="adj1" fmla="val 2156"/>
            </a:avLst>
          </a:prstGeom>
          <a:solidFill>
            <a:srgbClr val="92D050"/>
          </a:solidFill>
          <a:ln>
            <a:solidFill>
              <a:srgbClr val="6ADF4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575" tIns="64788" rIns="129575" bIns="64788" rtlCol="0" anchor="ctr"/>
          <a:lstStyle>
            <a:defPPr>
              <a:defRPr lang="ru-RU"/>
            </a:defPPr>
            <a:lvl1pPr marL="0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44251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88502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32753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77004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721254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65505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09756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54007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9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2.jpeg"/><Relationship Id="rId18" Type="http://schemas.openxmlformats.org/officeDocument/2006/relationships/slide" Target="slide13.xml"/><Relationship Id="rId3" Type="http://schemas.openxmlformats.org/officeDocument/2006/relationships/image" Target="../media/image20.jpeg"/><Relationship Id="rId7" Type="http://schemas.openxmlformats.org/officeDocument/2006/relationships/image" Target="../media/image9.jpeg"/><Relationship Id="rId12" Type="http://schemas.openxmlformats.org/officeDocument/2006/relationships/slide" Target="slide9.xml"/><Relationship Id="rId17" Type="http://schemas.openxmlformats.org/officeDocument/2006/relationships/image" Target="../media/image14.jpeg"/><Relationship Id="rId2" Type="http://schemas.openxmlformats.org/officeDocument/2006/relationships/image" Target="../media/image7.png"/><Relationship Id="rId16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13.jpeg"/><Relationship Id="rId10" Type="http://schemas.openxmlformats.org/officeDocument/2006/relationships/slide" Target="slide8.xml"/><Relationship Id="rId19" Type="http://schemas.openxmlformats.org/officeDocument/2006/relationships/image" Target="../media/image15.jpeg"/><Relationship Id="rId4" Type="http://schemas.openxmlformats.org/officeDocument/2006/relationships/slide" Target="slide10.xml"/><Relationship Id="rId9" Type="http://schemas.openxmlformats.org/officeDocument/2006/relationships/image" Target="../media/image10.jpeg"/><Relationship Id="rId1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2.jpeg"/><Relationship Id="rId18" Type="http://schemas.openxmlformats.org/officeDocument/2006/relationships/slide" Target="slide13.xml"/><Relationship Id="rId3" Type="http://schemas.openxmlformats.org/officeDocument/2006/relationships/image" Target="../media/image21.jpeg"/><Relationship Id="rId7" Type="http://schemas.openxmlformats.org/officeDocument/2006/relationships/image" Target="../media/image9.jpeg"/><Relationship Id="rId12" Type="http://schemas.openxmlformats.org/officeDocument/2006/relationships/slide" Target="slide9.xml"/><Relationship Id="rId17" Type="http://schemas.openxmlformats.org/officeDocument/2006/relationships/image" Target="../media/image14.jpeg"/><Relationship Id="rId2" Type="http://schemas.openxmlformats.org/officeDocument/2006/relationships/image" Target="../media/image7.png"/><Relationship Id="rId16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13.jpeg"/><Relationship Id="rId10" Type="http://schemas.openxmlformats.org/officeDocument/2006/relationships/slide" Target="slide8.xml"/><Relationship Id="rId19" Type="http://schemas.openxmlformats.org/officeDocument/2006/relationships/image" Target="../media/image15.jpeg"/><Relationship Id="rId4" Type="http://schemas.openxmlformats.org/officeDocument/2006/relationships/slide" Target="slide10.xml"/><Relationship Id="rId9" Type="http://schemas.openxmlformats.org/officeDocument/2006/relationships/image" Target="../media/image10.jpeg"/><Relationship Id="rId1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slide" Target="slide9.xml"/><Relationship Id="rId18" Type="http://schemas.openxmlformats.org/officeDocument/2006/relationships/image" Target="../media/image14.jpeg"/><Relationship Id="rId3" Type="http://schemas.openxmlformats.org/officeDocument/2006/relationships/image" Target="../media/image7.png"/><Relationship Id="rId7" Type="http://schemas.openxmlformats.org/officeDocument/2006/relationships/slide" Target="slide6.xml"/><Relationship Id="rId12" Type="http://schemas.openxmlformats.org/officeDocument/2006/relationships/image" Target="../media/image11.jpeg"/><Relationship Id="rId17" Type="http://schemas.openxmlformats.org/officeDocument/2006/relationships/slide" Target="slide12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slide" Target="slide8.xml"/><Relationship Id="rId5" Type="http://schemas.openxmlformats.org/officeDocument/2006/relationships/slide" Target="slide10.xml"/><Relationship Id="rId15" Type="http://schemas.openxmlformats.org/officeDocument/2006/relationships/slide" Target="slide11.xml"/><Relationship Id="rId10" Type="http://schemas.openxmlformats.org/officeDocument/2006/relationships/image" Target="../media/image10.jpeg"/><Relationship Id="rId19" Type="http://schemas.openxmlformats.org/officeDocument/2006/relationships/slide" Target="slide13.xml"/><Relationship Id="rId4" Type="http://schemas.openxmlformats.org/officeDocument/2006/relationships/image" Target="../media/image22.jpeg"/><Relationship Id="rId9" Type="http://schemas.openxmlformats.org/officeDocument/2006/relationships/slide" Target="slide7.xml"/><Relationship Id="rId1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2.jpeg"/><Relationship Id="rId18" Type="http://schemas.openxmlformats.org/officeDocument/2006/relationships/slide" Target="slide13.xml"/><Relationship Id="rId3" Type="http://schemas.openxmlformats.org/officeDocument/2006/relationships/image" Target="../media/image23.jpeg"/><Relationship Id="rId7" Type="http://schemas.openxmlformats.org/officeDocument/2006/relationships/image" Target="../media/image9.jpeg"/><Relationship Id="rId12" Type="http://schemas.openxmlformats.org/officeDocument/2006/relationships/slide" Target="slide9.xml"/><Relationship Id="rId17" Type="http://schemas.openxmlformats.org/officeDocument/2006/relationships/image" Target="../media/image14.jpeg"/><Relationship Id="rId2" Type="http://schemas.openxmlformats.org/officeDocument/2006/relationships/image" Target="../media/image7.png"/><Relationship Id="rId16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13.jpeg"/><Relationship Id="rId10" Type="http://schemas.openxmlformats.org/officeDocument/2006/relationships/slide" Target="slide8.xml"/><Relationship Id="rId19" Type="http://schemas.openxmlformats.org/officeDocument/2006/relationships/image" Target="../media/image15.jpeg"/><Relationship Id="rId4" Type="http://schemas.openxmlformats.org/officeDocument/2006/relationships/slide" Target="slide10.xml"/><Relationship Id="rId9" Type="http://schemas.openxmlformats.org/officeDocument/2006/relationships/image" Target="../media/image10.jpeg"/><Relationship Id="rId1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11.xml"/><Relationship Id="rId18" Type="http://schemas.openxmlformats.org/officeDocument/2006/relationships/image" Target="../media/image15.jpeg"/><Relationship Id="rId3" Type="http://schemas.openxmlformats.org/officeDocument/2006/relationships/slide" Target="slide10.xml"/><Relationship Id="rId7" Type="http://schemas.openxmlformats.org/officeDocument/2006/relationships/slide" Target="slide7.xml"/><Relationship Id="rId12" Type="http://schemas.openxmlformats.org/officeDocument/2006/relationships/image" Target="../media/image12.jpeg"/><Relationship Id="rId17" Type="http://schemas.openxmlformats.org/officeDocument/2006/relationships/slide" Target="slide13.xml"/><Relationship Id="rId2" Type="http://schemas.openxmlformats.org/officeDocument/2006/relationships/image" Target="../media/image7.png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slide" Target="slide9.xml"/><Relationship Id="rId5" Type="http://schemas.openxmlformats.org/officeDocument/2006/relationships/slide" Target="slide6.xml"/><Relationship Id="rId15" Type="http://schemas.openxmlformats.org/officeDocument/2006/relationships/slide" Target="slide12.xml"/><Relationship Id="rId10" Type="http://schemas.openxmlformats.org/officeDocument/2006/relationships/image" Target="../media/image11.jpeg"/><Relationship Id="rId19" Type="http://schemas.openxmlformats.org/officeDocument/2006/relationships/slide" Target="slide18.xml"/><Relationship Id="rId4" Type="http://schemas.openxmlformats.org/officeDocument/2006/relationships/image" Target="../media/image8.jpeg"/><Relationship Id="rId9" Type="http://schemas.openxmlformats.org/officeDocument/2006/relationships/slide" Target="slide8.xml"/><Relationship Id="rId1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2.jpeg"/><Relationship Id="rId18" Type="http://schemas.openxmlformats.org/officeDocument/2006/relationships/slide" Target="slide13.xml"/><Relationship Id="rId3" Type="http://schemas.openxmlformats.org/officeDocument/2006/relationships/image" Target="../media/image16.jpeg"/><Relationship Id="rId7" Type="http://schemas.openxmlformats.org/officeDocument/2006/relationships/image" Target="../media/image9.jpeg"/><Relationship Id="rId12" Type="http://schemas.openxmlformats.org/officeDocument/2006/relationships/slide" Target="slide9.xml"/><Relationship Id="rId17" Type="http://schemas.openxmlformats.org/officeDocument/2006/relationships/image" Target="../media/image14.jpeg"/><Relationship Id="rId2" Type="http://schemas.openxmlformats.org/officeDocument/2006/relationships/image" Target="../media/image7.png"/><Relationship Id="rId16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13.jpeg"/><Relationship Id="rId10" Type="http://schemas.openxmlformats.org/officeDocument/2006/relationships/slide" Target="slide8.xml"/><Relationship Id="rId19" Type="http://schemas.openxmlformats.org/officeDocument/2006/relationships/image" Target="../media/image15.jpeg"/><Relationship Id="rId4" Type="http://schemas.openxmlformats.org/officeDocument/2006/relationships/slide" Target="slide10.xml"/><Relationship Id="rId9" Type="http://schemas.openxmlformats.org/officeDocument/2006/relationships/image" Target="../media/image10.jpeg"/><Relationship Id="rId1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2.jpeg"/><Relationship Id="rId18" Type="http://schemas.openxmlformats.org/officeDocument/2006/relationships/slide" Target="slide13.xml"/><Relationship Id="rId3" Type="http://schemas.openxmlformats.org/officeDocument/2006/relationships/image" Target="../media/image17.jpeg"/><Relationship Id="rId7" Type="http://schemas.openxmlformats.org/officeDocument/2006/relationships/image" Target="../media/image9.jpeg"/><Relationship Id="rId12" Type="http://schemas.openxmlformats.org/officeDocument/2006/relationships/slide" Target="slide9.xml"/><Relationship Id="rId17" Type="http://schemas.openxmlformats.org/officeDocument/2006/relationships/image" Target="../media/image14.jpeg"/><Relationship Id="rId2" Type="http://schemas.openxmlformats.org/officeDocument/2006/relationships/image" Target="../media/image7.png"/><Relationship Id="rId16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13.jpeg"/><Relationship Id="rId10" Type="http://schemas.openxmlformats.org/officeDocument/2006/relationships/slide" Target="slide8.xml"/><Relationship Id="rId19" Type="http://schemas.openxmlformats.org/officeDocument/2006/relationships/image" Target="../media/image15.jpeg"/><Relationship Id="rId4" Type="http://schemas.openxmlformats.org/officeDocument/2006/relationships/slide" Target="slide10.xml"/><Relationship Id="rId9" Type="http://schemas.openxmlformats.org/officeDocument/2006/relationships/image" Target="../media/image10.jpeg"/><Relationship Id="rId1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2.jpeg"/><Relationship Id="rId18" Type="http://schemas.openxmlformats.org/officeDocument/2006/relationships/slide" Target="slide13.xml"/><Relationship Id="rId3" Type="http://schemas.openxmlformats.org/officeDocument/2006/relationships/image" Target="../media/image18.jpeg"/><Relationship Id="rId7" Type="http://schemas.openxmlformats.org/officeDocument/2006/relationships/image" Target="../media/image9.jpeg"/><Relationship Id="rId12" Type="http://schemas.openxmlformats.org/officeDocument/2006/relationships/slide" Target="slide9.xml"/><Relationship Id="rId17" Type="http://schemas.openxmlformats.org/officeDocument/2006/relationships/image" Target="../media/image14.jpeg"/><Relationship Id="rId2" Type="http://schemas.openxmlformats.org/officeDocument/2006/relationships/image" Target="../media/image7.png"/><Relationship Id="rId16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13.jpeg"/><Relationship Id="rId10" Type="http://schemas.openxmlformats.org/officeDocument/2006/relationships/slide" Target="slide8.xml"/><Relationship Id="rId19" Type="http://schemas.openxmlformats.org/officeDocument/2006/relationships/image" Target="../media/image15.jpeg"/><Relationship Id="rId4" Type="http://schemas.openxmlformats.org/officeDocument/2006/relationships/slide" Target="slide10.xml"/><Relationship Id="rId9" Type="http://schemas.openxmlformats.org/officeDocument/2006/relationships/image" Target="../media/image10.jpeg"/><Relationship Id="rId1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2.jpeg"/><Relationship Id="rId18" Type="http://schemas.openxmlformats.org/officeDocument/2006/relationships/slide" Target="slide13.xml"/><Relationship Id="rId3" Type="http://schemas.openxmlformats.org/officeDocument/2006/relationships/image" Target="../media/image19.jpeg"/><Relationship Id="rId7" Type="http://schemas.openxmlformats.org/officeDocument/2006/relationships/image" Target="../media/image9.jpeg"/><Relationship Id="rId12" Type="http://schemas.openxmlformats.org/officeDocument/2006/relationships/slide" Target="slide9.xml"/><Relationship Id="rId17" Type="http://schemas.openxmlformats.org/officeDocument/2006/relationships/image" Target="../media/image14.jpeg"/><Relationship Id="rId2" Type="http://schemas.openxmlformats.org/officeDocument/2006/relationships/image" Target="../media/image7.png"/><Relationship Id="rId16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13.jpeg"/><Relationship Id="rId10" Type="http://schemas.openxmlformats.org/officeDocument/2006/relationships/slide" Target="slide8.xml"/><Relationship Id="rId19" Type="http://schemas.openxmlformats.org/officeDocument/2006/relationships/image" Target="../media/image15.jpeg"/><Relationship Id="rId4" Type="http://schemas.openxmlformats.org/officeDocument/2006/relationships/slide" Target="slide10.xml"/><Relationship Id="rId9" Type="http://schemas.openxmlformats.org/officeDocument/2006/relationships/image" Target="../media/image10.jpeg"/><Relationship Id="rId1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Группа 10"/>
          <p:cNvGrpSpPr/>
          <p:nvPr/>
        </p:nvGrpSpPr>
        <p:grpSpPr>
          <a:xfrm>
            <a:off x="2638822" y="761069"/>
            <a:ext cx="7488832" cy="2740733"/>
            <a:chOff x="3166248" y="760894"/>
            <a:chExt cx="6061073" cy="3028064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3166248" y="760894"/>
              <a:ext cx="6061073" cy="3028064"/>
            </a:xfrm>
            <a:prstGeom prst="cloudCallout">
              <a:avLst>
                <a:gd name="adj1" fmla="val -66646"/>
                <a:gd name="adj2" fmla="val 73918"/>
              </a:avLst>
            </a:prstGeom>
            <a:solidFill>
              <a:schemeClr val="bg1"/>
            </a:solidFill>
            <a:ln>
              <a:solidFill>
                <a:srgbClr val="205319"/>
              </a:solidFill>
            </a:ln>
            <a:effectLst>
              <a:glow rad="101600">
                <a:srgbClr val="205319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61389" y="981296"/>
              <a:ext cx="5732215" cy="2482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omic Sans MS" pitchFamily="66" charset="0"/>
                </a:rPr>
                <a:t>Ребята!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Мудрая Черепаха сказала, что мы сегодня отправимся в одно место, 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а какое, нужно узнать, 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отгадав загадку.</a:t>
              </a:r>
            </a:p>
          </p:txBody>
        </p:sp>
      </p:grpSp>
      <p:pic>
        <p:nvPicPr>
          <p:cNvPr id="12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936960"/>
            <a:ext cx="2257686" cy="30448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Группа 12"/>
          <p:cNvGrpSpPr/>
          <p:nvPr/>
        </p:nvGrpSpPr>
        <p:grpSpPr>
          <a:xfrm flipH="1">
            <a:off x="2278886" y="205938"/>
            <a:ext cx="7416828" cy="3799919"/>
            <a:chOff x="3180470" y="2670310"/>
            <a:chExt cx="5434848" cy="2418909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3186030" y="2670310"/>
              <a:ext cx="5429288" cy="2418909"/>
            </a:xfrm>
            <a:prstGeom prst="cloudCallout">
              <a:avLst>
                <a:gd name="adj1" fmla="val -54382"/>
                <a:gd name="adj2" fmla="val 74682"/>
              </a:avLst>
            </a:prstGeom>
            <a:solidFill>
              <a:schemeClr val="bg1"/>
            </a:solidFill>
            <a:ln>
              <a:solidFill>
                <a:srgbClr val="205319"/>
              </a:solidFill>
            </a:ln>
            <a:effectLst>
              <a:glow rad="101600">
                <a:srgbClr val="205319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80470" y="2843156"/>
              <a:ext cx="5434848" cy="1978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latin typeface="Comic Sans MS" pitchFamily="66" charset="0"/>
                </a:rPr>
                <a:t>Мы по ковру </a:t>
              </a:r>
              <a:r>
                <a:rPr lang="ru-RU" sz="2800" b="1" dirty="0" smtClean="0">
                  <a:latin typeface="Comic Sans MS" pitchFamily="66" charset="0"/>
                </a:rPr>
                <a:t>идём </a:t>
              </a:r>
              <a:r>
                <a:rPr lang="ru-RU" sz="2800" b="1" dirty="0">
                  <a:latin typeface="Comic Sans MS" pitchFamily="66" charset="0"/>
                </a:rPr>
                <a:t>с тобой, </a:t>
              </a:r>
            </a:p>
            <a:p>
              <a:pPr algn="ctr"/>
              <a:r>
                <a:rPr lang="ru-RU" sz="2800" b="1" dirty="0">
                  <a:latin typeface="Comic Sans MS" pitchFamily="66" charset="0"/>
                </a:rPr>
                <a:t>Его никто не ткал. </a:t>
              </a:r>
            </a:p>
            <a:p>
              <a:pPr algn="ctr"/>
              <a:r>
                <a:rPr lang="ru-RU" sz="2800" b="1" dirty="0">
                  <a:latin typeface="Comic Sans MS" pitchFamily="66" charset="0"/>
                </a:rPr>
                <a:t>Он разостлался сам собой, </a:t>
              </a:r>
            </a:p>
            <a:p>
              <a:pPr algn="ctr"/>
              <a:r>
                <a:rPr lang="ru-RU" sz="2800" b="1" dirty="0">
                  <a:latin typeface="Comic Sans MS" pitchFamily="66" charset="0"/>
                </a:rPr>
                <a:t>Лежит у речки голубой </a:t>
              </a:r>
            </a:p>
            <a:p>
              <a:pPr algn="ctr"/>
              <a:r>
                <a:rPr lang="ru-RU" sz="2800" b="1" dirty="0">
                  <a:latin typeface="Comic Sans MS" pitchFamily="66" charset="0"/>
                </a:rPr>
                <a:t>И </a:t>
              </a:r>
              <a:r>
                <a:rPr lang="ru-RU" sz="2800" b="1" dirty="0" smtClean="0">
                  <a:latin typeface="Comic Sans MS" pitchFamily="66" charset="0"/>
                </a:rPr>
                <a:t>жёлт</a:t>
              </a:r>
              <a:r>
                <a:rPr lang="ru-RU" sz="2800" b="1" dirty="0">
                  <a:latin typeface="Comic Sans MS" pitchFamily="66" charset="0"/>
                </a:rPr>
                <a:t>, и синь, и ал! </a:t>
              </a:r>
            </a:p>
            <a:p>
              <a:pPr algn="ctr"/>
              <a:r>
                <a:rPr lang="ru-RU" sz="2800" b="1" dirty="0">
                  <a:latin typeface="Comic Sans MS" pitchFamily="66" charset="0"/>
                </a:rPr>
                <a:t>Поутру росой умыт, </a:t>
              </a:r>
            </a:p>
            <a:p>
              <a:pPr algn="ctr"/>
              <a:r>
                <a:rPr lang="ru-RU" sz="2800" b="1" dirty="0">
                  <a:latin typeface="Comic Sans MS" pitchFamily="66" charset="0"/>
                </a:rPr>
                <a:t>Раз в году косой побрит.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309256" y="6145067"/>
            <a:ext cx="3857652" cy="461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жми на вопрос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3607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79"/>
          <a:stretch/>
        </p:blipFill>
        <p:spPr>
          <a:xfrm>
            <a:off x="782122" y="1239098"/>
            <a:ext cx="10598456" cy="561317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3358900" y="1900354"/>
            <a:ext cx="5587539" cy="4190654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214886" y="5563804"/>
            <a:ext cx="625142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Лютик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02718" y="172624"/>
            <a:ext cx="87129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Лютик — самое обычное растение, но оно ядовитое. Животные это знают и не едят его.</a:t>
            </a:r>
          </a:p>
        </p:txBody>
      </p:sp>
      <p:pic>
        <p:nvPicPr>
          <p:cNvPr id="16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248765"/>
            <a:ext cx="1422150" cy="1014443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248765"/>
            <a:ext cx="1468372" cy="102078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1413570"/>
            <a:ext cx="146837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2565698"/>
            <a:ext cx="1467465" cy="110059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3789834"/>
            <a:ext cx="1459948" cy="1094961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1413570"/>
            <a:ext cx="142428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4" y="2565699"/>
            <a:ext cx="1421189" cy="110059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6" y="3789834"/>
            <a:ext cx="1447343" cy="1029927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66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79"/>
          <a:stretch/>
        </p:blipFill>
        <p:spPr>
          <a:xfrm>
            <a:off x="782122" y="1239098"/>
            <a:ext cx="10598456" cy="5613171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3358901" y="1932050"/>
            <a:ext cx="5616624" cy="4151301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58901" y="1854742"/>
            <a:ext cx="59046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Мак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02718" y="172624"/>
            <a:ext cx="87129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Цветки </a:t>
            </a:r>
            <a:r>
              <a:rPr lang="ru-RU" sz="2400" b="1" dirty="0" smtClean="0">
                <a:latin typeface="Comic Sans MS" pitchFamily="66" charset="0"/>
              </a:rPr>
              <a:t>мака крупные</a:t>
            </a:r>
            <a:r>
              <a:rPr lang="ru-RU" sz="2400" b="1" dirty="0">
                <a:latin typeface="Comic Sans MS" pitchFamily="66" charset="0"/>
              </a:rPr>
              <a:t>, одиночные, как правило, красного цвета (реже встречаются белые или жёлтые), на длинных цветоносах,</a:t>
            </a:r>
          </a:p>
        </p:txBody>
      </p:sp>
      <p:pic>
        <p:nvPicPr>
          <p:cNvPr id="17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248765"/>
            <a:ext cx="1422150" cy="1014443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248765"/>
            <a:ext cx="1468372" cy="102078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1413570"/>
            <a:ext cx="146837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2565698"/>
            <a:ext cx="1467465" cy="110059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3789834"/>
            <a:ext cx="1459948" cy="1094961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1413570"/>
            <a:ext cx="142428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4" y="2565699"/>
            <a:ext cx="1421189" cy="110059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6" y="3789834"/>
            <a:ext cx="1447343" cy="1029927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58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79"/>
          <a:stretch/>
        </p:blipFill>
        <p:spPr>
          <a:xfrm>
            <a:off x="782122" y="1239098"/>
            <a:ext cx="10598456" cy="5613171"/>
          </a:xfrm>
          <a:prstGeom prst="rect">
            <a:avLst/>
          </a:prstGeom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366243" y="1922120"/>
            <a:ext cx="5562626" cy="417197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300037" y="5570870"/>
            <a:ext cx="556262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Чабрец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09550" y="172624"/>
            <a:ext cx="86061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Чабрец – многолетнее </a:t>
            </a:r>
            <a:r>
              <a:rPr lang="ru-RU" sz="2400" b="1" dirty="0" smtClean="0">
                <a:latin typeface="Comic Sans MS" pitchFamily="66" charset="0"/>
              </a:rPr>
              <a:t>растение. Листочки </a:t>
            </a:r>
            <a:r>
              <a:rPr lang="ru-RU" sz="2400" b="1" dirty="0">
                <a:latin typeface="Comic Sans MS" pitchFamily="66" charset="0"/>
              </a:rPr>
              <a:t>мелкие, тонкие, </a:t>
            </a:r>
            <a:r>
              <a:rPr lang="ru-RU" sz="2400" b="1" dirty="0" smtClean="0">
                <a:latin typeface="Comic Sans MS" pitchFamily="66" charset="0"/>
              </a:rPr>
              <a:t>зелёного </a:t>
            </a:r>
            <a:r>
              <a:rPr lang="ru-RU" sz="2400" b="1" dirty="0">
                <a:latin typeface="Comic Sans MS" pitchFamily="66" charset="0"/>
              </a:rPr>
              <a:t>цвета. Цветки также небольшие, розовато-фиолетовые, очень красивые.</a:t>
            </a:r>
            <a:endParaRPr lang="ru-RU" sz="2400" b="1" dirty="0" smtClean="0">
              <a:latin typeface="Comic Sans MS" pitchFamily="66" charset="0"/>
            </a:endParaRPr>
          </a:p>
        </p:txBody>
      </p:sp>
      <p:pic>
        <p:nvPicPr>
          <p:cNvPr id="18" name="Picture 6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248765"/>
            <a:ext cx="1422150" cy="1014443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248765"/>
            <a:ext cx="1468372" cy="102078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1413570"/>
            <a:ext cx="146837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2565698"/>
            <a:ext cx="1467465" cy="110059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3789834"/>
            <a:ext cx="1459948" cy="1094961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1413570"/>
            <a:ext cx="142428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4" y="2565699"/>
            <a:ext cx="1421189" cy="110059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6" y="3789834"/>
            <a:ext cx="1447343" cy="1029927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02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79"/>
          <a:stretch/>
        </p:blipFill>
        <p:spPr>
          <a:xfrm>
            <a:off x="782122" y="1239098"/>
            <a:ext cx="10598456" cy="5613171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3358902" y="1922121"/>
            <a:ext cx="5548482" cy="4194794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106874" y="5569465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Тысячелистник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58702" y="172624"/>
            <a:ext cx="9073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Тысячелистник </a:t>
            </a:r>
            <a:r>
              <a:rPr lang="ru-RU" sz="2400" b="1" dirty="0" smtClean="0">
                <a:latin typeface="Comic Sans MS" pitchFamily="66" charset="0"/>
              </a:rPr>
              <a:t>представляет </a:t>
            </a:r>
            <a:r>
              <a:rPr lang="ru-RU" sz="2400" b="1" dirty="0">
                <a:latin typeface="Comic Sans MS" pitchFamily="66" charset="0"/>
              </a:rPr>
              <a:t>собой многолетнее, сложноцветное, невысокое, душистое растение.</a:t>
            </a: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11166998" y="6116915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248765"/>
            <a:ext cx="1422150" cy="1014443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248765"/>
            <a:ext cx="1468372" cy="102078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1413570"/>
            <a:ext cx="146837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2565698"/>
            <a:ext cx="1467465" cy="110059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3789834"/>
            <a:ext cx="1459948" cy="1094961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1413570"/>
            <a:ext cx="142428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4" y="2565699"/>
            <a:ext cx="1421189" cy="110059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6" y="3789834"/>
            <a:ext cx="1447343" cy="1029927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85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910626" y="354041"/>
            <a:ext cx="9433049" cy="2931736"/>
            <a:chOff x="2999309" y="2670310"/>
            <a:chExt cx="5933043" cy="1690165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09" y="2670310"/>
              <a:ext cx="5933043" cy="1690165"/>
            </a:xfrm>
            <a:prstGeom prst="cloudCallout">
              <a:avLst>
                <a:gd name="adj1" fmla="val -47034"/>
                <a:gd name="adj2" fmla="val 56352"/>
              </a:avLst>
            </a:prstGeom>
            <a:solidFill>
              <a:schemeClr val="bg1"/>
            </a:solidFill>
            <a:ln>
              <a:solidFill>
                <a:srgbClr val="205319"/>
              </a:solidFill>
            </a:ln>
            <a:effectLst>
              <a:glow rad="101600">
                <a:srgbClr val="205319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7422" y="2824491"/>
              <a:ext cx="5293185" cy="1295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omic Sans MS" pitchFamily="66" charset="0"/>
                </a:rPr>
                <a:t>Ребята!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Кроме </a:t>
              </a:r>
              <a:r>
                <a:rPr lang="ru-RU" sz="2800" b="1" dirty="0">
                  <a:latin typeface="Comic Sans MS" pitchFamily="66" charset="0"/>
                </a:rPr>
                <a:t>ярких и красивых цветов на нашем лугу много разных бабочек. Рассмотрите их </a:t>
              </a:r>
              <a:r>
                <a:rPr lang="ru-RU" sz="2800" b="1" dirty="0" smtClean="0">
                  <a:latin typeface="Comic Sans MS" pitchFamily="66" charset="0"/>
                </a:rPr>
                <a:t>изображения. Нажмите на бабочку и прочитайте название. </a:t>
              </a:r>
              <a:endParaRPr lang="ru-RU" sz="2800" b="1" dirty="0">
                <a:latin typeface="Comic Sans MS" pitchFamily="66" charset="0"/>
              </a:endParaRP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936960"/>
            <a:ext cx="2257686" cy="304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potolki-design.com/images/gallery/catalog/babochki/bab-0092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" t="15636" r="3682" b="18454"/>
          <a:stretch/>
        </p:blipFill>
        <p:spPr bwMode="auto">
          <a:xfrm rot="20363497">
            <a:off x="1846734" y="3510555"/>
            <a:ext cx="2651675" cy="1895387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xn--260-5cdtbf0hi.xn--p1ai/wp-content/uploads/2017/02/57b774e1ed094156a4a092b3-768x69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55149">
            <a:off x="7086095" y="3762580"/>
            <a:ext cx="2398202" cy="216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1.liveinternet.ru/images/attach/c/7/97/965/97965407_009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7" t="26229" r="2519" b="9976"/>
          <a:stretch/>
        </p:blipFill>
        <p:spPr bwMode="auto">
          <a:xfrm>
            <a:off x="4213567" y="4664234"/>
            <a:ext cx="2827165" cy="192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9015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 rot="5400000">
            <a:off x="11243778" y="5914070"/>
            <a:ext cx="864096" cy="50405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37356" y="3120817"/>
            <a:ext cx="3000396" cy="52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крапивница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9256" y="3120817"/>
            <a:ext cx="3143272" cy="52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зорька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81222" y="3049362"/>
            <a:ext cx="2500330" cy="52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адмирал</a:t>
            </a: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1604" y="3787068"/>
            <a:ext cx="3500462" cy="2500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ADF4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5101" y="3787068"/>
            <a:ext cx="3464281" cy="2496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ADF4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007216" y="3787068"/>
            <a:ext cx="3200558" cy="2496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ADF4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451604" y="45418"/>
            <a:ext cx="3500462" cy="52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пестрянка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52132" y="71431"/>
            <a:ext cx="2857520" cy="52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голубянка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66908" y="-24"/>
            <a:ext cx="2928958" cy="52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лимонница</a:t>
            </a: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1604" y="571614"/>
            <a:ext cx="3500462" cy="2429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ADF4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5101" y="594772"/>
            <a:ext cx="3464281" cy="24062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ADF4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934061" y="594773"/>
            <a:ext cx="3273713" cy="2406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ADF4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689598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Группа 10"/>
          <p:cNvGrpSpPr/>
          <p:nvPr/>
        </p:nvGrpSpPr>
        <p:grpSpPr>
          <a:xfrm>
            <a:off x="1306674" y="314593"/>
            <a:ext cx="9685076" cy="2541228"/>
            <a:chOff x="2700012" y="760894"/>
            <a:chExt cx="6527309" cy="2807644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2700012" y="760894"/>
              <a:ext cx="6527309" cy="2807644"/>
            </a:xfrm>
            <a:prstGeom prst="cloudCallout">
              <a:avLst>
                <a:gd name="adj1" fmla="val -50458"/>
                <a:gd name="adj2" fmla="val 95247"/>
              </a:avLst>
            </a:prstGeom>
            <a:solidFill>
              <a:schemeClr val="bg1"/>
            </a:solidFill>
            <a:ln>
              <a:solidFill>
                <a:srgbClr val="205319"/>
              </a:solidFill>
            </a:ln>
            <a:effectLst>
              <a:glow rad="101600">
                <a:srgbClr val="205319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00012" y="845344"/>
              <a:ext cx="6527309" cy="2006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omic Sans MS" pitchFamily="66" charset="0"/>
                </a:rPr>
                <a:t>Ребята!</a:t>
              </a:r>
            </a:p>
            <a:p>
              <a:pPr algn="ctr"/>
              <a:r>
                <a:rPr lang="ru-RU" sz="2800" b="1" dirty="0">
                  <a:latin typeface="Comic Sans MS" pitchFamily="66" charset="0"/>
                </a:rPr>
                <a:t>На лужайку пришли дети. </a:t>
              </a:r>
              <a:r>
                <a:rPr lang="ru-RU" sz="2800" b="1" dirty="0" smtClean="0">
                  <a:latin typeface="Comic Sans MS" pitchFamily="66" charset="0"/>
                </a:rPr>
                <a:t>Они нарвали 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цветов </a:t>
              </a:r>
              <a:r>
                <a:rPr lang="ru-RU" sz="2800" b="1" dirty="0">
                  <a:latin typeface="Comic Sans MS" pitchFamily="66" charset="0"/>
                </a:rPr>
                <a:t>и поймали </a:t>
              </a:r>
              <a:r>
                <a:rPr lang="ru-RU" sz="2800" b="1" dirty="0" smtClean="0">
                  <a:latin typeface="Comic Sans MS" pitchFamily="66" charset="0"/>
                </a:rPr>
                <a:t>бабочку. Как вы думаете, что произошло с ними через некоторое время</a:t>
              </a:r>
              <a:endParaRPr lang="ru-RU" sz="2800" b="1" dirty="0">
                <a:latin typeface="Comic Sans MS" pitchFamily="66" charset="0"/>
              </a:endParaRPr>
            </a:p>
          </p:txBody>
        </p:sp>
      </p:grpSp>
      <p:pic>
        <p:nvPicPr>
          <p:cNvPr id="12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936960"/>
            <a:ext cx="2257686" cy="30448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Группа 12"/>
          <p:cNvGrpSpPr/>
          <p:nvPr/>
        </p:nvGrpSpPr>
        <p:grpSpPr>
          <a:xfrm flipH="1">
            <a:off x="2188663" y="317397"/>
            <a:ext cx="7416828" cy="1658790"/>
            <a:chOff x="3180470" y="2670310"/>
            <a:chExt cx="5434848" cy="2418909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3186030" y="2670310"/>
              <a:ext cx="5429288" cy="2418909"/>
            </a:xfrm>
            <a:prstGeom prst="cloudCallout">
              <a:avLst>
                <a:gd name="adj1" fmla="val -55664"/>
                <a:gd name="adj2" fmla="val 205692"/>
              </a:avLst>
            </a:prstGeom>
            <a:solidFill>
              <a:schemeClr val="bg1"/>
            </a:solidFill>
            <a:ln>
              <a:solidFill>
                <a:srgbClr val="205319"/>
              </a:solidFill>
            </a:ln>
            <a:effectLst>
              <a:glow rad="101600">
                <a:srgbClr val="205319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80470" y="2843156"/>
              <a:ext cx="5434848" cy="69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omic Sans MS" pitchFamily="66" charset="0"/>
                </a:rPr>
                <a:t>Через некоторое время цветы 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завяли, </a:t>
              </a:r>
              <a:r>
                <a:rPr lang="ru-RU" sz="2800" b="1" dirty="0">
                  <a:latin typeface="Comic Sans MS" pitchFamily="66" charset="0"/>
                </a:rPr>
                <a:t>а бабочка умерла. 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8542" y="83707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жми на </a:t>
            </a:r>
          </a:p>
          <a:p>
            <a:pPr algn="ctr"/>
            <a:r>
              <a:rPr lang="ru-RU" sz="2400" dirty="0" smtClean="0">
                <a:latin typeface="Comic Sans MS" pitchFamily="66" charset="0"/>
              </a:rPr>
              <a:t>вопрос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http://ekladata.com/IQjGr3sBtVnOjg8SqZMcBVQc71Y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36870">
            <a:off x="2951170" y="3854640"/>
            <a:ext cx="2405861" cy="291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ekladata.com/IQjGr3sBtVnOjg8SqZMcBVQc71Y.png"/>
          <p:cNvPicPr>
            <a:picLocks noChangeAspect="1" noChangeArrowheads="1"/>
          </p:cNvPicPr>
          <p:nvPr/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36870">
            <a:off x="6657402" y="3900215"/>
            <a:ext cx="2330750" cy="282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5416149" y="4890044"/>
            <a:ext cx="961857" cy="320023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foto-babochek.ru/images/clipart-babochka_18_sm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4435">
            <a:off x="3543320" y="2620311"/>
            <a:ext cx="2061890" cy="207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foto-babochek.ru/images/clipart-babochka_18_small.png"/>
          <p:cNvPicPr>
            <a:picLocks noChangeAspect="1" noChangeArrowheads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4435">
            <a:off x="7202656" y="2649166"/>
            <a:ext cx="2061890" cy="207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19442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0.liveinternet.ru/images/attach/c/11/115/600/115600048_10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671270" y="2702730"/>
            <a:ext cx="5259602" cy="413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нутый угол 2"/>
          <p:cNvSpPr/>
          <p:nvPr/>
        </p:nvSpPr>
        <p:spPr>
          <a:xfrm>
            <a:off x="288215" y="261442"/>
            <a:ext cx="6527071" cy="6408712"/>
          </a:xfrm>
          <a:prstGeom prst="foldedCorner">
            <a:avLst/>
          </a:prstGeom>
          <a:solidFill>
            <a:schemeClr val="bg1"/>
          </a:solidFill>
          <a:ln>
            <a:solidFill>
              <a:srgbClr val="205319"/>
            </a:solidFill>
          </a:ln>
          <a:effectLst>
            <a:glow rad="139700">
              <a:srgbClr val="205319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Даже если просто подержать бабочку в руках, то она уже не сможет летать. 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Её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крылья покрыты мелкими цветными чешуйками. Взяв бабочку в руки, мы повреждаем эти чешуйки, они остаются у нас на пальцах, поэтому бабочка уже не полетит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11070598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wallpapers1920.ru/img/picture/Jun/11/84aacff53eeeb3b6387a7eb3502668d6/mini_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7617">
            <a:off x="1862609" y="3869820"/>
            <a:ext cx="3378281" cy="253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4385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Группа 10"/>
          <p:cNvGrpSpPr/>
          <p:nvPr/>
        </p:nvGrpSpPr>
        <p:grpSpPr>
          <a:xfrm>
            <a:off x="2638822" y="761069"/>
            <a:ext cx="7488832" cy="1948645"/>
            <a:chOff x="3166248" y="760894"/>
            <a:chExt cx="6061073" cy="3028064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3166248" y="760894"/>
              <a:ext cx="6061073" cy="3028064"/>
            </a:xfrm>
            <a:prstGeom prst="cloudCallout">
              <a:avLst>
                <a:gd name="adj1" fmla="val -66805"/>
                <a:gd name="adj2" fmla="val 121452"/>
              </a:avLst>
            </a:prstGeom>
            <a:solidFill>
              <a:schemeClr val="bg1"/>
            </a:solidFill>
            <a:ln>
              <a:solidFill>
                <a:srgbClr val="205319"/>
              </a:solidFill>
            </a:ln>
            <a:effectLst>
              <a:glow rad="101600">
                <a:srgbClr val="205319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61389" y="981296"/>
              <a:ext cx="5732215" cy="2152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omic Sans MS" pitchFamily="66" charset="0"/>
                </a:rPr>
                <a:t>Ребята!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Так почему же нельзя рвать цветы на лугу  и ловить бабочек?</a:t>
              </a:r>
            </a:p>
          </p:txBody>
        </p:sp>
      </p:grpSp>
      <p:pic>
        <p:nvPicPr>
          <p:cNvPr id="12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936960"/>
            <a:ext cx="2257686" cy="30448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Группа 12"/>
          <p:cNvGrpSpPr/>
          <p:nvPr/>
        </p:nvGrpSpPr>
        <p:grpSpPr>
          <a:xfrm flipH="1">
            <a:off x="1126651" y="387940"/>
            <a:ext cx="9207595" cy="3050480"/>
            <a:chOff x="3186031" y="2670311"/>
            <a:chExt cx="5429288" cy="2054590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3186031" y="2670311"/>
              <a:ext cx="5429288" cy="2054590"/>
            </a:xfrm>
            <a:prstGeom prst="cloudCallout">
              <a:avLst>
                <a:gd name="adj1" fmla="val -47675"/>
                <a:gd name="adj2" fmla="val 92869"/>
              </a:avLst>
            </a:prstGeom>
            <a:solidFill>
              <a:schemeClr val="bg1"/>
            </a:solidFill>
            <a:ln>
              <a:solidFill>
                <a:srgbClr val="205319"/>
              </a:solidFill>
            </a:ln>
            <a:effectLst>
              <a:glow rad="101600">
                <a:srgbClr val="205319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26283" y="2914914"/>
              <a:ext cx="5210049" cy="1472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latin typeface="Comic Sans MS" pitchFamily="66" charset="0"/>
                </a:rPr>
                <a:t>Бабочки не могут жить без цветов, </a:t>
              </a:r>
              <a:endParaRPr lang="ru-RU" sz="2800" b="1" dirty="0" smtClean="0">
                <a:latin typeface="Comic Sans MS" pitchFamily="66" charset="0"/>
              </a:endParaRP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потому </a:t>
              </a:r>
              <a:r>
                <a:rPr lang="ru-RU" sz="2800" b="1" dirty="0">
                  <a:latin typeface="Comic Sans MS" pitchFamily="66" charset="0"/>
                </a:rPr>
                <a:t>что питаются нектаром. Но и </a:t>
              </a:r>
              <a:endParaRPr lang="ru-RU" sz="2800" b="1" dirty="0" smtClean="0">
                <a:latin typeface="Comic Sans MS" pitchFamily="66" charset="0"/>
              </a:endParaRP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цветам </a:t>
              </a:r>
              <a:r>
                <a:rPr lang="ru-RU" sz="2800" b="1" dirty="0">
                  <a:latin typeface="Comic Sans MS" pitchFamily="66" charset="0"/>
                </a:rPr>
                <a:t>плохо без бабочек, потому что бабочки </a:t>
              </a:r>
              <a:endParaRPr lang="ru-RU" sz="2800" b="1" dirty="0" smtClean="0">
                <a:latin typeface="Comic Sans MS" pitchFamily="66" charset="0"/>
              </a:endParaRP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опыляют </a:t>
              </a:r>
              <a:r>
                <a:rPr lang="ru-RU" sz="2800" b="1" dirty="0">
                  <a:latin typeface="Comic Sans MS" pitchFamily="66" charset="0"/>
                </a:rPr>
                <a:t>их. Без этого у цветов не будет плодов и семян.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8542" y="157054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жми на вопрос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www.stihi.moscow/pics/2014/07/12/94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894" y="3438420"/>
            <a:ext cx="4464496" cy="3381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92967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0.liveinternet.ru/images/attach/c/11/115/600/115600048_10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671270" y="2702730"/>
            <a:ext cx="5259602" cy="413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нутый угол 2"/>
          <p:cNvSpPr/>
          <p:nvPr/>
        </p:nvSpPr>
        <p:spPr>
          <a:xfrm>
            <a:off x="288215" y="261442"/>
            <a:ext cx="6527071" cy="6408712"/>
          </a:xfrm>
          <a:prstGeom prst="foldedCorner">
            <a:avLst/>
          </a:prstGeom>
          <a:solidFill>
            <a:schemeClr val="bg1"/>
          </a:solidFill>
          <a:ln>
            <a:solidFill>
              <a:srgbClr val="205319"/>
            </a:solidFill>
          </a:ln>
          <a:effectLst>
            <a:glow rad="139700">
              <a:srgbClr val="205319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2800" b="1" u="sng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ru-RU" sz="2800" b="1" u="sng" dirty="0">
                <a:solidFill>
                  <a:srgbClr val="C00000"/>
                </a:solidFill>
                <a:latin typeface="Comic Sans MS" pitchFamily="66" charset="0"/>
              </a:rPr>
              <a:t>Не рвите полевые цветы</a:t>
            </a:r>
            <a:r>
              <a:rPr lang="ru-RU" sz="2800" b="1" u="sng" dirty="0" smtClean="0">
                <a:solidFill>
                  <a:srgbClr val="C00000"/>
                </a:solidFill>
                <a:latin typeface="Comic Sans MS" pitchFamily="66" charset="0"/>
              </a:rPr>
              <a:t>!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Цветы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украшают луга и леса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Но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это не только природы краса-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В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них пчёлы находят целительный дар,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И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бабочки пьют из них сладкий нектар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>
              <a:solidFill>
                <a:schemeClr val="tx1"/>
              </a:solidFill>
              <a:latin typeface="Comic Sans MS" pitchFamily="66" charset="0"/>
            </a:endParaRPr>
          </a:p>
          <a:p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11070598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www.hdwallpapersphotos.com/wp-content/uploads/photos/301/Butterfly-On-Beautiful-Flowers-Photos-540x4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670" y="3357786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21598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33944" y="189434"/>
            <a:ext cx="1163057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20531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Это луг</a:t>
            </a:r>
            <a:endParaRPr lang="ru-RU" sz="3600" b="1" spc="50" dirty="0">
              <a:ln w="11430"/>
              <a:solidFill>
                <a:srgbClr val="20531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" name="Стрелка вправо 1">
            <a:hlinkClick r:id="" action="ppaction://hlinkshowjump?jump=nextslide"/>
          </p:cNvPr>
          <p:cNvSpPr/>
          <p:nvPr/>
        </p:nvSpPr>
        <p:spPr>
          <a:xfrm>
            <a:off x="11070598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441831">
            <a:off x="9533531" y="3264148"/>
            <a:ext cx="2630092" cy="3547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556025"/>
            <a:ext cx="2278782" cy="3033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2758" y="1269554"/>
            <a:ext cx="7435896" cy="480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1269554"/>
            <a:ext cx="7435896" cy="48033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598" y="1269554"/>
            <a:ext cx="7431056" cy="48033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2758" y="1269554"/>
            <a:ext cx="7435895" cy="478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37403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0.liveinternet.ru/images/attach/c/11/115/600/115600048_10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671270" y="2702730"/>
            <a:ext cx="5259602" cy="413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нутый угол 2"/>
          <p:cNvSpPr/>
          <p:nvPr/>
        </p:nvSpPr>
        <p:spPr>
          <a:xfrm>
            <a:off x="288215" y="261442"/>
            <a:ext cx="6527071" cy="6408712"/>
          </a:xfrm>
          <a:prstGeom prst="foldedCorner">
            <a:avLst/>
          </a:prstGeom>
          <a:solidFill>
            <a:schemeClr val="bg1"/>
          </a:solidFill>
          <a:ln>
            <a:solidFill>
              <a:srgbClr val="205319"/>
            </a:solidFill>
          </a:ln>
          <a:effectLst>
            <a:glow rad="139700">
              <a:srgbClr val="205319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2800" b="1" u="sng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Не надо, друзья, их бессмысленно 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рвать, не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надо букеты из них составлять…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Завянут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букеты…Погибнут цветы…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И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больше не будет такой красоты!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Не рвите редкие цветы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!</a:t>
            </a: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>
              <a:solidFill>
                <a:schemeClr val="tx1"/>
              </a:solidFill>
              <a:latin typeface="Comic Sans MS" pitchFamily="66" charset="0"/>
            </a:endParaRPr>
          </a:p>
          <a:p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11070598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du.convdocs.org/tw_files2/urls_12/15/d-14180/14180_html_2377af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1"/>
          <a:stretch/>
        </p:blipFill>
        <p:spPr bwMode="auto">
          <a:xfrm>
            <a:off x="1198151" y="2870689"/>
            <a:ext cx="4176464" cy="3834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22412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0.liveinternet.ru/images/attach/c/11/115/600/115600048_10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671270" y="2702730"/>
            <a:ext cx="5259602" cy="413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нутый угол 2"/>
          <p:cNvSpPr/>
          <p:nvPr/>
        </p:nvSpPr>
        <p:spPr>
          <a:xfrm>
            <a:off x="288215" y="261442"/>
            <a:ext cx="6527071" cy="6408712"/>
          </a:xfrm>
          <a:prstGeom prst="foldedCorner">
            <a:avLst/>
          </a:prstGeom>
          <a:solidFill>
            <a:schemeClr val="bg1"/>
          </a:solidFill>
          <a:ln>
            <a:solidFill>
              <a:srgbClr val="205319"/>
            </a:solidFill>
          </a:ln>
          <a:effectLst>
            <a:glow rad="139700">
              <a:srgbClr val="205319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2800" b="1" u="sng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u="sng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Comic Sans MS" pitchFamily="66" charset="0"/>
              </a:rPr>
              <a:t>Не </a:t>
            </a:r>
            <a:r>
              <a:rPr lang="ru-RU" sz="2800" b="1" u="sng" dirty="0">
                <a:solidFill>
                  <a:srgbClr val="C00000"/>
                </a:solidFill>
                <a:latin typeface="Comic Sans MS" pitchFamily="66" charset="0"/>
              </a:rPr>
              <a:t>ловите бабочек и стрекоз!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          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      Бабочка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цветная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            Над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тобой порхает…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           Стрекоза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резвится,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             Пляшет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, веселится…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          Лету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все так рады!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            Их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ловить не надо…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            Пусть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себе летают,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           Землю </a:t>
            </a:r>
            <a:r>
              <a:rPr lang="ru-RU" sz="2800" b="1" dirty="0">
                <a:solidFill>
                  <a:schemeClr val="tx1"/>
                </a:solidFill>
                <a:latin typeface="Comic Sans MS" pitchFamily="66" charset="0"/>
              </a:rPr>
              <a:t>украшают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…</a:t>
            </a:r>
          </a:p>
          <a:p>
            <a:pPr algn="ctr"/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>
              <a:solidFill>
                <a:schemeClr val="tx1"/>
              </a:solidFill>
              <a:latin typeface="Comic Sans MS" pitchFamily="66" charset="0"/>
            </a:endParaRPr>
          </a:p>
          <a:p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11070598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edu.convdocs.org/tw_files2/urls_12/15/d-14180/14180_html_16cdf36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605" y="1116509"/>
            <a:ext cx="2404517" cy="3609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g-fotki.yandex.ru/get/46412/238174505.52/0_1848d4_7fc66746_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22" y="5038526"/>
            <a:ext cx="1123950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img-fotki.yandex.ru/get/46412/238174505.52/0_1848d4_7fc66746_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69779">
            <a:off x="4609892" y="5137749"/>
            <a:ext cx="1123950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playcast.ru/uploads/2015/05/12/1357237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386">
            <a:off x="2585956" y="4859852"/>
            <a:ext cx="1907591" cy="138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22344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0.liveinternet.ru/images/attach/c/11/115/600/115600048_10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671270" y="2702730"/>
            <a:ext cx="5259602" cy="413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нутый угол 2"/>
          <p:cNvSpPr/>
          <p:nvPr/>
        </p:nvSpPr>
        <p:spPr>
          <a:xfrm>
            <a:off x="288215" y="261442"/>
            <a:ext cx="6527071" cy="6408712"/>
          </a:xfrm>
          <a:prstGeom prst="foldedCorner">
            <a:avLst/>
          </a:prstGeom>
          <a:solidFill>
            <a:schemeClr val="bg1"/>
          </a:solidFill>
          <a:ln>
            <a:solidFill>
              <a:srgbClr val="205319"/>
            </a:solidFill>
          </a:ln>
          <a:effectLst>
            <a:glow rad="139700">
              <a:srgbClr val="205319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2800" b="1" u="sng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Comic Sans MS" pitchFamily="66" charset="0"/>
              </a:rPr>
              <a:t>ПРАВИЛА ПОВЕДЕНИЯ НА ЛУГУ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Не рвите полевые цветы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Не ловите бабочек, стрекоз.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Не шумите на лугу.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Не бросайте мусор.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Не топчите цветы.</a:t>
            </a:r>
          </a:p>
          <a:p>
            <a:pPr marL="514350" indent="-514350">
              <a:buAutoNum type="arabicPeriod"/>
            </a:pPr>
            <a:endParaRPr lang="ru-RU" sz="2800" dirty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>
              <a:solidFill>
                <a:schemeClr val="tx1"/>
              </a:solidFill>
              <a:latin typeface="Comic Sans MS" pitchFamily="66" charset="0"/>
            </a:endParaRPr>
          </a:p>
          <a:p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11070598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88214" y="2959083"/>
            <a:ext cx="6403964" cy="3062342"/>
            <a:chOff x="288214" y="2959083"/>
            <a:chExt cx="6403964" cy="3062342"/>
          </a:xfrm>
        </p:grpSpPr>
        <p:pic>
          <p:nvPicPr>
            <p:cNvPr id="3074" name="Picture 2" descr="http://bigpo.ru/potra/%C2%AB%D0%9E%D0%BF%D0%B0%D0%BD%D1%83%D0%B2%D0%B0%D0%BD%D0%BD%D1%8F+%D0%BD%D0%BE%D0%B2%D0%BE%D0%B3%D0%BE%2C+%D0%BF%D0%BB%D0%B5%D0%BA%D0%B0%D1%8E%D1%87%D0%B8+%D1%81%D1%82%D0%B0%D1%80%D0%B5+%E2%80%93+%D1%88%D0%BB%D1%8F%D1%85+%D0%B4%D0%BE+%D1%81%D0%BF%D1%80%D0%B0%D0%B2%D0%B6%D0%BD%D1%8C%D0%BE%D0%B3%D0%BE+%D0%B2%D1%87%D0%B8%D1%82%D0%B5%D0%BB%D1%8F%C2%BB+%28%D0%9A%D0%BE%D0%BD%D1%84%D1%83%D1%86%D1%96%D0%B9%29a/323145_html_7a0d7e9b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79901" y="3861842"/>
              <a:ext cx="2088232" cy="2159583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bigpo.ru/potra/%C2%AB%D0%9E%D0%BF%D0%B0%D0%BD%D1%83%D0%B2%D0%B0%D0%BD%D0%BD%D1%8F+%D0%BD%D0%BE%D0%B2%D0%BE%D0%B3%D0%BE%2C+%D0%BF%D0%BB%D0%B5%D0%BA%D0%B0%D1%8E%D1%87%D0%B8+%D1%81%D1%82%D0%B0%D1%80%D0%B5+%E2%80%93+%D1%88%D0%BB%D1%8F%D1%85+%D0%B4%D0%BE+%D1%81%D0%BF%D1%80%D0%B0%D0%B2%D0%B6%D0%BD%D1%8C%D0%BE%D0%B3%D0%BE+%D0%B2%D1%87%D0%B8%D1%82%D0%B5%D0%BB%D1%8F%C2%BB+%28%D0%9A%D0%BE%D0%BD%D1%84%D1%83%D1%86%D1%96%D0%B9%29a/323145_html_7a0d7e9b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569348" y="2959083"/>
              <a:ext cx="2122830" cy="2067929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bigpo.ru/potra/%C2%AB%D0%9E%D0%BF%D0%B0%D0%BD%D1%83%D0%B2%D0%B0%D0%BD%D0%BD%D1%8F+%D0%BD%D0%BE%D0%B2%D0%BE%D0%B3%D0%BE%2C+%D0%BF%D0%BB%D0%B5%D0%BA%D0%B0%D1%8E%D1%87%D0%B8+%D1%81%D1%82%D0%B0%D1%80%D0%B5+%E2%80%93+%D1%88%D0%BB%D1%8F%D1%85+%D0%B4%D0%BE+%D1%81%D0%BF%D1%80%D0%B0%D0%B2%D0%B6%D0%BD%D1%8C%D0%BE%D0%B3%D0%BE+%D0%B2%D1%87%D0%B8%D1%82%D0%B5%D0%BB%D1%8F%C2%BB+%28%D0%9A%D0%BE%D0%BD%D1%84%D1%83%D1%86%D1%96%D0%B9%29a/323145_html_7a0d7e9b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88214" y="3009407"/>
              <a:ext cx="2134583" cy="2063433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38068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0.liveinternet.ru/images/attach/c/11/115/600/115600048_10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547945" y="1820461"/>
            <a:ext cx="6382928" cy="501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нутый угол 2"/>
          <p:cNvSpPr/>
          <p:nvPr/>
        </p:nvSpPr>
        <p:spPr>
          <a:xfrm>
            <a:off x="795417" y="1104918"/>
            <a:ext cx="4752528" cy="3116964"/>
          </a:xfrm>
          <a:prstGeom prst="foldedCorner">
            <a:avLst/>
          </a:prstGeom>
          <a:solidFill>
            <a:schemeClr val="bg1"/>
          </a:solidFill>
          <a:ln>
            <a:solidFill>
              <a:srgbClr val="205319"/>
            </a:solidFill>
          </a:ln>
          <a:effectLst>
            <a:glow rad="139700">
              <a:srgbClr val="205319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202" y="1917626"/>
            <a:ext cx="4846198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20531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Спасибо, дети, </a:t>
            </a:r>
          </a:p>
          <a:p>
            <a:pPr algn="ctr"/>
            <a:r>
              <a:rPr lang="ru-RU" sz="4400" b="1" spc="50" dirty="0" smtClean="0">
                <a:ln w="11430"/>
                <a:solidFill>
                  <a:srgbClr val="20531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за урок!</a:t>
            </a:r>
            <a:endParaRPr lang="ru-RU" sz="4400" b="1" spc="50" dirty="0">
              <a:ln w="11430"/>
              <a:solidFill>
                <a:srgbClr val="20531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множение 5">
            <a:hlinkClick r:id="" action="ppaction://hlinkshowjump?jump=endshow"/>
          </p:cNvPr>
          <p:cNvSpPr/>
          <p:nvPr/>
        </p:nvSpPr>
        <p:spPr>
          <a:xfrm>
            <a:off x="11279782" y="189434"/>
            <a:ext cx="720080" cy="698370"/>
          </a:xfrm>
          <a:prstGeom prst="mathMultiply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3337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910628" y="354041"/>
            <a:ext cx="9433049" cy="4299889"/>
            <a:chOff x="2999308" y="2670310"/>
            <a:chExt cx="5933043" cy="2478914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08" y="2670310"/>
              <a:ext cx="5933043" cy="2478914"/>
            </a:xfrm>
            <a:prstGeom prst="cloudCallout">
              <a:avLst>
                <a:gd name="adj1" fmla="val -47034"/>
                <a:gd name="adj2" fmla="val 56352"/>
              </a:avLst>
            </a:prstGeom>
            <a:solidFill>
              <a:schemeClr val="bg1"/>
            </a:solidFill>
            <a:ln>
              <a:solidFill>
                <a:srgbClr val="205319"/>
              </a:solidFill>
            </a:ln>
            <a:effectLst>
              <a:glow rad="101600">
                <a:srgbClr val="205319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98138" y="2947272"/>
              <a:ext cx="5643631" cy="1792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latin typeface="Comic Sans MS" pitchFamily="66" charset="0"/>
                </a:rPr>
                <a:t>Мы с вами сегодня окажемся </a:t>
              </a:r>
              <a:r>
                <a:rPr lang="ru-RU" sz="2800" b="1" dirty="0" smtClean="0">
                  <a:latin typeface="Comic Sans MS" pitchFamily="66" charset="0"/>
                </a:rPr>
                <a:t>на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 лугу. Весной </a:t>
              </a:r>
              <a:r>
                <a:rPr lang="ru-RU" sz="2800" b="1" dirty="0">
                  <a:latin typeface="Comic Sans MS" pitchFamily="66" charset="0"/>
                </a:rPr>
                <a:t>он особенно красив. </a:t>
              </a:r>
              <a:endParaRPr lang="ru-RU" sz="2800" b="1" dirty="0" smtClean="0">
                <a:latin typeface="Comic Sans MS" pitchFamily="66" charset="0"/>
              </a:endParaRP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Как </a:t>
              </a:r>
              <a:r>
                <a:rPr lang="ru-RU" sz="2800" b="1" dirty="0">
                  <a:latin typeface="Comic Sans MS" pitchFamily="66" charset="0"/>
                </a:rPr>
                <a:t>надо вести себя на лугу, чтобы после нашего ухода он не стал тусклым и бесцветным? Сегодня на уроке мы ответим на вопрос: почему не нужно рвать цветы </a:t>
              </a:r>
              <a:endParaRPr lang="ru-RU" sz="2800" b="1" dirty="0" smtClean="0">
                <a:latin typeface="Comic Sans MS" pitchFamily="66" charset="0"/>
              </a:endParaRP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и </a:t>
              </a:r>
              <a:r>
                <a:rPr lang="ru-RU" sz="2800" b="1" dirty="0">
                  <a:latin typeface="Comic Sans MS" pitchFamily="66" charset="0"/>
                </a:rPr>
                <a:t>ловить бабочек?</a:t>
              </a: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936960"/>
            <a:ext cx="2257686" cy="3044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512029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910626" y="354041"/>
            <a:ext cx="9433049" cy="2931736"/>
            <a:chOff x="2999309" y="2670310"/>
            <a:chExt cx="5933043" cy="1690165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2999309" y="2670310"/>
              <a:ext cx="5933043" cy="1690165"/>
            </a:xfrm>
            <a:prstGeom prst="cloudCallout">
              <a:avLst>
                <a:gd name="adj1" fmla="val -47034"/>
                <a:gd name="adj2" fmla="val 56352"/>
              </a:avLst>
            </a:prstGeom>
            <a:solidFill>
              <a:schemeClr val="bg1"/>
            </a:solidFill>
            <a:ln>
              <a:solidFill>
                <a:srgbClr val="205319"/>
              </a:solidFill>
            </a:ln>
            <a:effectLst>
              <a:glow rad="101600">
                <a:srgbClr val="205319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7422" y="2824491"/>
              <a:ext cx="5293185" cy="104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omic Sans MS" pitchFamily="66" charset="0"/>
                </a:rPr>
                <a:t>Ребята! </a:t>
              </a:r>
            </a:p>
            <a:p>
              <a:pPr algn="ctr"/>
              <a:r>
                <a:rPr lang="ru-RU" sz="2800" b="1" dirty="0" smtClean="0">
                  <a:latin typeface="Comic Sans MS" pitchFamily="66" charset="0"/>
                </a:rPr>
                <a:t>Предлагаю вам познакомиться с растениями луга. Выбирайте любую маленькую картинку, нажимайте на неё.</a:t>
              </a:r>
              <a:endParaRPr lang="ru-RU" sz="2800" b="1" dirty="0">
                <a:latin typeface="Comic Sans MS" pitchFamily="66" charset="0"/>
              </a:endParaRPr>
            </a:p>
          </p:txBody>
        </p:sp>
      </p:grp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11142606" y="189434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498" y="3522115"/>
            <a:ext cx="2304256" cy="306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41831">
            <a:off x="9944223" y="3936960"/>
            <a:ext cx="2257686" cy="3044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567043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79"/>
          <a:stretch/>
        </p:blipFill>
        <p:spPr>
          <a:xfrm>
            <a:off x="782122" y="1239098"/>
            <a:ext cx="10598456" cy="5613171"/>
          </a:xfrm>
          <a:prstGeom prst="rect">
            <a:avLst/>
          </a:prstGeom>
        </p:spPr>
      </p:pic>
      <p:pic>
        <p:nvPicPr>
          <p:cNvPr id="8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248765"/>
            <a:ext cx="1422150" cy="1014443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248765"/>
            <a:ext cx="1468372" cy="102078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1413570"/>
            <a:ext cx="146837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2565698"/>
            <a:ext cx="1467465" cy="110059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3789834"/>
            <a:ext cx="1459948" cy="1094961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1413570"/>
            <a:ext cx="142428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://wildfrontier.ru/wp-content/uploads/2016/02/Pomornik5-300x200.jpg"/>
          <p:cNvSpPr>
            <a:spLocks noChangeAspect="1" noChangeArrowheads="1"/>
          </p:cNvSpPr>
          <p:nvPr/>
        </p:nvSpPr>
        <p:spPr bwMode="auto">
          <a:xfrm>
            <a:off x="-25474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4" y="2565699"/>
            <a:ext cx="1421189" cy="110059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6" y="3789834"/>
            <a:ext cx="1447343" cy="1029927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33944" y="189434"/>
            <a:ext cx="116305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20531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Выбирайте любую картинку</a:t>
            </a:r>
            <a:endParaRPr lang="ru-RU" sz="3200" b="1" spc="50" dirty="0">
              <a:ln w="11430"/>
              <a:solidFill>
                <a:srgbClr val="20531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Стрелка вправо 13">
            <a:hlinkClick r:id="rId19" action="ppaction://hlinksldjump"/>
          </p:cNvPr>
          <p:cNvSpPr/>
          <p:nvPr/>
        </p:nvSpPr>
        <p:spPr>
          <a:xfrm>
            <a:off x="11166998" y="6116915"/>
            <a:ext cx="857256" cy="571636"/>
          </a:xfrm>
          <a:prstGeom prst="rightArrow">
            <a:avLst/>
          </a:prstGeom>
          <a:solidFill>
            <a:srgbClr val="A0EEA4"/>
          </a:solidFill>
          <a:ln>
            <a:solidFill>
              <a:srgbClr val="205319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56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79"/>
          <a:stretch/>
        </p:blipFill>
        <p:spPr>
          <a:xfrm>
            <a:off x="782122" y="1239098"/>
            <a:ext cx="10598456" cy="5613171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3382760" y="1937659"/>
            <a:ext cx="5541908" cy="4156431"/>
          </a:xfrm>
          <a:prstGeom prst="rect">
            <a:avLst/>
          </a:prstGeom>
          <a:noFill/>
          <a:ln>
            <a:solidFill>
              <a:srgbClr val="79DC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82760" y="1845618"/>
            <a:ext cx="580879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Одуванчик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09550" y="172624"/>
            <a:ext cx="86061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	</a:t>
            </a:r>
            <a:r>
              <a:rPr lang="ru-RU" sz="2400" b="1" dirty="0">
                <a:latin typeface="Comic Sans MS" pitchFamily="66" charset="0"/>
              </a:rPr>
              <a:t>Все знают эти простые цветы, похожие на маленькое солнце с золотыми лепестками-лучами. </a:t>
            </a:r>
          </a:p>
        </p:txBody>
      </p:sp>
      <p:pic>
        <p:nvPicPr>
          <p:cNvPr id="16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248765"/>
            <a:ext cx="1422150" cy="1014443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248765"/>
            <a:ext cx="1468372" cy="102078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1413570"/>
            <a:ext cx="146837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2565698"/>
            <a:ext cx="1467465" cy="110059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3789834"/>
            <a:ext cx="1459948" cy="1094961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1413570"/>
            <a:ext cx="142428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4" y="2565699"/>
            <a:ext cx="1421189" cy="110059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6" y="3789834"/>
            <a:ext cx="1447343" cy="1029927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1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79"/>
          <a:stretch/>
        </p:blipFill>
        <p:spPr>
          <a:xfrm>
            <a:off x="782122" y="1239098"/>
            <a:ext cx="10598456" cy="5613171"/>
          </a:xfrm>
          <a:prstGeom prst="rect">
            <a:avLst/>
          </a:prstGeom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3358898" y="1909210"/>
            <a:ext cx="5588625" cy="41848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358898" y="5577656"/>
            <a:ext cx="57601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Колокольчик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09550" y="172624"/>
            <a:ext cx="86061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Окраска цветков может быть разной: голубой, синей, фиолетовой. Цветы обычно собраны в кисти или </a:t>
            </a:r>
            <a:r>
              <a:rPr lang="ru-RU" sz="2400" b="1" dirty="0" smtClean="0">
                <a:latin typeface="Comic Sans MS" pitchFamily="66" charset="0"/>
              </a:rPr>
              <a:t>метёлки</a:t>
            </a:r>
            <a:r>
              <a:rPr lang="ru-RU" sz="2400" b="1" dirty="0">
                <a:latin typeface="Comic Sans MS" pitchFamily="66" charset="0"/>
              </a:rPr>
              <a:t>, но бывают виды с одиночными цветками. </a:t>
            </a:r>
          </a:p>
        </p:txBody>
      </p:sp>
      <p:pic>
        <p:nvPicPr>
          <p:cNvPr id="16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248765"/>
            <a:ext cx="1422150" cy="1014443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248765"/>
            <a:ext cx="1468372" cy="102078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1413570"/>
            <a:ext cx="146837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2565698"/>
            <a:ext cx="1467465" cy="110059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3789834"/>
            <a:ext cx="1459948" cy="1094961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1413570"/>
            <a:ext cx="142428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4" y="2565699"/>
            <a:ext cx="1421189" cy="110059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6" y="3789834"/>
            <a:ext cx="1447343" cy="1029927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99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79"/>
          <a:stretch/>
        </p:blipFill>
        <p:spPr>
          <a:xfrm>
            <a:off x="782122" y="1239098"/>
            <a:ext cx="10598456" cy="561317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58901" y="1917626"/>
            <a:ext cx="5568618" cy="4176464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075700" y="5570870"/>
            <a:ext cx="613501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Ромашка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02719" y="172624"/>
            <a:ext cx="88569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Ромашка – это однолетнее растение семейства астровых. У него очень много названий — поповник, </a:t>
            </a:r>
            <a:r>
              <a:rPr lang="ru-RU" sz="2400" b="1" dirty="0" err="1">
                <a:latin typeface="Comic Sans MS" pitchFamily="66" charset="0"/>
              </a:rPr>
              <a:t>белюшка</a:t>
            </a:r>
            <a:r>
              <a:rPr lang="ru-RU" sz="2400" b="1" dirty="0">
                <a:latin typeface="Comic Sans MS" pitchFamily="66" charset="0"/>
              </a:rPr>
              <a:t>, нивяник.</a:t>
            </a:r>
          </a:p>
        </p:txBody>
      </p:sp>
      <p:pic>
        <p:nvPicPr>
          <p:cNvPr id="16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248765"/>
            <a:ext cx="1422150" cy="1014443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248765"/>
            <a:ext cx="1468372" cy="102078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1413570"/>
            <a:ext cx="146837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2565698"/>
            <a:ext cx="1467465" cy="110059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3789834"/>
            <a:ext cx="1459948" cy="1094961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1413570"/>
            <a:ext cx="142428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4" y="2565699"/>
            <a:ext cx="1421189" cy="110059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6" y="3789834"/>
            <a:ext cx="1447343" cy="1029927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50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79"/>
          <a:stretch/>
        </p:blipFill>
        <p:spPr>
          <a:xfrm>
            <a:off x="782122" y="1239098"/>
            <a:ext cx="10598456" cy="5613171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96260" y="1909211"/>
            <a:ext cx="5541908" cy="41848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96260" y="1909210"/>
            <a:ext cx="565073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C00000"/>
                </a:solidFill>
                <a:latin typeface="Comic Sans MS" pitchFamily="66" charset="0"/>
              </a:rPr>
              <a:t>Клевер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02719" y="172624"/>
            <a:ext cx="87849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Цветки клевера  можно </a:t>
            </a:r>
            <a:r>
              <a:rPr lang="ru-RU" sz="2400" b="1" dirty="0">
                <a:latin typeface="Comic Sans MS" pitchFamily="66" charset="0"/>
              </a:rPr>
              <a:t>видеть с конца мая до осени. В них очень много сладкого нектара, поэтому </a:t>
            </a:r>
            <a:r>
              <a:rPr lang="ru-RU" sz="2400" b="1" dirty="0" smtClean="0">
                <a:latin typeface="Comic Sans MS" pitchFamily="66" charset="0"/>
              </a:rPr>
              <a:t>его </a:t>
            </a:r>
            <a:r>
              <a:rPr lang="ru-RU" sz="2400" b="1" dirty="0">
                <a:latin typeface="Comic Sans MS" pitchFamily="66" charset="0"/>
              </a:rPr>
              <a:t>часто навещают </a:t>
            </a:r>
            <a:r>
              <a:rPr lang="ru-RU" sz="2400" b="1" dirty="0" smtClean="0">
                <a:latin typeface="Comic Sans MS" pitchFamily="66" charset="0"/>
              </a:rPr>
              <a:t>пчёлы</a:t>
            </a:r>
            <a:r>
              <a:rPr lang="ru-RU" sz="2400" b="1" dirty="0">
                <a:latin typeface="Comic Sans MS" pitchFamily="66" charset="0"/>
              </a:rPr>
              <a:t>.</a:t>
            </a:r>
          </a:p>
        </p:txBody>
      </p:sp>
      <p:pic>
        <p:nvPicPr>
          <p:cNvPr id="22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248765"/>
            <a:ext cx="1422150" cy="1014443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248765"/>
            <a:ext cx="1468372" cy="102078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248898" y="1413570"/>
            <a:ext cx="146837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2565698"/>
            <a:ext cx="1467465" cy="1100599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592" y="3789834"/>
            <a:ext cx="1459948" cy="1094961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7" y="1413570"/>
            <a:ext cx="1424282" cy="104817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4" y="2565699"/>
            <a:ext cx="1421189" cy="1100598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10443326" y="3789834"/>
            <a:ext cx="1447343" cy="1029927"/>
          </a:xfrm>
          <a:prstGeom prst="rect">
            <a:avLst/>
          </a:prstGeom>
          <a:noFill/>
          <a:ln>
            <a:solidFill>
              <a:srgbClr val="20531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34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1025</TotalTime>
  <Words>610</Words>
  <Application>Microsoft Office PowerPoint</Application>
  <PresentationFormat>Произвольный</PresentationFormat>
  <Paragraphs>159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Никифорова Наталья</dc:creator>
  <cp:lastModifiedBy>админ</cp:lastModifiedBy>
  <cp:revision>140</cp:revision>
  <dcterms:created xsi:type="dcterms:W3CDTF">2016-11-11T12:35:51Z</dcterms:created>
  <dcterms:modified xsi:type="dcterms:W3CDTF">2023-06-13T05:14:03Z</dcterms:modified>
</cp:coreProperties>
</file>