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7"/>
  </p:notesMasterIdLst>
  <p:sldIdLst>
    <p:sldId id="256" r:id="rId2"/>
    <p:sldId id="330" r:id="rId3"/>
    <p:sldId id="257" r:id="rId4"/>
    <p:sldId id="258" r:id="rId5"/>
    <p:sldId id="259" r:id="rId6"/>
    <p:sldId id="261" r:id="rId7"/>
    <p:sldId id="260"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7" r:id="rId41"/>
    <p:sldId id="298" r:id="rId42"/>
    <p:sldId id="299" r:id="rId43"/>
    <p:sldId id="300" r:id="rId44"/>
    <p:sldId id="301" r:id="rId45"/>
    <p:sldId id="302" r:id="rId46"/>
    <p:sldId id="303" r:id="rId47"/>
    <p:sldId id="294" r:id="rId48"/>
    <p:sldId id="295" r:id="rId49"/>
    <p:sldId id="296"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 id="318" r:id="rId64"/>
    <p:sldId id="319" r:id="rId65"/>
    <p:sldId id="320" r:id="rId66"/>
    <p:sldId id="317" r:id="rId67"/>
    <p:sldId id="321" r:id="rId68"/>
    <p:sldId id="322" r:id="rId69"/>
    <p:sldId id="323" r:id="rId70"/>
    <p:sldId id="324" r:id="rId71"/>
    <p:sldId id="325" r:id="rId72"/>
    <p:sldId id="326" r:id="rId73"/>
    <p:sldId id="327" r:id="rId74"/>
    <p:sldId id="328" r:id="rId75"/>
    <p:sldId id="331" r:id="rId76"/>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152" autoAdjust="0"/>
    <p:restoredTop sz="94660"/>
  </p:normalViewPr>
  <p:slideViewPr>
    <p:cSldViewPr snapToGrid="0">
      <p:cViewPr varScale="1">
        <p:scale>
          <a:sx n="106" d="100"/>
          <a:sy n="106" d="100"/>
        </p:scale>
        <p:origin x="702"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7A65A8-F045-4F9E-B644-5901D30A8267}" type="datetimeFigureOut">
              <a:rPr lang="ru-RU" smtClean="0"/>
              <a:t>13.06.2023</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4FDD286-CEE3-4888-84AA-150781E88486}" type="slidenum">
              <a:rPr lang="ru-RU" smtClean="0"/>
              <a:t>‹#›</a:t>
            </a:fld>
            <a:endParaRPr lang="ru-RU"/>
          </a:p>
        </p:txBody>
      </p:sp>
    </p:spTree>
    <p:extLst>
      <p:ext uri="{BB962C8B-B14F-4D97-AF65-F5344CB8AC3E}">
        <p14:creationId xmlns:p14="http://schemas.microsoft.com/office/powerpoint/2010/main" val="13637374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4FDD286-CEE3-4888-84AA-150781E88486}" type="slidenum">
              <a:rPr lang="ru-RU" smtClean="0"/>
              <a:t>6</a:t>
            </a:fld>
            <a:endParaRPr lang="ru-RU"/>
          </a:p>
        </p:txBody>
      </p:sp>
    </p:spTree>
    <p:extLst>
      <p:ext uri="{BB962C8B-B14F-4D97-AF65-F5344CB8AC3E}">
        <p14:creationId xmlns:p14="http://schemas.microsoft.com/office/powerpoint/2010/main" val="17514745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4FDD286-CEE3-4888-84AA-150781E88486}" type="slidenum">
              <a:rPr lang="ru-RU" smtClean="0"/>
              <a:t>68</a:t>
            </a:fld>
            <a:endParaRPr lang="ru-RU"/>
          </a:p>
        </p:txBody>
      </p:sp>
    </p:spTree>
    <p:extLst>
      <p:ext uri="{BB962C8B-B14F-4D97-AF65-F5344CB8AC3E}">
        <p14:creationId xmlns:p14="http://schemas.microsoft.com/office/powerpoint/2010/main" val="4093326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91F7D14B-89DE-43B9-8919-859D7DDDAEA5}" type="datetimeFigureOut">
              <a:rPr lang="ru-RU" smtClean="0"/>
              <a:t>13.06.2023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04573AC-8DD4-4BD9-ACC0-B0A256A38C27}" type="slidenum">
              <a:rPr lang="ru-RU" smtClean="0"/>
              <a:t>‹#›</a:t>
            </a:fld>
            <a:endParaRPr lang="ru-RU"/>
          </a:p>
        </p:txBody>
      </p:sp>
    </p:spTree>
    <p:extLst>
      <p:ext uri="{BB962C8B-B14F-4D97-AF65-F5344CB8AC3E}">
        <p14:creationId xmlns:p14="http://schemas.microsoft.com/office/powerpoint/2010/main" val="18577859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1F7D14B-89DE-43B9-8919-859D7DDDAEA5}" type="datetimeFigureOut">
              <a:rPr lang="ru-RU" smtClean="0"/>
              <a:t>13.06.2023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04573AC-8DD4-4BD9-ACC0-B0A256A38C27}" type="slidenum">
              <a:rPr lang="ru-RU" smtClean="0"/>
              <a:t>‹#›</a:t>
            </a:fld>
            <a:endParaRPr lang="ru-RU"/>
          </a:p>
        </p:txBody>
      </p:sp>
    </p:spTree>
    <p:extLst>
      <p:ext uri="{BB962C8B-B14F-4D97-AF65-F5344CB8AC3E}">
        <p14:creationId xmlns:p14="http://schemas.microsoft.com/office/powerpoint/2010/main" val="18347216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1F7D14B-89DE-43B9-8919-859D7DDDAEA5}" type="datetimeFigureOut">
              <a:rPr lang="ru-RU" smtClean="0"/>
              <a:t>13.06.2023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04573AC-8DD4-4BD9-ACC0-B0A256A38C27}" type="slidenum">
              <a:rPr lang="ru-RU" smtClean="0"/>
              <a:t>‹#›</a:t>
            </a:fld>
            <a:endParaRPr lang="ru-RU"/>
          </a:p>
        </p:txBody>
      </p:sp>
    </p:spTree>
    <p:extLst>
      <p:ext uri="{BB962C8B-B14F-4D97-AF65-F5344CB8AC3E}">
        <p14:creationId xmlns:p14="http://schemas.microsoft.com/office/powerpoint/2010/main" val="9814414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1F7D14B-89DE-43B9-8919-859D7DDDAEA5}" type="datetimeFigureOut">
              <a:rPr lang="ru-RU" smtClean="0"/>
              <a:t>13.06.2023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04573AC-8DD4-4BD9-ACC0-B0A256A38C27}" type="slidenum">
              <a:rPr lang="ru-RU" smtClean="0"/>
              <a:t>‹#›</a:t>
            </a:fld>
            <a:endParaRPr lang="ru-RU"/>
          </a:p>
        </p:txBody>
      </p:sp>
    </p:spTree>
    <p:extLst>
      <p:ext uri="{BB962C8B-B14F-4D97-AF65-F5344CB8AC3E}">
        <p14:creationId xmlns:p14="http://schemas.microsoft.com/office/powerpoint/2010/main" val="26089818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91F7D14B-89DE-43B9-8919-859D7DDDAEA5}" type="datetimeFigureOut">
              <a:rPr lang="ru-RU" smtClean="0"/>
              <a:t>13.06.2023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04573AC-8DD4-4BD9-ACC0-B0A256A38C27}" type="slidenum">
              <a:rPr lang="ru-RU" smtClean="0"/>
              <a:t>‹#›</a:t>
            </a:fld>
            <a:endParaRPr lang="ru-RU"/>
          </a:p>
        </p:txBody>
      </p:sp>
    </p:spTree>
    <p:extLst>
      <p:ext uri="{BB962C8B-B14F-4D97-AF65-F5344CB8AC3E}">
        <p14:creationId xmlns:p14="http://schemas.microsoft.com/office/powerpoint/2010/main" val="7713866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91F7D14B-89DE-43B9-8919-859D7DDDAEA5}" type="datetimeFigureOut">
              <a:rPr lang="ru-RU" smtClean="0"/>
              <a:t>13.06.2023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04573AC-8DD4-4BD9-ACC0-B0A256A38C27}" type="slidenum">
              <a:rPr lang="ru-RU" smtClean="0"/>
              <a:t>‹#›</a:t>
            </a:fld>
            <a:endParaRPr lang="ru-RU"/>
          </a:p>
        </p:txBody>
      </p:sp>
    </p:spTree>
    <p:extLst>
      <p:ext uri="{BB962C8B-B14F-4D97-AF65-F5344CB8AC3E}">
        <p14:creationId xmlns:p14="http://schemas.microsoft.com/office/powerpoint/2010/main" val="16744988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91F7D14B-89DE-43B9-8919-859D7DDDAEA5}" type="datetimeFigureOut">
              <a:rPr lang="ru-RU" smtClean="0"/>
              <a:t>13.06.2023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604573AC-8DD4-4BD9-ACC0-B0A256A38C27}" type="slidenum">
              <a:rPr lang="ru-RU" smtClean="0"/>
              <a:t>‹#›</a:t>
            </a:fld>
            <a:endParaRPr lang="ru-RU"/>
          </a:p>
        </p:txBody>
      </p:sp>
    </p:spTree>
    <p:extLst>
      <p:ext uri="{BB962C8B-B14F-4D97-AF65-F5344CB8AC3E}">
        <p14:creationId xmlns:p14="http://schemas.microsoft.com/office/powerpoint/2010/main" val="32815331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91F7D14B-89DE-43B9-8919-859D7DDDAEA5}" type="datetimeFigureOut">
              <a:rPr lang="ru-RU" smtClean="0"/>
              <a:t>13.06.2023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604573AC-8DD4-4BD9-ACC0-B0A256A38C27}" type="slidenum">
              <a:rPr lang="ru-RU" smtClean="0"/>
              <a:t>‹#›</a:t>
            </a:fld>
            <a:endParaRPr lang="ru-RU"/>
          </a:p>
        </p:txBody>
      </p:sp>
    </p:spTree>
    <p:extLst>
      <p:ext uri="{BB962C8B-B14F-4D97-AF65-F5344CB8AC3E}">
        <p14:creationId xmlns:p14="http://schemas.microsoft.com/office/powerpoint/2010/main" val="18589936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91F7D14B-89DE-43B9-8919-859D7DDDAEA5}" type="datetimeFigureOut">
              <a:rPr lang="ru-RU" smtClean="0"/>
              <a:t>13.06.2023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604573AC-8DD4-4BD9-ACC0-B0A256A38C27}" type="slidenum">
              <a:rPr lang="ru-RU" smtClean="0"/>
              <a:t>‹#›</a:t>
            </a:fld>
            <a:endParaRPr lang="ru-RU"/>
          </a:p>
        </p:txBody>
      </p:sp>
    </p:spTree>
    <p:extLst>
      <p:ext uri="{BB962C8B-B14F-4D97-AF65-F5344CB8AC3E}">
        <p14:creationId xmlns:p14="http://schemas.microsoft.com/office/powerpoint/2010/main" val="18387863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91F7D14B-89DE-43B9-8919-859D7DDDAEA5}" type="datetimeFigureOut">
              <a:rPr lang="ru-RU" smtClean="0"/>
              <a:t>13.06.2023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04573AC-8DD4-4BD9-ACC0-B0A256A38C27}" type="slidenum">
              <a:rPr lang="ru-RU" smtClean="0"/>
              <a:t>‹#›</a:t>
            </a:fld>
            <a:endParaRPr lang="ru-RU"/>
          </a:p>
        </p:txBody>
      </p:sp>
    </p:spTree>
    <p:extLst>
      <p:ext uri="{BB962C8B-B14F-4D97-AF65-F5344CB8AC3E}">
        <p14:creationId xmlns:p14="http://schemas.microsoft.com/office/powerpoint/2010/main" val="13582054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91F7D14B-89DE-43B9-8919-859D7DDDAEA5}" type="datetimeFigureOut">
              <a:rPr lang="ru-RU" smtClean="0"/>
              <a:t>13.06.2023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04573AC-8DD4-4BD9-ACC0-B0A256A38C27}" type="slidenum">
              <a:rPr lang="ru-RU" smtClean="0"/>
              <a:t>‹#›</a:t>
            </a:fld>
            <a:endParaRPr lang="ru-RU"/>
          </a:p>
        </p:txBody>
      </p:sp>
    </p:spTree>
    <p:extLst>
      <p:ext uri="{BB962C8B-B14F-4D97-AF65-F5344CB8AC3E}">
        <p14:creationId xmlns:p14="http://schemas.microsoft.com/office/powerpoint/2010/main" val="35819553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F7D14B-89DE-43B9-8919-859D7DDDAEA5}" type="datetimeFigureOut">
              <a:rPr lang="ru-RU" smtClean="0"/>
              <a:t>13.06.2023</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04573AC-8DD4-4BD9-ACC0-B0A256A38C27}" type="slidenum">
              <a:rPr lang="ru-RU" smtClean="0"/>
              <a:t>‹#›</a:t>
            </a:fld>
            <a:endParaRPr lang="ru-RU"/>
          </a:p>
        </p:txBody>
      </p:sp>
    </p:spTree>
    <p:extLst>
      <p:ext uri="{BB962C8B-B14F-4D97-AF65-F5344CB8AC3E}">
        <p14:creationId xmlns:p14="http://schemas.microsoft.com/office/powerpoint/2010/main" val="21694562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latin typeface="Monotype Corsiva" panose="03010101010201010101" pitchFamily="66" charset="0"/>
              </a:rPr>
              <a:t>Задание 4-21</a:t>
            </a:r>
            <a:br>
              <a:rPr lang="ru-RU" dirty="0" smtClean="0">
                <a:latin typeface="Monotype Corsiva" panose="03010101010201010101" pitchFamily="66" charset="0"/>
              </a:rPr>
            </a:br>
            <a:r>
              <a:rPr lang="ru-RU" dirty="0" smtClean="0">
                <a:latin typeface="Monotype Corsiva" panose="03010101010201010101" pitchFamily="66" charset="0"/>
              </a:rPr>
              <a:t>Практика ЕГЭ </a:t>
            </a:r>
            <a:endParaRPr lang="ru-RU" dirty="0">
              <a:latin typeface="Monotype Corsiva" panose="03010101010201010101" pitchFamily="66" charset="0"/>
            </a:endParaRPr>
          </a:p>
        </p:txBody>
      </p:sp>
      <p:sp>
        <p:nvSpPr>
          <p:cNvPr id="3" name="Подзаголовок 2"/>
          <p:cNvSpPr>
            <a:spLocks noGrp="1"/>
          </p:cNvSpPr>
          <p:nvPr>
            <p:ph type="subTitle" idx="1"/>
          </p:nvPr>
        </p:nvSpPr>
        <p:spPr>
          <a:xfrm>
            <a:off x="8175280" y="5883510"/>
            <a:ext cx="3398067" cy="807000"/>
          </a:xfrm>
        </p:spPr>
        <p:txBody>
          <a:bodyPr/>
          <a:lstStyle/>
          <a:p>
            <a:r>
              <a:rPr lang="ru-RU" dirty="0" smtClean="0">
                <a:latin typeface="Monotype Corsiva" panose="03010101010201010101" pitchFamily="66" charset="0"/>
              </a:rPr>
              <a:t>Аксёнова Е.М.</a:t>
            </a:r>
            <a:endParaRPr lang="ru-RU" dirty="0">
              <a:latin typeface="Monotype Corsiva" panose="03010101010201010101" pitchFamily="66" charset="0"/>
            </a:endParaRP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6943264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149789" y="1363898"/>
            <a:ext cx="9832063" cy="4351338"/>
          </a:xfrm>
        </p:spPr>
        <p:txBody>
          <a:bodyPr>
            <a:normAutofit/>
          </a:bodyPr>
          <a:lstStyle/>
          <a:p>
            <a:pPr marL="0" indent="0">
              <a:buNone/>
            </a:pPr>
            <a:r>
              <a:rPr lang="ru-RU" sz="3200" b="1" dirty="0"/>
              <a:t>11.  </a:t>
            </a:r>
            <a:r>
              <a:rPr lang="ru-RU" sz="3200" dirty="0"/>
              <a:t>Укажите варианты ответов, в которых во всех словах одного ряда пропущена одна и та же буква. Запишите номера ответов.</a:t>
            </a:r>
          </a:p>
          <a:p>
            <a:pPr marL="0" indent="0">
              <a:buNone/>
            </a:pPr>
            <a:r>
              <a:rPr lang="ru-RU" sz="3200" dirty="0" smtClean="0"/>
              <a:t>1</a:t>
            </a:r>
            <a:r>
              <a:rPr lang="ru-RU" sz="3200" dirty="0"/>
              <a:t>)  </a:t>
            </a:r>
            <a:r>
              <a:rPr lang="ru-RU" sz="3200" dirty="0" err="1"/>
              <a:t>груш..вый</a:t>
            </a:r>
            <a:r>
              <a:rPr lang="ru-RU" sz="3200" dirty="0"/>
              <a:t>, </a:t>
            </a:r>
            <a:r>
              <a:rPr lang="ru-RU" sz="3200" dirty="0" err="1"/>
              <a:t>нищ..</a:t>
            </a:r>
            <a:r>
              <a:rPr lang="ru-RU" sz="3200" dirty="0" err="1" smtClean="0"/>
              <a:t>та</a:t>
            </a:r>
            <a:endParaRPr lang="ru-RU" sz="3200" dirty="0" smtClean="0"/>
          </a:p>
          <a:p>
            <a:pPr marL="0" indent="0">
              <a:buNone/>
            </a:pPr>
            <a:r>
              <a:rPr lang="ru-RU" sz="3200" dirty="0" smtClean="0"/>
              <a:t>2</a:t>
            </a:r>
            <a:r>
              <a:rPr lang="ru-RU" sz="3200" dirty="0"/>
              <a:t>)  </a:t>
            </a:r>
            <a:r>
              <a:rPr lang="ru-RU" sz="3200" dirty="0" err="1"/>
              <a:t>забол</a:t>
            </a:r>
            <a:r>
              <a:rPr lang="ru-RU" sz="3200" dirty="0"/>
              <a:t>..</a:t>
            </a:r>
            <a:r>
              <a:rPr lang="ru-RU" sz="3200" dirty="0" err="1"/>
              <a:t>вать</a:t>
            </a:r>
            <a:r>
              <a:rPr lang="ru-RU" sz="3200" dirty="0"/>
              <a:t>, </a:t>
            </a:r>
            <a:r>
              <a:rPr lang="ru-RU" sz="3200" dirty="0" err="1"/>
              <a:t>больш</a:t>
            </a:r>
            <a:r>
              <a:rPr lang="ru-RU" sz="3200" dirty="0"/>
              <a:t>..</a:t>
            </a:r>
            <a:r>
              <a:rPr lang="ru-RU" sz="3200" dirty="0" err="1"/>
              <a:t>ватый</a:t>
            </a:r>
            <a:endParaRPr lang="ru-RU" sz="3200" dirty="0"/>
          </a:p>
          <a:p>
            <a:pPr marL="0" indent="0">
              <a:buNone/>
            </a:pPr>
            <a:r>
              <a:rPr lang="ru-RU" sz="3200" dirty="0"/>
              <a:t>3)  обид..</a:t>
            </a:r>
            <a:r>
              <a:rPr lang="ru-RU" sz="3200" dirty="0" err="1"/>
              <a:t>лся</a:t>
            </a:r>
            <a:r>
              <a:rPr lang="ru-RU" sz="3200" dirty="0"/>
              <a:t>, </a:t>
            </a:r>
            <a:r>
              <a:rPr lang="ru-RU" sz="3200" dirty="0" err="1"/>
              <a:t>мотылёч</a:t>
            </a:r>
            <a:r>
              <a:rPr lang="ru-RU" sz="3200" dirty="0"/>
              <a:t>..</a:t>
            </a:r>
            <a:r>
              <a:rPr lang="ru-RU" sz="3200" dirty="0" smtClean="0"/>
              <a:t>к</a:t>
            </a:r>
          </a:p>
          <a:p>
            <a:pPr marL="0" indent="0">
              <a:buNone/>
            </a:pPr>
            <a:r>
              <a:rPr lang="ru-RU" sz="3200" dirty="0" smtClean="0"/>
              <a:t>4</a:t>
            </a:r>
            <a:r>
              <a:rPr lang="ru-RU" sz="3200" dirty="0"/>
              <a:t>)  </a:t>
            </a:r>
            <a:r>
              <a:rPr lang="ru-RU" sz="3200" dirty="0" err="1" smtClean="0"/>
              <a:t>ноч</a:t>
            </a:r>
            <a:r>
              <a:rPr lang="ru-RU" sz="3200" dirty="0" smtClean="0"/>
              <a:t>..</a:t>
            </a:r>
            <a:r>
              <a:rPr lang="ru-RU" sz="3200" dirty="0" err="1" smtClean="0"/>
              <a:t>вка</a:t>
            </a:r>
            <a:r>
              <a:rPr lang="ru-RU" sz="3200" dirty="0" smtClean="0"/>
              <a:t>, </a:t>
            </a:r>
            <a:r>
              <a:rPr lang="ru-RU" sz="3200" dirty="0" err="1" smtClean="0"/>
              <a:t>кумач..вый</a:t>
            </a:r>
            <a:endParaRPr lang="ru-RU" sz="3200" dirty="0" smtClean="0"/>
          </a:p>
          <a:p>
            <a:pPr marL="0" indent="0">
              <a:buNone/>
            </a:pPr>
            <a:r>
              <a:rPr lang="ru-RU" sz="3200" dirty="0" smtClean="0"/>
              <a:t>5)  </a:t>
            </a:r>
            <a:r>
              <a:rPr lang="ru-RU" sz="3200" dirty="0" err="1" smtClean="0"/>
              <a:t>тунгус..кий</a:t>
            </a:r>
            <a:r>
              <a:rPr lang="ru-RU" sz="3200" dirty="0" smtClean="0"/>
              <a:t>, </a:t>
            </a:r>
            <a:r>
              <a:rPr lang="ru-RU" sz="3200" dirty="0" err="1" smtClean="0"/>
              <a:t>дерз</a:t>
            </a:r>
            <a:r>
              <a:rPr lang="ru-RU" sz="3200" dirty="0" smtClean="0"/>
              <a:t>..кий</a:t>
            </a:r>
          </a:p>
          <a:p>
            <a:pPr marL="0" indent="0">
              <a:buNone/>
            </a:pPr>
            <a:endParaRPr lang="ru-RU" sz="3200" dirty="0"/>
          </a:p>
        </p:txBody>
      </p:sp>
      <p:sp>
        <p:nvSpPr>
          <p:cNvPr id="4" name="Скругленный прямоугольник 3"/>
          <p:cNvSpPr/>
          <p:nvPr/>
        </p:nvSpPr>
        <p:spPr>
          <a:xfrm>
            <a:off x="8682273" y="5540721"/>
            <a:ext cx="1448555" cy="461727"/>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rPr>
              <a:t>123</a:t>
            </a:r>
            <a:endParaRPr lang="ru-RU" sz="2400" dirty="0">
              <a:solidFill>
                <a:schemeClr val="tx1"/>
              </a:solidFill>
            </a:endParaRPr>
          </a:p>
        </p:txBody>
      </p:sp>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Tree>
    <p:extLst>
      <p:ext uri="{BB962C8B-B14F-4D97-AF65-F5344CB8AC3E}">
        <p14:creationId xmlns:p14="http://schemas.microsoft.com/office/powerpoint/2010/main" val="3751494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656784" y="1300524"/>
            <a:ext cx="8795442" cy="4351338"/>
          </a:xfrm>
        </p:spPr>
        <p:txBody>
          <a:bodyPr/>
          <a:lstStyle/>
          <a:p>
            <a:pPr marL="0" indent="0">
              <a:buNone/>
            </a:pPr>
            <a:r>
              <a:rPr lang="ru-RU" b="1" dirty="0"/>
              <a:t>12.  </a:t>
            </a:r>
            <a:r>
              <a:rPr lang="ru-RU" dirty="0"/>
              <a:t>Укажите варианты ответов, в которых в обоих словах одного ряда пропущена одна и та же буква. Запишите номера ответов.</a:t>
            </a:r>
          </a:p>
          <a:p>
            <a:pPr marL="0" indent="0">
              <a:buNone/>
            </a:pPr>
            <a:r>
              <a:rPr lang="ru-RU" sz="3200" dirty="0" smtClean="0"/>
              <a:t>1</a:t>
            </a:r>
            <a:r>
              <a:rPr lang="ru-RU" sz="3200" dirty="0"/>
              <a:t>) (котёнок) </a:t>
            </a:r>
            <a:r>
              <a:rPr lang="ru-RU" sz="3200" dirty="0" err="1"/>
              <a:t>жмур</a:t>
            </a:r>
            <a:r>
              <a:rPr lang="ru-RU" sz="3200" dirty="0"/>
              <a:t>..</a:t>
            </a:r>
            <a:r>
              <a:rPr lang="ru-RU" sz="3200" dirty="0" err="1"/>
              <a:t>тся</a:t>
            </a:r>
            <a:r>
              <a:rPr lang="ru-RU" sz="3200" dirty="0"/>
              <a:t>, замет..</a:t>
            </a:r>
            <a:r>
              <a:rPr lang="ru-RU" sz="3200" dirty="0" err="1"/>
              <a:t>вший</a:t>
            </a:r>
            <a:r>
              <a:rPr lang="ru-RU" sz="3200" dirty="0"/>
              <a:t> (изменения)</a:t>
            </a:r>
          </a:p>
          <a:p>
            <a:pPr marL="0" indent="0">
              <a:buNone/>
            </a:pPr>
            <a:r>
              <a:rPr lang="ru-RU" sz="3200" dirty="0" smtClean="0"/>
              <a:t>2</a:t>
            </a:r>
            <a:r>
              <a:rPr lang="ru-RU" sz="3200" dirty="0"/>
              <a:t>)  </a:t>
            </a:r>
            <a:r>
              <a:rPr lang="ru-RU" sz="3200" dirty="0" err="1"/>
              <a:t>передума</a:t>
            </a:r>
            <a:r>
              <a:rPr lang="ru-RU" sz="3200" dirty="0"/>
              <a:t>..</a:t>
            </a:r>
            <a:r>
              <a:rPr lang="ru-RU" sz="3200" dirty="0" err="1"/>
              <a:t>шь</a:t>
            </a:r>
            <a:r>
              <a:rPr lang="ru-RU" sz="3200" dirty="0"/>
              <a:t>, (надежда) </a:t>
            </a:r>
            <a:r>
              <a:rPr lang="ru-RU" sz="3200" dirty="0" err="1"/>
              <a:t>тепл</a:t>
            </a:r>
            <a:r>
              <a:rPr lang="ru-RU" sz="3200" dirty="0"/>
              <a:t>..</a:t>
            </a:r>
            <a:r>
              <a:rPr lang="ru-RU" sz="3200" dirty="0" err="1"/>
              <a:t>тся</a:t>
            </a:r>
            <a:endParaRPr lang="ru-RU" sz="3200" dirty="0"/>
          </a:p>
          <a:p>
            <a:pPr marL="0" indent="0">
              <a:buNone/>
            </a:pPr>
            <a:r>
              <a:rPr lang="ru-RU" sz="3200" dirty="0"/>
              <a:t>3)  </a:t>
            </a:r>
            <a:r>
              <a:rPr lang="ru-RU" sz="3200" dirty="0" smtClean="0"/>
              <a:t>наследу</a:t>
            </a:r>
            <a:r>
              <a:rPr lang="ru-RU" sz="3200" dirty="0"/>
              <a:t>..</a:t>
            </a:r>
            <a:r>
              <a:rPr lang="ru-RU" sz="3200" dirty="0" err="1"/>
              <a:t>мый</a:t>
            </a:r>
            <a:r>
              <a:rPr lang="ru-RU" sz="3200" dirty="0"/>
              <a:t>, размен..</a:t>
            </a:r>
            <a:r>
              <a:rPr lang="ru-RU" sz="3200" dirty="0" err="1"/>
              <a:t>нный</a:t>
            </a:r>
            <a:r>
              <a:rPr lang="ru-RU" sz="3200" dirty="0"/>
              <a:t> (рубль</a:t>
            </a:r>
            <a:r>
              <a:rPr lang="ru-RU" sz="3200" dirty="0" smtClean="0"/>
              <a:t>)</a:t>
            </a:r>
          </a:p>
          <a:p>
            <a:pPr marL="0" indent="0">
              <a:buNone/>
            </a:pPr>
            <a:r>
              <a:rPr lang="ru-RU" sz="3200" dirty="0" smtClean="0"/>
              <a:t>4</a:t>
            </a:r>
            <a:r>
              <a:rPr lang="ru-RU" sz="3200" dirty="0"/>
              <a:t>)  </a:t>
            </a:r>
            <a:r>
              <a:rPr lang="ru-RU" sz="3200" dirty="0" err="1"/>
              <a:t>маш</a:t>
            </a:r>
            <a:r>
              <a:rPr lang="ru-RU" sz="3200" dirty="0"/>
              <a:t>..</a:t>
            </a:r>
            <a:r>
              <a:rPr lang="ru-RU" sz="3200" dirty="0" err="1"/>
              <a:t>щий</a:t>
            </a:r>
            <a:r>
              <a:rPr lang="ru-RU" sz="3200" dirty="0"/>
              <a:t> (флагом), (люди) </a:t>
            </a:r>
            <a:r>
              <a:rPr lang="ru-RU" sz="3200" dirty="0" err="1"/>
              <a:t>пляш</a:t>
            </a:r>
            <a:r>
              <a:rPr lang="ru-RU" sz="3200" dirty="0"/>
              <a:t>..т</a:t>
            </a:r>
          </a:p>
          <a:p>
            <a:pPr marL="0" indent="0">
              <a:buNone/>
            </a:pPr>
            <a:r>
              <a:rPr lang="ru-RU" sz="3200" dirty="0"/>
              <a:t>5)  жар..</a:t>
            </a:r>
            <a:r>
              <a:rPr lang="ru-RU" sz="3200" dirty="0" err="1"/>
              <a:t>щий</a:t>
            </a:r>
            <a:r>
              <a:rPr lang="ru-RU" sz="3200" dirty="0"/>
              <a:t> (картошку), (они) </a:t>
            </a:r>
            <a:r>
              <a:rPr lang="ru-RU" sz="3200" dirty="0" err="1"/>
              <a:t>сброс..т</a:t>
            </a:r>
            <a:r>
              <a:rPr lang="ru-RU" sz="3200" dirty="0"/>
              <a:t> (рюкзаки)</a:t>
            </a:r>
          </a:p>
          <a:p>
            <a:pPr marL="0" indent="0">
              <a:buNone/>
            </a:pPr>
            <a:endParaRPr lang="ru-RU" dirty="0"/>
          </a:p>
        </p:txBody>
      </p:sp>
      <p:sp>
        <p:nvSpPr>
          <p:cNvPr id="4" name="Скругленный прямоугольник 3"/>
          <p:cNvSpPr/>
          <p:nvPr/>
        </p:nvSpPr>
        <p:spPr>
          <a:xfrm>
            <a:off x="9334123" y="5821378"/>
            <a:ext cx="1448554" cy="525101"/>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rPr>
              <a:t>145</a:t>
            </a:r>
            <a:endParaRPr lang="ru-RU" sz="2400" dirty="0">
              <a:solidFill>
                <a:schemeClr val="tx1"/>
              </a:solidFill>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Tree>
    <p:extLst>
      <p:ext uri="{BB962C8B-B14F-4D97-AF65-F5344CB8AC3E}">
        <p14:creationId xmlns:p14="http://schemas.microsoft.com/office/powerpoint/2010/main" val="216444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140736" y="697117"/>
            <a:ext cx="9859224" cy="5479846"/>
          </a:xfrm>
        </p:spPr>
        <p:txBody>
          <a:bodyPr>
            <a:normAutofit/>
          </a:bodyPr>
          <a:lstStyle/>
          <a:p>
            <a:pPr marL="0" indent="0">
              <a:buNone/>
            </a:pPr>
            <a:r>
              <a:rPr lang="ru-RU" b="1" dirty="0"/>
              <a:t>13.  </a:t>
            </a:r>
            <a:r>
              <a:rPr lang="ru-RU" dirty="0"/>
              <a:t>Определите предложение, в котором НЕ со словом пишется СЛИТНО.</a:t>
            </a:r>
          </a:p>
          <a:p>
            <a:pPr marL="0" indent="0">
              <a:buNone/>
            </a:pPr>
            <a:r>
              <a:rPr lang="ru-RU" dirty="0"/>
              <a:t>Раскройте скобки и выпишите это слово.</a:t>
            </a:r>
          </a:p>
          <a:p>
            <a:pPr marL="0" indent="0">
              <a:buNone/>
            </a:pPr>
            <a:r>
              <a:rPr lang="ru-RU" dirty="0" smtClean="0"/>
              <a:t>Учитель, </a:t>
            </a:r>
            <a:r>
              <a:rPr lang="ru-RU" dirty="0"/>
              <a:t>ничуть (НЕ)СКЛОННЫЙ к преувеличению, очень лестно отозвался о </a:t>
            </a:r>
            <a:r>
              <a:rPr lang="ru-RU" dirty="0" smtClean="0"/>
              <a:t>работе ученика.</a:t>
            </a:r>
          </a:p>
          <a:p>
            <a:pPr marL="0" indent="0">
              <a:buNone/>
            </a:pPr>
            <a:r>
              <a:rPr lang="ru-RU" dirty="0" smtClean="0"/>
              <a:t>В </a:t>
            </a:r>
            <a:r>
              <a:rPr lang="ru-RU" dirty="0"/>
              <a:t>окнах было темно, хотя ставни были (НЕ)ЗАКРЫТЫ</a:t>
            </a:r>
            <a:r>
              <a:rPr lang="ru-RU" dirty="0" smtClean="0"/>
              <a:t>.</a:t>
            </a:r>
          </a:p>
          <a:p>
            <a:pPr marL="0" indent="0">
              <a:buNone/>
            </a:pPr>
            <a:r>
              <a:rPr lang="ru-RU" dirty="0"/>
              <a:t>Он вдруг ощутил, что отныне его жизнь обретет тот смысл, которого ей (НЕ)ДОСТАВАЛО прежде</a:t>
            </a:r>
          </a:p>
          <a:p>
            <a:pPr marL="0" indent="0">
              <a:buNone/>
            </a:pPr>
            <a:r>
              <a:rPr lang="ru-RU" dirty="0" smtClean="0"/>
              <a:t>Ничего </a:t>
            </a:r>
            <a:r>
              <a:rPr lang="ru-RU" dirty="0"/>
              <a:t>(НЕ)ВИДНО, только слышен шум ветра в кронах деревьев.</a:t>
            </a:r>
          </a:p>
          <a:p>
            <a:pPr marL="0" indent="0">
              <a:buNone/>
            </a:pPr>
            <a:endParaRPr lang="ru-RU" dirty="0"/>
          </a:p>
        </p:txBody>
      </p:sp>
      <p:sp>
        <p:nvSpPr>
          <p:cNvPr id="4" name="Скругленный прямоугольник 3"/>
          <p:cNvSpPr/>
          <p:nvPr/>
        </p:nvSpPr>
        <p:spPr>
          <a:xfrm>
            <a:off x="8646059" y="5794218"/>
            <a:ext cx="2353901" cy="561315"/>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solidFill>
                  <a:schemeClr val="tx1"/>
                </a:solidFill>
              </a:rPr>
              <a:t>Недоставало </a:t>
            </a:r>
            <a:endParaRPr lang="ru-RU" sz="2800" dirty="0">
              <a:solidFill>
                <a:schemeClr val="tx1"/>
              </a:solidFill>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Tree>
    <p:extLst>
      <p:ext uri="{BB962C8B-B14F-4D97-AF65-F5344CB8AC3E}">
        <p14:creationId xmlns:p14="http://schemas.microsoft.com/office/powerpoint/2010/main" val="2739720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851025" y="1095469"/>
            <a:ext cx="9940705" cy="5081494"/>
          </a:xfrm>
        </p:spPr>
        <p:txBody>
          <a:bodyPr>
            <a:normAutofit fontScale="92500" lnSpcReduction="10000"/>
          </a:bodyPr>
          <a:lstStyle/>
          <a:p>
            <a:pPr marL="0" indent="0">
              <a:buNone/>
            </a:pPr>
            <a:r>
              <a:rPr lang="ru-RU" b="1" dirty="0"/>
              <a:t>14.  </a:t>
            </a:r>
            <a:r>
              <a:rPr lang="ru-RU" dirty="0"/>
              <a:t>Определите предложение, в котором оба выделенных слова пишутся СЛИТНО. Раскройте скобки и выпишите эти два слова.</a:t>
            </a:r>
          </a:p>
          <a:p>
            <a:pPr marL="0" indent="0">
              <a:buNone/>
            </a:pPr>
            <a:r>
              <a:rPr lang="ru-RU" dirty="0"/>
              <a:t> </a:t>
            </a:r>
            <a:r>
              <a:rPr lang="ru-RU" dirty="0" smtClean="0"/>
              <a:t>Коля </a:t>
            </a:r>
            <a:r>
              <a:rPr lang="ru-RU" dirty="0"/>
              <a:t>болел (В)ТЕЧЕНИЕ недели, а после выздоровления сразу позвонил Саше узнать (НА)СЧЁТ домашнего задания по геометрии.</a:t>
            </a:r>
          </a:p>
          <a:p>
            <a:pPr marL="0" indent="0">
              <a:buNone/>
            </a:pPr>
            <a:r>
              <a:rPr lang="ru-RU" dirty="0"/>
              <a:t>Я давно не видел Люсю (НА)СТОЛЬКО счастливой, (ПО)ЭТОМУ решил пока не сообщать ей новости о здоровье её крёстной.</a:t>
            </a:r>
          </a:p>
          <a:p>
            <a:pPr marL="0" indent="0">
              <a:buNone/>
            </a:pPr>
            <a:r>
              <a:rPr lang="ru-RU" dirty="0"/>
              <a:t>Признаться, мне ТО(ЖЕ) не хотелось торчать в длинной очереди на вход в музей, ТАК(ЧТО) мы с Аней решили прийти в другой день.</a:t>
            </a:r>
          </a:p>
          <a:p>
            <a:pPr marL="0" indent="0">
              <a:buNone/>
            </a:pPr>
            <a:r>
              <a:rPr lang="ru-RU" dirty="0"/>
              <a:t>Идея купить ту картину (НА)КРЕПКО засела в моей голове  — я хотел заполучить её во ЧТО(БЫ) то ни стало.</a:t>
            </a:r>
          </a:p>
          <a:p>
            <a:pPr marL="0" indent="0">
              <a:buNone/>
            </a:pPr>
            <a:r>
              <a:rPr lang="ru-RU" dirty="0"/>
              <a:t>Лиза планировала в этом году поехать отдыхать (ЗА)ГРАНИЦУ, я же, (В)ОТЛИЧИЕ от своей сестры, предпочитал проводить отпуск в разных уголках нашей страны.</a:t>
            </a:r>
          </a:p>
          <a:p>
            <a:pPr marL="0" indent="0">
              <a:buNone/>
            </a:pPr>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Tree>
    <p:extLst>
      <p:ext uri="{BB962C8B-B14F-4D97-AF65-F5344CB8AC3E}">
        <p14:creationId xmlns:p14="http://schemas.microsoft.com/office/powerpoint/2010/main" val="44761321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113576" y="992706"/>
            <a:ext cx="9940705" cy="4351338"/>
          </a:xfrm>
        </p:spPr>
        <p:txBody>
          <a:bodyPr>
            <a:noAutofit/>
          </a:bodyPr>
          <a:lstStyle/>
          <a:p>
            <a:pPr marL="0" indent="0">
              <a:buNone/>
            </a:pPr>
            <a:r>
              <a:rPr lang="ru-RU" sz="3200" b="1" dirty="0"/>
              <a:t>15.  Укажите все цифры, на месте которых пишется НН.</a:t>
            </a:r>
          </a:p>
          <a:p>
            <a:pPr marL="0" indent="0">
              <a:buNone/>
            </a:pPr>
            <a:r>
              <a:rPr lang="ru-RU" sz="3600" b="1" dirty="0" smtClean="0"/>
              <a:t>Ни </a:t>
            </a:r>
            <a:r>
              <a:rPr lang="ru-RU" sz="3600" b="1" dirty="0"/>
              <a:t>в какое время </a:t>
            </a:r>
            <a:r>
              <a:rPr lang="ru-RU" sz="3600" b="1" dirty="0" smtClean="0"/>
              <a:t>года деревня не </a:t>
            </a:r>
            <a:r>
              <a:rPr lang="ru-RU" sz="3600" b="1" dirty="0"/>
              <a:t>представляет отрадного зрелища; но особе(1)о грустное чувство возбуждает она, когда </a:t>
            </a:r>
            <a:r>
              <a:rPr lang="ru-RU" sz="3600" b="1" dirty="0" smtClean="0"/>
              <a:t>июльское солнце затопляет </a:t>
            </a:r>
            <a:r>
              <a:rPr lang="ru-RU" sz="3600" b="1" dirty="0"/>
              <a:t>и бурые </a:t>
            </a:r>
            <a:r>
              <a:rPr lang="ru-RU" sz="3600" b="1" dirty="0" err="1"/>
              <a:t>полуразмёта</a:t>
            </a:r>
            <a:r>
              <a:rPr lang="ru-RU" sz="3600" b="1" dirty="0"/>
              <a:t>(2)</a:t>
            </a:r>
            <a:r>
              <a:rPr lang="ru-RU" sz="3600" b="1" dirty="0" err="1"/>
              <a:t>ые</a:t>
            </a:r>
            <a:r>
              <a:rPr lang="ru-RU" sz="3600" b="1" dirty="0"/>
              <a:t> крыши домов, и </a:t>
            </a:r>
            <a:r>
              <a:rPr lang="ru-RU" sz="3600" b="1" dirty="0" err="1"/>
              <a:t>выжже</a:t>
            </a:r>
            <a:r>
              <a:rPr lang="ru-RU" sz="3600" b="1" dirty="0"/>
              <a:t>(3)</a:t>
            </a:r>
            <a:r>
              <a:rPr lang="ru-RU" sz="3600" b="1" dirty="0" err="1"/>
              <a:t>ый</a:t>
            </a:r>
            <a:r>
              <a:rPr lang="ru-RU" sz="3600" b="1" dirty="0"/>
              <a:t>, </a:t>
            </a:r>
            <a:r>
              <a:rPr lang="ru-RU" sz="3600" b="1" dirty="0" err="1"/>
              <a:t>запылё</a:t>
            </a:r>
            <a:r>
              <a:rPr lang="ru-RU" sz="3600" b="1" dirty="0"/>
              <a:t>(4)</a:t>
            </a:r>
            <a:r>
              <a:rPr lang="ru-RU" sz="3600" b="1" dirty="0" err="1"/>
              <a:t>ый</a:t>
            </a:r>
            <a:r>
              <a:rPr lang="ru-RU" sz="3600" b="1" dirty="0"/>
              <a:t> выгон, по которому </a:t>
            </a:r>
            <a:r>
              <a:rPr lang="ru-RU" sz="3600" b="1" dirty="0" smtClean="0"/>
              <a:t>скитаются </a:t>
            </a:r>
            <a:r>
              <a:rPr lang="ru-RU" sz="3600" b="1" dirty="0"/>
              <a:t>дли(5)</a:t>
            </a:r>
            <a:r>
              <a:rPr lang="ru-RU" sz="3600" b="1" dirty="0" err="1"/>
              <a:t>оногие</a:t>
            </a:r>
            <a:r>
              <a:rPr lang="ru-RU" sz="3600" b="1" dirty="0"/>
              <a:t> </a:t>
            </a:r>
            <a:r>
              <a:rPr lang="ru-RU" sz="3600" b="1" dirty="0" smtClean="0"/>
              <a:t>курицы</a:t>
            </a:r>
            <a:r>
              <a:rPr lang="ru-RU" sz="3600" b="1" dirty="0"/>
              <a:t>.</a:t>
            </a:r>
            <a:endParaRPr lang="ru-RU" sz="3600" dirty="0"/>
          </a:p>
        </p:txBody>
      </p:sp>
      <p:sp>
        <p:nvSpPr>
          <p:cNvPr id="5" name="Скругленный прямоугольник 4"/>
          <p:cNvSpPr/>
          <p:nvPr/>
        </p:nvSpPr>
        <p:spPr>
          <a:xfrm>
            <a:off x="9270748" y="5830431"/>
            <a:ext cx="1846907" cy="561315"/>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smtClean="0">
                <a:solidFill>
                  <a:schemeClr val="tx1"/>
                </a:solidFill>
              </a:rPr>
              <a:t>12345</a:t>
            </a:r>
            <a:endParaRPr lang="ru-RU" sz="3200" dirty="0">
              <a:solidFill>
                <a:schemeClr val="tx1"/>
              </a:solidFill>
            </a:endParaRPr>
          </a:p>
        </p:txBody>
      </p:sp>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Tree>
    <p:extLst>
      <p:ext uri="{BB962C8B-B14F-4D97-AF65-F5344CB8AC3E}">
        <p14:creationId xmlns:p14="http://schemas.microsoft.com/office/powerpoint/2010/main" val="836213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530037" y="893118"/>
            <a:ext cx="9632886" cy="4729084"/>
          </a:xfrm>
        </p:spPr>
        <p:txBody>
          <a:bodyPr>
            <a:normAutofit fontScale="70000" lnSpcReduction="20000"/>
          </a:bodyPr>
          <a:lstStyle/>
          <a:p>
            <a:pPr marL="0" indent="0">
              <a:buNone/>
            </a:pPr>
            <a:r>
              <a:rPr lang="ru-RU" b="1" dirty="0"/>
              <a:t>16.  </a:t>
            </a:r>
            <a:r>
              <a:rPr lang="ru-RU" sz="3400" dirty="0"/>
              <a:t>Расставьте знаки препинания. Укажите предложения, в которых нужно поставить ОДНУ запятую. Запишите номера этих предложений.</a:t>
            </a:r>
          </a:p>
          <a:p>
            <a:pPr marL="0" indent="0">
              <a:buNone/>
            </a:pPr>
            <a:r>
              <a:rPr lang="ru-RU" dirty="0"/>
              <a:t> </a:t>
            </a:r>
          </a:p>
          <a:p>
            <a:pPr marL="0" indent="0">
              <a:buNone/>
            </a:pPr>
            <a:r>
              <a:rPr lang="ru-RU" sz="3300" dirty="0"/>
              <a:t>1) </a:t>
            </a:r>
            <a:r>
              <a:rPr lang="ru-RU" sz="3400" dirty="0"/>
              <a:t> Гостиную можно украсить картинами и декоративными панно светильниками и цветами</a:t>
            </a:r>
            <a:r>
              <a:rPr lang="ru-RU" sz="3400" dirty="0" smtClean="0"/>
              <a:t>.</a:t>
            </a:r>
          </a:p>
          <a:p>
            <a:pPr marL="0" indent="0">
              <a:buNone/>
            </a:pPr>
            <a:r>
              <a:rPr lang="ru-RU" sz="3400" dirty="0"/>
              <a:t> </a:t>
            </a:r>
            <a:r>
              <a:rPr lang="ru-RU" sz="3400" dirty="0" smtClean="0"/>
              <a:t>2</a:t>
            </a:r>
            <a:r>
              <a:rPr lang="ru-RU" sz="3400" dirty="0"/>
              <a:t>)  В середине 50-х годов XX века появилась необходимость выращивать не только жемчужины в моллюсках но и самих моллюсков.</a:t>
            </a:r>
          </a:p>
          <a:p>
            <a:pPr marL="0" indent="0">
              <a:buNone/>
            </a:pPr>
            <a:r>
              <a:rPr lang="ru-RU" sz="3400" dirty="0"/>
              <a:t>3)  Ни одно из живых существ наземного мира не может сравниться ни по красоте ни по яркости с коралловыми полипами.</a:t>
            </a:r>
          </a:p>
          <a:p>
            <a:pPr marL="0" indent="0">
              <a:buNone/>
            </a:pPr>
            <a:r>
              <a:rPr lang="ru-RU" sz="3400" dirty="0"/>
              <a:t>4)  Поэзия окружающей природы и жизни привлекала молодого писателя гораздо сильнее поэзии памятников старины и древних руин.</a:t>
            </a:r>
          </a:p>
          <a:p>
            <a:pPr marL="0" indent="0">
              <a:buNone/>
            </a:pPr>
            <a:r>
              <a:rPr lang="ru-RU" sz="3400" dirty="0"/>
              <a:t>5)  Вдруг полился ручьями крупный дождь и один за другим раскатились удары грома</a:t>
            </a:r>
            <a:r>
              <a:rPr lang="ru-RU" sz="3400" dirty="0" smtClean="0"/>
              <a:t>.</a:t>
            </a:r>
          </a:p>
          <a:p>
            <a:pPr marL="0" indent="0">
              <a:buNone/>
            </a:pPr>
            <a:endParaRPr lang="ru-RU" sz="3400" dirty="0"/>
          </a:p>
          <a:p>
            <a:pPr marL="0" indent="0">
              <a:buNone/>
            </a:pPr>
            <a:endParaRPr lang="ru-RU" sz="3400" dirty="0"/>
          </a:p>
        </p:txBody>
      </p:sp>
      <p:sp>
        <p:nvSpPr>
          <p:cNvPr id="4" name="Скругленный прямоугольник 3"/>
          <p:cNvSpPr/>
          <p:nvPr/>
        </p:nvSpPr>
        <p:spPr>
          <a:xfrm>
            <a:off x="9515191" y="5477347"/>
            <a:ext cx="1339913" cy="543207"/>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solidFill>
                  <a:schemeClr val="tx1"/>
                </a:solidFill>
              </a:rPr>
              <a:t>123</a:t>
            </a:r>
            <a:endParaRPr lang="ru-RU" sz="2800" dirty="0">
              <a:solidFill>
                <a:schemeClr val="tx1"/>
              </a:solidFill>
            </a:endParaRPr>
          </a:p>
        </p:txBody>
      </p:sp>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Tree>
    <p:extLst>
      <p:ext uri="{BB962C8B-B14F-4D97-AF65-F5344CB8AC3E}">
        <p14:creationId xmlns:p14="http://schemas.microsoft.com/office/powerpoint/2010/main" val="778652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421393" y="1363899"/>
            <a:ext cx="9478979" cy="4351338"/>
          </a:xfrm>
        </p:spPr>
        <p:txBody>
          <a:bodyPr/>
          <a:lstStyle/>
          <a:p>
            <a:pPr marL="0" indent="0">
              <a:buNone/>
            </a:pPr>
            <a:r>
              <a:rPr lang="ru-RU" b="1" dirty="0"/>
              <a:t>17.  </a:t>
            </a:r>
            <a:r>
              <a:rPr lang="ru-RU" sz="3200" dirty="0"/>
              <a:t>Расставьте знаки препинания: укажите цифру(-ы), на месте которой(-ых) в предложении должна(-ы) стоять запятая(-</a:t>
            </a:r>
            <a:r>
              <a:rPr lang="ru-RU" sz="3200" dirty="0" err="1"/>
              <a:t>ые</a:t>
            </a:r>
            <a:r>
              <a:rPr lang="ru-RU" sz="3200" dirty="0"/>
              <a:t>).</a:t>
            </a:r>
          </a:p>
          <a:p>
            <a:pPr marL="0" indent="0">
              <a:buNone/>
            </a:pPr>
            <a:r>
              <a:rPr lang="ru-RU" sz="3200" dirty="0"/>
              <a:t> </a:t>
            </a:r>
            <a:r>
              <a:rPr lang="ru-RU" sz="3200" b="1" dirty="0" smtClean="0"/>
              <a:t>Я </a:t>
            </a:r>
            <a:r>
              <a:rPr lang="ru-RU" sz="3200" b="1" dirty="0"/>
              <a:t>сижу </a:t>
            </a:r>
            <a:r>
              <a:rPr lang="ru-RU" sz="3200" b="1" dirty="0" smtClean="0"/>
              <a:t>(</a:t>
            </a:r>
            <a:r>
              <a:rPr lang="ru-RU" sz="3200" b="1" dirty="0"/>
              <a:t>1) в </a:t>
            </a:r>
            <a:r>
              <a:rPr lang="ru-RU" sz="3200" b="1" dirty="0" smtClean="0"/>
              <a:t>выстланном </a:t>
            </a:r>
            <a:r>
              <a:rPr lang="ru-RU" sz="3200" b="1" dirty="0"/>
              <a:t>белым линолеумом (2) коридоре рассматривая композицию в розовых горшочках (3) подвешенных (4) на (5) чем-то напоминающей паутину (6) проволочной конструкции (7) и жду.</a:t>
            </a:r>
            <a:endParaRPr lang="ru-RU" sz="3200" dirty="0"/>
          </a:p>
          <a:p>
            <a:pPr marL="0" indent="0">
              <a:buNone/>
            </a:pPr>
            <a:endParaRPr lang="ru-RU" sz="3200" dirty="0"/>
          </a:p>
        </p:txBody>
      </p:sp>
      <p:sp>
        <p:nvSpPr>
          <p:cNvPr id="4" name="Скругленный прямоугольник 3"/>
          <p:cNvSpPr/>
          <p:nvPr/>
        </p:nvSpPr>
        <p:spPr>
          <a:xfrm>
            <a:off x="9207374" y="5314384"/>
            <a:ext cx="1539089" cy="597529"/>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smtClean="0">
                <a:solidFill>
                  <a:schemeClr val="tx1"/>
                </a:solidFill>
              </a:rPr>
              <a:t>37</a:t>
            </a:r>
            <a:endParaRPr lang="ru-RU" sz="3200" dirty="0">
              <a:solidFill>
                <a:schemeClr val="tx1"/>
              </a:solidFill>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Tree>
    <p:extLst>
      <p:ext uri="{BB962C8B-B14F-4D97-AF65-F5344CB8AC3E}">
        <p14:creationId xmlns:p14="http://schemas.microsoft.com/office/powerpoint/2010/main" val="418889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258431" y="1255257"/>
            <a:ext cx="9347703" cy="4351338"/>
          </a:xfrm>
        </p:spPr>
        <p:txBody>
          <a:bodyPr/>
          <a:lstStyle/>
          <a:p>
            <a:pPr marL="0" indent="0">
              <a:buNone/>
            </a:pPr>
            <a:r>
              <a:rPr lang="ru-RU" dirty="0" smtClean="0"/>
              <a:t>18.  Расставьте все недостающие знаки препинания: укажите цифру(-ы), на месте которой(-ых) в предложении должна(-ы) стоять запятая(-</a:t>
            </a:r>
            <a:r>
              <a:rPr lang="ru-RU" dirty="0" err="1" smtClean="0"/>
              <a:t>ые</a:t>
            </a:r>
            <a:r>
              <a:rPr lang="ru-RU" dirty="0" smtClean="0"/>
              <a:t>).</a:t>
            </a:r>
          </a:p>
          <a:p>
            <a:pPr marL="0" indent="0">
              <a:buNone/>
            </a:pPr>
            <a:r>
              <a:rPr lang="ru-RU" dirty="0" smtClean="0"/>
              <a:t> По мнению специалистов (1) иноязычные слова, попадая в наш язык, постепенно ассимилируются: например (2) они приспосабливаются к звуковой системе русского языка, подчиняются правилам русского словообразования и словоизменения, утрачивая (3) постепенно (4) черты своего нерусского происхождения.</a:t>
            </a:r>
          </a:p>
          <a:p>
            <a:pPr marL="0" indent="0">
              <a:buNone/>
            </a:pPr>
            <a:endParaRPr lang="ru-RU" dirty="0"/>
          </a:p>
        </p:txBody>
      </p:sp>
      <p:sp>
        <p:nvSpPr>
          <p:cNvPr id="7" name="Скругленный прямоугольник 6"/>
          <p:cNvSpPr/>
          <p:nvPr/>
        </p:nvSpPr>
        <p:spPr>
          <a:xfrm>
            <a:off x="10257576" y="6120143"/>
            <a:ext cx="896293" cy="443619"/>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rPr>
              <a:t>12</a:t>
            </a:r>
            <a:endParaRPr lang="ru-RU" dirty="0">
              <a:solidFill>
                <a:schemeClr val="tx1"/>
              </a:solidFill>
            </a:endParaRPr>
          </a:p>
        </p:txBody>
      </p:sp>
      <p:pic>
        <p:nvPicPr>
          <p:cNvPr id="8" name="Рисунок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Tree>
    <p:extLst>
      <p:ext uri="{BB962C8B-B14F-4D97-AF65-F5344CB8AC3E}">
        <p14:creationId xmlns:p14="http://schemas.microsoft.com/office/powerpoint/2010/main" val="2258313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down)">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511929" y="1382006"/>
            <a:ext cx="9180214" cy="4351338"/>
          </a:xfrm>
        </p:spPr>
        <p:txBody>
          <a:bodyPr>
            <a:normAutofit/>
          </a:bodyPr>
          <a:lstStyle/>
          <a:p>
            <a:pPr marL="0" indent="0">
              <a:buNone/>
            </a:pPr>
            <a:r>
              <a:rPr lang="ru-RU" sz="3200" b="1" dirty="0"/>
              <a:t>19.  Расставьте знаки препинания</a:t>
            </a:r>
            <a:r>
              <a:rPr lang="ru-RU" sz="3200" dirty="0"/>
              <a:t>: укажите цифру(-ы), на месте которой(-ых) в предложении должна(-ы) стоять запятая(-</a:t>
            </a:r>
            <a:r>
              <a:rPr lang="ru-RU" sz="3200" dirty="0" err="1"/>
              <a:t>ые</a:t>
            </a:r>
            <a:r>
              <a:rPr lang="ru-RU" sz="3200" dirty="0"/>
              <a:t>).</a:t>
            </a:r>
          </a:p>
          <a:p>
            <a:pPr marL="0" indent="0">
              <a:buNone/>
            </a:pPr>
            <a:r>
              <a:rPr lang="ru-RU" sz="3200" dirty="0"/>
              <a:t> </a:t>
            </a:r>
            <a:r>
              <a:rPr lang="ru-RU" sz="3200" b="1" dirty="0" smtClean="0"/>
              <a:t>Через  пять минут </a:t>
            </a:r>
            <a:r>
              <a:rPr lang="ru-RU" sz="3200" b="1" dirty="0"/>
              <a:t>(1) в течение (2) которых (3) </a:t>
            </a:r>
            <a:r>
              <a:rPr lang="ru-RU" sz="3200" b="1" dirty="0" smtClean="0"/>
              <a:t>чиновник успел </a:t>
            </a:r>
            <a:r>
              <a:rPr lang="ru-RU" sz="3200" b="1" dirty="0"/>
              <a:t>заметить два раза (4) что он очень рад успеть к обеду (5) всё общество отправилось в столовую.</a:t>
            </a:r>
            <a:endParaRPr lang="ru-RU" sz="3200" dirty="0"/>
          </a:p>
          <a:p>
            <a:pPr marL="0" indent="0">
              <a:buNone/>
            </a:pPr>
            <a:endParaRPr lang="ru-RU" sz="3200" dirty="0"/>
          </a:p>
        </p:txBody>
      </p:sp>
      <p:sp>
        <p:nvSpPr>
          <p:cNvPr id="4" name="Скругленный прямоугольник 3"/>
          <p:cNvSpPr/>
          <p:nvPr/>
        </p:nvSpPr>
        <p:spPr>
          <a:xfrm>
            <a:off x="8799968" y="5733344"/>
            <a:ext cx="1656784" cy="579422"/>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solidFill>
                  <a:schemeClr val="tx1"/>
                </a:solidFill>
              </a:rPr>
              <a:t>145</a:t>
            </a:r>
            <a:endParaRPr lang="ru-RU" sz="2800" dirty="0">
              <a:solidFill>
                <a:schemeClr val="tx1"/>
              </a:solidFill>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Tree>
    <p:extLst>
      <p:ext uri="{BB962C8B-B14F-4D97-AF65-F5344CB8AC3E}">
        <p14:creationId xmlns:p14="http://schemas.microsoft.com/office/powerpoint/2010/main" val="1411238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376127" y="1173776"/>
            <a:ext cx="9379389" cy="4351338"/>
          </a:xfrm>
        </p:spPr>
        <p:txBody>
          <a:bodyPr>
            <a:normAutofit/>
          </a:bodyPr>
          <a:lstStyle/>
          <a:p>
            <a:pPr marL="0" indent="0">
              <a:buNone/>
            </a:pPr>
            <a:r>
              <a:rPr lang="ru-RU" sz="3200" b="1" dirty="0"/>
              <a:t>20.  Расставьте знаки препинания</a:t>
            </a:r>
            <a:r>
              <a:rPr lang="ru-RU" sz="3200" dirty="0"/>
              <a:t>: укажите цифру(-ы), на месте которой(-ых) в предложении должна(-ы) стоять запятая(-</a:t>
            </a:r>
            <a:r>
              <a:rPr lang="ru-RU" sz="3200" dirty="0" err="1"/>
              <a:t>ые</a:t>
            </a:r>
            <a:r>
              <a:rPr lang="ru-RU" sz="3200" dirty="0"/>
              <a:t>).</a:t>
            </a:r>
          </a:p>
          <a:p>
            <a:pPr marL="0" indent="0">
              <a:buNone/>
            </a:pPr>
            <a:r>
              <a:rPr lang="ru-RU" sz="3600" dirty="0"/>
              <a:t> </a:t>
            </a:r>
            <a:r>
              <a:rPr lang="ru-RU" sz="3600" b="1" dirty="0" smtClean="0"/>
              <a:t>Хорошо </a:t>
            </a:r>
            <a:r>
              <a:rPr lang="ru-RU" sz="3600" b="1" dirty="0"/>
              <a:t>было (1) когда никто не нарушал </a:t>
            </a:r>
            <a:r>
              <a:rPr lang="ru-RU" sz="3600" b="1" dirty="0" smtClean="0"/>
              <a:t> этой жизни </a:t>
            </a:r>
            <a:r>
              <a:rPr lang="ru-RU" sz="3600" b="1" dirty="0" err="1" smtClean="0"/>
              <a:t>Морякова</a:t>
            </a:r>
            <a:r>
              <a:rPr lang="ru-RU" sz="3600" b="1" dirty="0" smtClean="0"/>
              <a:t>(2</a:t>
            </a:r>
            <a:r>
              <a:rPr lang="ru-RU" sz="3600" b="1" dirty="0"/>
              <a:t>) и (3) если бы кто-нибудь </a:t>
            </a:r>
            <a:r>
              <a:rPr lang="ru-RU" sz="3600" b="1" dirty="0" smtClean="0"/>
              <a:t>спросил </a:t>
            </a:r>
            <a:r>
              <a:rPr lang="ru-RU" sz="3600" b="1" dirty="0"/>
              <a:t>его (4) как он живёт (5) он растерялся бы и не знал (6) что ответить.</a:t>
            </a:r>
            <a:endParaRPr lang="ru-RU" sz="3600" dirty="0"/>
          </a:p>
          <a:p>
            <a:pPr marL="0" indent="0">
              <a:buNone/>
            </a:pPr>
            <a:endParaRPr lang="ru-RU" sz="3600" dirty="0"/>
          </a:p>
        </p:txBody>
      </p:sp>
      <p:sp>
        <p:nvSpPr>
          <p:cNvPr id="4" name="Скругленный прямоугольник 3"/>
          <p:cNvSpPr/>
          <p:nvPr/>
        </p:nvSpPr>
        <p:spPr>
          <a:xfrm>
            <a:off x="9424657" y="5785164"/>
            <a:ext cx="1167897" cy="597529"/>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rPr>
              <a:t>123456</a:t>
            </a:r>
            <a:endParaRPr lang="ru-RU" sz="2400" dirty="0">
              <a:solidFill>
                <a:schemeClr val="tx1"/>
              </a:solidFill>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Tree>
    <p:extLst>
      <p:ext uri="{BB962C8B-B14F-4D97-AF65-F5344CB8AC3E}">
        <p14:creationId xmlns:p14="http://schemas.microsoft.com/office/powerpoint/2010/main" val="4215081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2706986" y="1825625"/>
            <a:ext cx="6518495" cy="4351338"/>
          </a:xfrm>
        </p:spPr>
        <p:txBody>
          <a:bodyPr>
            <a:normAutofit/>
          </a:bodyPr>
          <a:lstStyle/>
          <a:p>
            <a:pPr marL="0" indent="0" algn="ctr">
              <a:buNone/>
            </a:pPr>
            <a:r>
              <a:rPr lang="ru-RU" sz="6000" dirty="0" smtClean="0">
                <a:latin typeface="Monotype Corsiva" panose="03010101010201010101" pitchFamily="66" charset="0"/>
              </a:rPr>
              <a:t>Вариант 3</a:t>
            </a:r>
            <a:endParaRPr lang="ru-RU" sz="6000" dirty="0">
              <a:latin typeface="Monotype Corsiva" panose="03010101010201010101" pitchFamily="66" charset="0"/>
            </a:endParaRP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Tree>
    <p:extLst>
      <p:ext uri="{BB962C8B-B14F-4D97-AF65-F5344CB8AC3E}">
        <p14:creationId xmlns:p14="http://schemas.microsoft.com/office/powerpoint/2010/main" val="250687871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81069" y="325925"/>
            <a:ext cx="11697077" cy="6292158"/>
          </a:xfrm>
        </p:spPr>
        <p:txBody>
          <a:bodyPr>
            <a:normAutofit fontScale="92500" lnSpcReduction="10000"/>
          </a:bodyPr>
          <a:lstStyle/>
          <a:p>
            <a:pPr marL="0" indent="0">
              <a:buNone/>
            </a:pPr>
            <a:r>
              <a:rPr lang="ru-RU" b="1" dirty="0"/>
              <a:t>21.  </a:t>
            </a:r>
            <a:r>
              <a:rPr lang="ru-RU" dirty="0"/>
              <a:t>Найдите предложения, в которых </a:t>
            </a:r>
            <a:r>
              <a:rPr lang="ru-RU" b="1" dirty="0"/>
              <a:t>запятая(-</a:t>
            </a:r>
            <a:r>
              <a:rPr lang="ru-RU" b="1" dirty="0" err="1"/>
              <a:t>ые</a:t>
            </a:r>
            <a:r>
              <a:rPr lang="ru-RU" b="1" dirty="0"/>
              <a:t>)</a:t>
            </a:r>
            <a:r>
              <a:rPr lang="ru-RU" dirty="0"/>
              <a:t> ставится(-</a:t>
            </a:r>
            <a:r>
              <a:rPr lang="ru-RU" dirty="0" err="1"/>
              <a:t>ятся</a:t>
            </a:r>
            <a:r>
              <a:rPr lang="ru-RU" dirty="0"/>
              <a:t>) в соответствии с одним и тем же правилом пунктуации. Запишите номера этих предложений.</a:t>
            </a:r>
          </a:p>
          <a:p>
            <a:pPr marL="0" indent="0">
              <a:buNone/>
            </a:pPr>
            <a:r>
              <a:rPr lang="ru-RU" dirty="0"/>
              <a:t> </a:t>
            </a:r>
            <a:r>
              <a:rPr lang="ru-RU" dirty="0" smtClean="0"/>
              <a:t>(</a:t>
            </a:r>
            <a:r>
              <a:rPr lang="ru-RU" dirty="0"/>
              <a:t>1)Холм на берегу реки Чепца является одним из красивейших мест Удмуртии, с него открывается великолепный вид на окрестности: далеко внизу петляет река, к горизонту мягкими волнами поднимаются холмы, поросшие елями.</a:t>
            </a:r>
          </a:p>
          <a:p>
            <a:pPr marL="0" indent="0">
              <a:buNone/>
            </a:pPr>
            <a:r>
              <a:rPr lang="ru-RU" dirty="0"/>
              <a:t>(2)До наших дней дошло множество легенд о происхождении названия этой горы, и, по преданиям, у горы </a:t>
            </a:r>
            <a:r>
              <a:rPr lang="ru-RU" dirty="0" err="1"/>
              <a:t>Байгурезь</a:t>
            </a:r>
            <a:r>
              <a:rPr lang="ru-RU" dirty="0"/>
              <a:t> было два названия. (3)Первое  — </a:t>
            </a:r>
            <a:r>
              <a:rPr lang="ru-RU" dirty="0" err="1"/>
              <a:t>Байгурезь</a:t>
            </a:r>
            <a:r>
              <a:rPr lang="ru-RU" dirty="0"/>
              <a:t>, которое в переводе с удмуртского значит «богатая гора». (4)Второе название горы  — </a:t>
            </a:r>
            <a:r>
              <a:rPr lang="ru-RU" dirty="0" err="1"/>
              <a:t>Бакгурезь</a:t>
            </a:r>
            <a:r>
              <a:rPr lang="ru-RU" dirty="0"/>
              <a:t>, что означает «немая гора». (5)Легенда гласит, будто давным-давно у подножия горы жил богатый мельник, у которого была одна дочь. (6)Когда пришла пора выдавать девушку замуж, мельник заявил, что дочь свою отдаст только за того человека, который поднимется на гору по самому крутояру. (7)Никто из претендентов не смог покорить гордую гору, поскольку не знал о том, что у духа горы нужно попросить благословения. (8)А в одной из окрестных деревень жил юноша: ловкий, красивый, умный, но глухонемой. (9)Когда он попросил руки дочери мельника, тот указал ему на гору  — юноша попросил благословения и, быстро забравшись на вершину, чудесным образом якобы обрёл дар речи.</a:t>
            </a:r>
          </a:p>
          <a:p>
            <a:pPr marL="0" indent="0">
              <a:buNone/>
            </a:pPr>
            <a:endParaRPr lang="ru-RU" dirty="0"/>
          </a:p>
        </p:txBody>
      </p:sp>
      <p:sp>
        <p:nvSpPr>
          <p:cNvPr id="2" name="Скругленный прямоугольник 1"/>
          <p:cNvSpPr/>
          <p:nvPr/>
        </p:nvSpPr>
        <p:spPr>
          <a:xfrm>
            <a:off x="9660048" y="6210677"/>
            <a:ext cx="1303699" cy="506994"/>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smtClean="0">
                <a:solidFill>
                  <a:schemeClr val="tx1"/>
                </a:solidFill>
              </a:rPr>
              <a:t>345679</a:t>
            </a:r>
            <a:endParaRPr lang="ru-RU" sz="2000" dirty="0">
              <a:solidFill>
                <a:schemeClr val="tx1"/>
              </a:solidFill>
            </a:endParaRPr>
          </a:p>
        </p:txBody>
      </p:sp>
    </p:spTree>
    <p:extLst>
      <p:ext uri="{BB962C8B-B14F-4D97-AF65-F5344CB8AC3E}">
        <p14:creationId xmlns:p14="http://schemas.microsoft.com/office/powerpoint/2010/main" val="3160645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620569" y="1047027"/>
            <a:ext cx="9071573" cy="4351338"/>
          </a:xfrm>
        </p:spPr>
        <p:txBody>
          <a:bodyPr/>
          <a:lstStyle/>
          <a:p>
            <a:pPr marL="0" indent="0">
              <a:buNone/>
            </a:pPr>
            <a:r>
              <a:rPr lang="ru-RU" b="1" dirty="0"/>
              <a:t>4.  </a:t>
            </a:r>
            <a:r>
              <a:rPr lang="ru-RU" dirty="0"/>
              <a:t>Укажите варианты ответов, в которых </a:t>
            </a:r>
            <a:r>
              <a:rPr lang="ru-RU" b="1" dirty="0"/>
              <a:t>верно</a:t>
            </a:r>
            <a:r>
              <a:rPr lang="ru-RU" dirty="0"/>
              <a:t> выделена буква, обозначающая ударный гласный звук. Запишите номера ответов.</a:t>
            </a:r>
          </a:p>
          <a:p>
            <a:pPr marL="514350" indent="-514350">
              <a:buFont typeface="+mj-lt"/>
              <a:buAutoNum type="arabicPeriod"/>
            </a:pPr>
            <a:r>
              <a:rPr lang="ru-RU" dirty="0" err="1" smtClean="0"/>
              <a:t>некролОг</a:t>
            </a:r>
            <a:endParaRPr lang="ru-RU" dirty="0" smtClean="0"/>
          </a:p>
          <a:p>
            <a:pPr marL="514350" indent="-514350">
              <a:buFont typeface="+mj-lt"/>
              <a:buAutoNum type="arabicPeriod"/>
            </a:pPr>
            <a:r>
              <a:rPr lang="ru-RU" dirty="0" err="1" smtClean="0"/>
              <a:t>облилАсь</a:t>
            </a:r>
            <a:endParaRPr lang="ru-RU" dirty="0" smtClean="0"/>
          </a:p>
          <a:p>
            <a:pPr marL="514350" indent="-514350">
              <a:buFont typeface="+mj-lt"/>
              <a:buAutoNum type="arabicPeriod"/>
            </a:pPr>
            <a:r>
              <a:rPr lang="ru-RU" dirty="0" err="1" smtClean="0"/>
              <a:t>предпрИняв</a:t>
            </a:r>
            <a:endParaRPr lang="ru-RU" dirty="0"/>
          </a:p>
          <a:p>
            <a:pPr marL="514350" indent="-514350">
              <a:buFont typeface="+mj-lt"/>
              <a:buAutoNum type="arabicPeriod"/>
            </a:pPr>
            <a:r>
              <a:rPr lang="ru-RU" dirty="0" err="1" smtClean="0"/>
              <a:t>опОшлить</a:t>
            </a:r>
            <a:endParaRPr lang="ru-RU" dirty="0" smtClean="0"/>
          </a:p>
          <a:p>
            <a:pPr marL="514350" indent="-514350">
              <a:buFont typeface="+mj-lt"/>
              <a:buAutoNum type="arabicPeriod"/>
            </a:pPr>
            <a:r>
              <a:rPr lang="ru-RU" dirty="0" err="1" smtClean="0"/>
              <a:t>безУдержный</a:t>
            </a:r>
            <a:endParaRPr lang="ru-RU" dirty="0"/>
          </a:p>
          <a:p>
            <a:pPr marL="0" indent="0">
              <a:buNone/>
            </a:pPr>
            <a:endParaRPr lang="ru-RU" dirty="0"/>
          </a:p>
        </p:txBody>
      </p:sp>
      <p:sp>
        <p:nvSpPr>
          <p:cNvPr id="4" name="Скругленный прямоугольник 3"/>
          <p:cNvSpPr/>
          <p:nvPr/>
        </p:nvSpPr>
        <p:spPr>
          <a:xfrm>
            <a:off x="9116840" y="5794218"/>
            <a:ext cx="1647731" cy="506994"/>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solidFill>
                  <a:schemeClr val="tx1"/>
                </a:solidFill>
              </a:rPr>
              <a:t>1245</a:t>
            </a:r>
            <a:endParaRPr lang="ru-RU" sz="2800" dirty="0">
              <a:solidFill>
                <a:schemeClr val="tx1"/>
              </a:solidFill>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Tree>
    <p:extLst>
      <p:ext uri="{BB962C8B-B14F-4D97-AF65-F5344CB8AC3E}">
        <p14:creationId xmlns:p14="http://schemas.microsoft.com/office/powerpoint/2010/main" val="2124573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013989" y="558139"/>
            <a:ext cx="9913544" cy="5245131"/>
          </a:xfrm>
        </p:spPr>
        <p:txBody>
          <a:bodyPr>
            <a:normAutofit fontScale="92500" lnSpcReduction="10000"/>
          </a:bodyPr>
          <a:lstStyle/>
          <a:p>
            <a:pPr marL="0" indent="0">
              <a:buNone/>
            </a:pPr>
            <a:r>
              <a:rPr lang="ru-RU" b="1" dirty="0"/>
              <a:t>5.  </a:t>
            </a:r>
            <a:r>
              <a:rPr lang="ru-RU" dirty="0"/>
              <a:t>В одном из приведённых ниже предложений </a:t>
            </a:r>
            <a:r>
              <a:rPr lang="ru-RU" b="1" dirty="0"/>
              <a:t>НЕВЕРНО</a:t>
            </a:r>
            <a:r>
              <a:rPr lang="ru-RU" dirty="0"/>
              <a:t> употреблено выделенное слово. </a:t>
            </a:r>
            <a:r>
              <a:rPr lang="ru-RU" b="1" dirty="0"/>
              <a:t>Исправьте лексическую ошибку, подобрав к выделенному слову пароним. Запишите подобранное слово.</a:t>
            </a:r>
            <a:endParaRPr lang="ru-RU" dirty="0"/>
          </a:p>
          <a:p>
            <a:pPr marL="0" indent="0">
              <a:buNone/>
            </a:pPr>
            <a:r>
              <a:rPr lang="ru-RU" dirty="0"/>
              <a:t> </a:t>
            </a:r>
            <a:r>
              <a:rPr lang="ru-RU" dirty="0" smtClean="0"/>
              <a:t>Перстень </a:t>
            </a:r>
            <a:r>
              <a:rPr lang="ru-RU" dirty="0"/>
              <a:t>этот  — работа ИСКУСНОГО мастера конца прошлого века</a:t>
            </a:r>
            <a:r>
              <a:rPr lang="ru-RU" dirty="0" smtClean="0"/>
              <a:t>.</a:t>
            </a:r>
          </a:p>
          <a:p>
            <a:pPr marL="0" indent="0">
              <a:buNone/>
            </a:pPr>
            <a:r>
              <a:rPr lang="ru-RU" dirty="0" smtClean="0"/>
              <a:t>Игорь шёл</a:t>
            </a:r>
            <a:r>
              <a:rPr lang="ru-RU" dirty="0"/>
              <a:t>, неосознанно мягко ставя </a:t>
            </a:r>
            <a:r>
              <a:rPr lang="ru-RU" dirty="0" smtClean="0"/>
              <a:t>ногу, </a:t>
            </a:r>
            <a:r>
              <a:rPr lang="ru-RU" dirty="0"/>
              <a:t>как БЫВАЛЫЙ путешественник.</a:t>
            </a:r>
          </a:p>
          <a:p>
            <a:pPr marL="0" indent="0">
              <a:buNone/>
            </a:pPr>
            <a:r>
              <a:rPr lang="ru-RU" dirty="0"/>
              <a:t>У стен крепости вместо узкой КАМЕНИСТОЙ кромки  — благоустроенный пляж с намытым песком</a:t>
            </a:r>
            <a:r>
              <a:rPr lang="ru-RU" dirty="0" smtClean="0"/>
              <a:t>.</a:t>
            </a:r>
          </a:p>
          <a:p>
            <a:pPr marL="0" indent="0">
              <a:buNone/>
            </a:pPr>
            <a:r>
              <a:rPr lang="ru-RU" dirty="0" smtClean="0"/>
              <a:t>Павел </a:t>
            </a:r>
            <a:r>
              <a:rPr lang="ru-RU" dirty="0"/>
              <a:t>был для неё ЖЕЛАННЫМ другом, с которым она хотела бы поговорить в </a:t>
            </a:r>
            <a:r>
              <a:rPr lang="ru-RU" dirty="0" smtClean="0"/>
              <a:t>самую </a:t>
            </a:r>
            <a:r>
              <a:rPr lang="ru-RU" dirty="0"/>
              <a:t>трудную минуту своей жизни.</a:t>
            </a:r>
            <a:endParaRPr lang="ru-RU" dirty="0" smtClean="0"/>
          </a:p>
          <a:p>
            <a:pPr marL="0" indent="0">
              <a:buNone/>
            </a:pPr>
            <a:r>
              <a:rPr lang="ru-RU" dirty="0"/>
              <a:t>Одна из причин ПРОИЗВОДИТЕЛЬНОГО травматизма — несоблюдение правил техники безопасности. </a:t>
            </a:r>
          </a:p>
          <a:p>
            <a:pPr marL="0" indent="0">
              <a:buNone/>
            </a:pPr>
            <a:endParaRPr lang="ru-RU" dirty="0"/>
          </a:p>
        </p:txBody>
      </p:sp>
      <p:sp>
        <p:nvSpPr>
          <p:cNvPr id="4" name="Скругленный прямоугольник 3"/>
          <p:cNvSpPr/>
          <p:nvPr/>
        </p:nvSpPr>
        <p:spPr>
          <a:xfrm>
            <a:off x="8311081" y="5893806"/>
            <a:ext cx="3322622" cy="534154"/>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a:solidFill>
                  <a:schemeClr val="tx1"/>
                </a:solidFill>
              </a:rPr>
              <a:t>ПРОИЗВОДСТВЕННОГО</a:t>
            </a: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Tree>
    <p:extLst>
      <p:ext uri="{BB962C8B-B14F-4D97-AF65-F5344CB8AC3E}">
        <p14:creationId xmlns:p14="http://schemas.microsoft.com/office/powerpoint/2010/main" val="1767074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294645" y="1037973"/>
            <a:ext cx="9343176" cy="4351338"/>
          </a:xfrm>
        </p:spPr>
        <p:txBody>
          <a:bodyPr/>
          <a:lstStyle/>
          <a:p>
            <a:pPr marL="0" indent="0">
              <a:buNone/>
            </a:pPr>
            <a:r>
              <a:rPr lang="ru-RU" b="1" dirty="0"/>
              <a:t>6.  Отредактируйте предложение: исправьте лексическую ошибку, заменив неверно употребленное слово. Запишите подобранное слово, соблюдая нормы современного русского литературного языка.</a:t>
            </a:r>
            <a:endParaRPr lang="ru-RU" dirty="0"/>
          </a:p>
          <a:p>
            <a:pPr marL="0" indent="0">
              <a:buNone/>
            </a:pPr>
            <a:r>
              <a:rPr lang="ru-RU" dirty="0" smtClean="0"/>
              <a:t> </a:t>
            </a:r>
            <a:r>
              <a:rPr lang="ru-RU" sz="3600" dirty="0"/>
              <a:t>Чтобы закрыть свою вину перед мальчиком, старик Хоттабыч помогает ему, ведь джин поклялся своему юному спасителю в верности.</a:t>
            </a:r>
          </a:p>
          <a:p>
            <a:pPr marL="0" indent="0">
              <a:buNone/>
            </a:pPr>
            <a:endParaRPr lang="ru-RU" sz="3600" dirty="0"/>
          </a:p>
        </p:txBody>
      </p:sp>
      <p:sp>
        <p:nvSpPr>
          <p:cNvPr id="4" name="Скругленный прямоугольник 3"/>
          <p:cNvSpPr/>
          <p:nvPr/>
        </p:nvSpPr>
        <p:spPr>
          <a:xfrm>
            <a:off x="8745648" y="5567881"/>
            <a:ext cx="2181886" cy="543208"/>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solidFill>
                  <a:schemeClr val="tx1"/>
                </a:solidFill>
              </a:rPr>
              <a:t>загладить</a:t>
            </a:r>
            <a:endParaRPr lang="ru-RU" sz="2800" dirty="0">
              <a:solidFill>
                <a:schemeClr val="tx1"/>
              </a:solidFill>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Tree>
    <p:extLst>
      <p:ext uri="{BB962C8B-B14F-4D97-AF65-F5344CB8AC3E}">
        <p14:creationId xmlns:p14="http://schemas.microsoft.com/office/powerpoint/2010/main" val="1313833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466660" y="1318631"/>
            <a:ext cx="8895030" cy="4351338"/>
          </a:xfrm>
        </p:spPr>
        <p:txBody>
          <a:bodyPr/>
          <a:lstStyle/>
          <a:p>
            <a:pPr marL="0" indent="0">
              <a:buNone/>
            </a:pPr>
            <a:r>
              <a:rPr lang="ru-RU" b="1" dirty="0"/>
              <a:t>7.  </a:t>
            </a:r>
            <a:r>
              <a:rPr lang="ru-RU" dirty="0"/>
              <a:t>В одном из выделенных ниже слов допущена ошибка в образовании формы слова. Исправьте ошибку и запишите слово правильно.</a:t>
            </a:r>
          </a:p>
          <a:p>
            <a:pPr marL="0" indent="0">
              <a:buNone/>
            </a:pPr>
            <a:r>
              <a:rPr lang="ru-RU" dirty="0"/>
              <a:t> </a:t>
            </a:r>
            <a:r>
              <a:rPr lang="ru-RU" dirty="0" smtClean="0"/>
              <a:t>ЛЯГТЕ </a:t>
            </a:r>
            <a:r>
              <a:rPr lang="ru-RU" dirty="0"/>
              <a:t>на коврик</a:t>
            </a:r>
          </a:p>
          <a:p>
            <a:pPr marL="0" indent="0">
              <a:buNone/>
            </a:pPr>
            <a:r>
              <a:rPr lang="ru-RU" dirty="0"/>
              <a:t>пара ВАРЕЖКОВ</a:t>
            </a:r>
          </a:p>
          <a:p>
            <a:pPr marL="0" indent="0">
              <a:buNone/>
            </a:pPr>
            <a:r>
              <a:rPr lang="ru-RU" dirty="0"/>
              <a:t>в ШКАФУ</a:t>
            </a:r>
          </a:p>
          <a:p>
            <a:pPr marL="0" indent="0">
              <a:buNone/>
            </a:pPr>
            <a:r>
              <a:rPr lang="ru-RU" dirty="0"/>
              <a:t>к ТРЁМСТАМ сорока четырём избирателям</a:t>
            </a:r>
          </a:p>
          <a:p>
            <a:pPr marL="0" indent="0">
              <a:buNone/>
            </a:pPr>
            <a:r>
              <a:rPr lang="ru-RU" dirty="0"/>
              <a:t>все ВОЗРАСТЫ</a:t>
            </a:r>
          </a:p>
          <a:p>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794" y="89041"/>
            <a:ext cx="12092412" cy="6679919"/>
          </a:xfrm>
          <a:prstGeom prst="rect">
            <a:avLst/>
          </a:prstGeom>
        </p:spPr>
      </p:pic>
    </p:spTree>
    <p:extLst>
      <p:ext uri="{BB962C8B-B14F-4D97-AF65-F5344CB8AC3E}">
        <p14:creationId xmlns:p14="http://schemas.microsoft.com/office/powerpoint/2010/main" val="381909263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graphicFrame>
        <p:nvGraphicFramePr>
          <p:cNvPr id="4" name="Объект 3"/>
          <p:cNvGraphicFramePr>
            <a:graphicFrameLocks noGrp="1"/>
          </p:cNvGraphicFramePr>
          <p:nvPr>
            <p:ph idx="1"/>
            <p:extLst>
              <p:ext uri="{D42A27DB-BD31-4B8C-83A1-F6EECF244321}">
                <p14:modId xmlns:p14="http://schemas.microsoft.com/office/powerpoint/2010/main" val="1993077233"/>
              </p:ext>
            </p:extLst>
          </p:nvPr>
        </p:nvGraphicFramePr>
        <p:xfrm>
          <a:off x="325925" y="179705"/>
          <a:ext cx="11479793" cy="6187440"/>
        </p:xfrm>
        <a:graphic>
          <a:graphicData uri="http://schemas.openxmlformats.org/drawingml/2006/table">
            <a:tbl>
              <a:tblPr firstRow="1" bandRow="1">
                <a:tableStyleId>{5C22544A-7EE6-4342-B048-85BDC9FD1C3A}</a:tableStyleId>
              </a:tblPr>
              <a:tblGrid>
                <a:gridCol w="3460455">
                  <a:extLst>
                    <a:ext uri="{9D8B030D-6E8A-4147-A177-3AD203B41FA5}">
                      <a16:colId xmlns:a16="http://schemas.microsoft.com/office/drawing/2014/main" val="3058114863"/>
                    </a:ext>
                  </a:extLst>
                </a:gridCol>
                <a:gridCol w="8019338">
                  <a:extLst>
                    <a:ext uri="{9D8B030D-6E8A-4147-A177-3AD203B41FA5}">
                      <a16:colId xmlns:a16="http://schemas.microsoft.com/office/drawing/2014/main" val="1071484495"/>
                    </a:ext>
                  </a:extLst>
                </a:gridCol>
              </a:tblGrid>
              <a:tr h="370840">
                <a:tc>
                  <a:txBody>
                    <a:bodyPr/>
                    <a:lstStyle/>
                    <a:p>
                      <a:r>
                        <a:rPr lang="ru-RU" sz="2000" b="0" i="0" kern="1200" dirty="0" smtClean="0">
                          <a:solidFill>
                            <a:schemeClr val="tx1"/>
                          </a:solidFill>
                          <a:effectLst/>
                          <a:latin typeface="+mn-lt"/>
                          <a:ea typeface="+mn-ea"/>
                          <a:cs typeface="+mn-cs"/>
                        </a:rPr>
                        <a:t>A)  нарушение в построении предложения с причастным оборотом</a:t>
                      </a:r>
                    </a:p>
                    <a:p>
                      <a:r>
                        <a:rPr lang="ru-RU" sz="2000" b="0" i="0" kern="1200" dirty="0" smtClean="0">
                          <a:solidFill>
                            <a:schemeClr val="tx1"/>
                          </a:solidFill>
                          <a:effectLst/>
                          <a:latin typeface="+mn-lt"/>
                          <a:ea typeface="+mn-ea"/>
                          <a:cs typeface="+mn-cs"/>
                        </a:rPr>
                        <a:t>Б)  ошибка в построении сложного предложения</a:t>
                      </a:r>
                    </a:p>
                    <a:p>
                      <a:r>
                        <a:rPr lang="ru-RU" sz="2000" b="0" i="0" kern="1200" dirty="0" smtClean="0">
                          <a:solidFill>
                            <a:schemeClr val="tx1"/>
                          </a:solidFill>
                          <a:effectLst/>
                          <a:latin typeface="+mn-lt"/>
                          <a:ea typeface="+mn-ea"/>
                          <a:cs typeface="+mn-cs"/>
                        </a:rPr>
                        <a:t>В)  нарушение в построении предложения с несогласованным приложением</a:t>
                      </a:r>
                    </a:p>
                    <a:p>
                      <a:r>
                        <a:rPr lang="ru-RU" sz="2000" b="0" i="0" kern="1200" dirty="0" smtClean="0">
                          <a:solidFill>
                            <a:schemeClr val="tx1"/>
                          </a:solidFill>
                          <a:effectLst/>
                          <a:latin typeface="+mn-lt"/>
                          <a:ea typeface="+mn-ea"/>
                          <a:cs typeface="+mn-cs"/>
                        </a:rPr>
                        <a:t>Г)  нарушение связи между подлежащим и сказуемым</a:t>
                      </a:r>
                    </a:p>
                    <a:p>
                      <a:r>
                        <a:rPr lang="ru-RU" sz="2000" b="0" i="0" kern="1200" dirty="0" smtClean="0">
                          <a:solidFill>
                            <a:schemeClr val="tx1"/>
                          </a:solidFill>
                          <a:effectLst/>
                          <a:latin typeface="+mn-lt"/>
                          <a:ea typeface="+mn-ea"/>
                          <a:cs typeface="+mn-cs"/>
                        </a:rPr>
                        <a:t>Д)  нарушение </a:t>
                      </a:r>
                      <a:r>
                        <a:rPr lang="ru-RU" sz="2000" b="0" i="0" kern="1200" dirty="0" err="1" smtClean="0">
                          <a:solidFill>
                            <a:schemeClr val="tx1"/>
                          </a:solidFill>
                          <a:effectLst/>
                          <a:latin typeface="+mn-lt"/>
                          <a:ea typeface="+mn-ea"/>
                          <a:cs typeface="+mn-cs"/>
                        </a:rPr>
                        <a:t>видо</a:t>
                      </a:r>
                      <a:r>
                        <a:rPr lang="ru-RU" sz="2000" b="0" i="0" kern="1200" dirty="0" smtClean="0">
                          <a:solidFill>
                            <a:schemeClr val="tx1"/>
                          </a:solidFill>
                          <a:effectLst/>
                          <a:latin typeface="+mn-lt"/>
                          <a:ea typeface="+mn-ea"/>
                          <a:cs typeface="+mn-cs"/>
                        </a:rPr>
                        <a:t>-временной соотнесённости глагольных форм</a:t>
                      </a:r>
                    </a:p>
                    <a:p>
                      <a:endParaRPr lang="ru-RU" sz="2000" dirty="0" smtClean="0">
                        <a:solidFill>
                          <a:schemeClr val="tx1"/>
                        </a:solidFill>
                      </a:endParaRPr>
                    </a:p>
                    <a:p>
                      <a:endParaRPr lang="ru-RU" sz="2000" dirty="0" smtClean="0">
                        <a:solidFill>
                          <a:schemeClr val="tx1"/>
                        </a:solidFill>
                      </a:endParaRPr>
                    </a:p>
                    <a:p>
                      <a:endParaRPr lang="ru-RU" sz="2000" dirty="0" smtClean="0">
                        <a:solidFill>
                          <a:schemeClr val="tx1"/>
                        </a:solidFill>
                      </a:endParaRPr>
                    </a:p>
                    <a:p>
                      <a:endParaRPr lang="ru-RU" sz="2000" dirty="0" smtClean="0">
                        <a:solidFill>
                          <a:schemeClr val="tx1"/>
                        </a:solidFill>
                      </a:endParaRPr>
                    </a:p>
                    <a:p>
                      <a:endParaRPr lang="ru-RU" sz="2000" dirty="0">
                        <a:solidFill>
                          <a:schemeClr val="tx1"/>
                        </a:solidFill>
                      </a:endParaRPr>
                    </a:p>
                  </a:txBody>
                  <a:tcPr>
                    <a:solidFill>
                      <a:schemeClr val="bg2"/>
                    </a:solidFill>
                  </a:tcPr>
                </a:tc>
                <a:tc>
                  <a:txBody>
                    <a:bodyPr/>
                    <a:lstStyle/>
                    <a:p>
                      <a:r>
                        <a:rPr lang="ru-RU" sz="2000" b="0" i="0" kern="1200" dirty="0" smtClean="0">
                          <a:solidFill>
                            <a:schemeClr val="tx1"/>
                          </a:solidFill>
                          <a:effectLst/>
                          <a:latin typeface="+mn-lt"/>
                          <a:ea typeface="+mn-ea"/>
                          <a:cs typeface="+mn-cs"/>
                        </a:rPr>
                        <a:t>ПРЕДЛОЖЕНИЯ</a:t>
                      </a:r>
                    </a:p>
                    <a:p>
                      <a:pPr marL="0" marR="0" indent="0" algn="l" defTabSz="914400" rtl="0" eaLnBrk="1" fontAlgn="auto" latinLnBrk="0" hangingPunct="1">
                        <a:lnSpc>
                          <a:spcPct val="100000"/>
                        </a:lnSpc>
                        <a:spcBef>
                          <a:spcPts val="0"/>
                        </a:spcBef>
                        <a:spcAft>
                          <a:spcPts val="0"/>
                        </a:spcAft>
                        <a:buClrTx/>
                        <a:buSzTx/>
                        <a:buFontTx/>
                        <a:buNone/>
                        <a:tabLst/>
                        <a:defRPr/>
                      </a:pPr>
                      <a:r>
                        <a:rPr lang="ru-RU" sz="2000" b="0" i="0" kern="1200" dirty="0" smtClean="0">
                          <a:solidFill>
                            <a:schemeClr val="tx1"/>
                          </a:solidFill>
                          <a:effectLst/>
                          <a:latin typeface="+mn-lt"/>
                          <a:ea typeface="+mn-ea"/>
                          <a:cs typeface="+mn-cs"/>
                        </a:rPr>
                        <a:t>1)  Многие из тех, кто читал произведения Довлатова, восхищался тонким чувством юмора писателя.</a:t>
                      </a:r>
                    </a:p>
                    <a:p>
                      <a:r>
                        <a:rPr lang="ru-RU" sz="2000" b="0" i="0" kern="1200" dirty="0" smtClean="0">
                          <a:solidFill>
                            <a:schemeClr val="tx1"/>
                          </a:solidFill>
                          <a:effectLst/>
                          <a:latin typeface="+mn-lt"/>
                          <a:ea typeface="+mn-ea"/>
                          <a:cs typeface="+mn-cs"/>
                        </a:rPr>
                        <a:t> 2)  Сначала на поле Аустерлица князь Андрей осознал все ничтожество своего стремления к славе, а после понимает необходимость жизни для других.</a:t>
                      </a:r>
                    </a:p>
                    <a:p>
                      <a:pPr marL="0" marR="0" indent="0" algn="l" defTabSz="914400" rtl="0" eaLnBrk="1" fontAlgn="auto" latinLnBrk="0" hangingPunct="1">
                        <a:lnSpc>
                          <a:spcPct val="100000"/>
                        </a:lnSpc>
                        <a:spcBef>
                          <a:spcPts val="0"/>
                        </a:spcBef>
                        <a:spcAft>
                          <a:spcPts val="0"/>
                        </a:spcAft>
                        <a:buClrTx/>
                        <a:buSzTx/>
                        <a:buFontTx/>
                        <a:buNone/>
                        <a:tabLst/>
                        <a:defRPr/>
                      </a:pPr>
                      <a:r>
                        <a:rPr lang="ru-RU" sz="2000" b="0" i="0" kern="1200" dirty="0" smtClean="0">
                          <a:solidFill>
                            <a:schemeClr val="tx1"/>
                          </a:solidFill>
                          <a:effectLst/>
                          <a:latin typeface="+mn-lt"/>
                          <a:ea typeface="+mn-ea"/>
                          <a:cs typeface="+mn-cs"/>
                        </a:rPr>
                        <a:t>3) Двадцатый век был веком предупреждения человечеству: оно пережило две страшные мировые войны и много локальных.</a:t>
                      </a:r>
                    </a:p>
                    <a:p>
                      <a:r>
                        <a:rPr lang="ru-RU" sz="2000" b="0" i="0" kern="1200" dirty="0" smtClean="0">
                          <a:solidFill>
                            <a:schemeClr val="tx1"/>
                          </a:solidFill>
                          <a:effectLst/>
                          <a:latin typeface="+mn-lt"/>
                          <a:ea typeface="+mn-ea"/>
                          <a:cs typeface="+mn-cs"/>
                        </a:rPr>
                        <a:t>4) Вдруг в доме, стоящем через улицу от меня, раздались звуки органа.</a:t>
                      </a:r>
                    </a:p>
                    <a:p>
                      <a:r>
                        <a:rPr lang="ru-RU" sz="2000" b="0" i="0" kern="1200" dirty="0" smtClean="0">
                          <a:solidFill>
                            <a:schemeClr val="tx1"/>
                          </a:solidFill>
                          <a:effectLst/>
                          <a:latin typeface="+mn-lt"/>
                          <a:ea typeface="+mn-ea"/>
                          <a:cs typeface="+mn-cs"/>
                        </a:rPr>
                        <a:t>5) Наша высокая культура, терпимость, стремление к добрососедству, забота о семье вызывают уважение других наций.</a:t>
                      </a:r>
                    </a:p>
                    <a:p>
                      <a:pPr marL="0" marR="0" indent="0" algn="l" defTabSz="914400" rtl="0" eaLnBrk="1" fontAlgn="auto" latinLnBrk="0" hangingPunct="1">
                        <a:lnSpc>
                          <a:spcPct val="100000"/>
                        </a:lnSpc>
                        <a:spcBef>
                          <a:spcPts val="0"/>
                        </a:spcBef>
                        <a:spcAft>
                          <a:spcPts val="0"/>
                        </a:spcAft>
                        <a:buClrTx/>
                        <a:buSzTx/>
                        <a:buFontTx/>
                        <a:buNone/>
                        <a:tabLst/>
                        <a:defRPr/>
                      </a:pPr>
                      <a:r>
                        <a:rPr lang="ru-RU" sz="2000" b="0" i="0" kern="1200" dirty="0" smtClean="0">
                          <a:solidFill>
                            <a:schemeClr val="tx1"/>
                          </a:solidFill>
                          <a:effectLst/>
                          <a:latin typeface="+mn-lt"/>
                          <a:ea typeface="+mn-ea"/>
                          <a:cs typeface="+mn-cs"/>
                        </a:rPr>
                        <a:t>6)  В повести XVII века «Начало царствующего великого града» можно найти одну из гипотез, объясняющим значение слова «Москва».</a:t>
                      </a:r>
                    </a:p>
                    <a:p>
                      <a:r>
                        <a:rPr lang="ru-RU" sz="2000" b="0" i="0" kern="1200" dirty="0" smtClean="0">
                          <a:solidFill>
                            <a:schemeClr val="tx1"/>
                          </a:solidFill>
                          <a:effectLst/>
                          <a:latin typeface="+mn-lt"/>
                          <a:ea typeface="+mn-ea"/>
                          <a:cs typeface="+mn-cs"/>
                        </a:rPr>
                        <a:t>7)  Почувствовав счастье быть милосердным, человек вновь и вновь стремится его пережить заново.</a:t>
                      </a:r>
                    </a:p>
                    <a:p>
                      <a:pPr marL="0" marR="0" indent="0" algn="l" defTabSz="914400" rtl="0" eaLnBrk="1" fontAlgn="auto" latinLnBrk="0" hangingPunct="1">
                        <a:lnSpc>
                          <a:spcPct val="100000"/>
                        </a:lnSpc>
                        <a:spcBef>
                          <a:spcPts val="0"/>
                        </a:spcBef>
                        <a:spcAft>
                          <a:spcPts val="0"/>
                        </a:spcAft>
                        <a:buClrTx/>
                        <a:buSzTx/>
                        <a:buFontTx/>
                        <a:buNone/>
                        <a:tabLst/>
                        <a:defRPr/>
                      </a:pPr>
                      <a:r>
                        <a:rPr lang="ru-RU" sz="2000" b="0" i="0" kern="1200" dirty="0" smtClean="0">
                          <a:solidFill>
                            <a:schemeClr val="tx1"/>
                          </a:solidFill>
                          <a:effectLst/>
                          <a:latin typeface="+mn-lt"/>
                          <a:ea typeface="+mn-ea"/>
                          <a:cs typeface="+mn-cs"/>
                        </a:rPr>
                        <a:t>8) Размышляя над живучестью шариковых, понимаешь, что до какой степени они лишены человеческих чувств, кроме инстинкта самосохранения.</a:t>
                      </a:r>
                    </a:p>
                    <a:p>
                      <a:r>
                        <a:rPr lang="ru-RU" sz="2000" b="0" i="0" kern="1200" dirty="0" smtClean="0">
                          <a:solidFill>
                            <a:schemeClr val="tx1"/>
                          </a:solidFill>
                          <a:effectLst/>
                          <a:latin typeface="+mn-lt"/>
                          <a:ea typeface="+mn-ea"/>
                          <a:cs typeface="+mn-cs"/>
                        </a:rPr>
                        <a:t> 9)  В романе-эпопее Л. Н. Толстого «Войне и мире» более двухсот второстепенных персонажей.</a:t>
                      </a:r>
                      <a:endParaRPr lang="ru-RU" sz="2000" b="0" i="0" kern="1200" dirty="0">
                        <a:solidFill>
                          <a:schemeClr val="tx1"/>
                        </a:solidFill>
                        <a:effectLst/>
                        <a:latin typeface="+mn-lt"/>
                        <a:ea typeface="+mn-ea"/>
                        <a:cs typeface="+mn-cs"/>
                      </a:endParaRPr>
                    </a:p>
                  </a:txBody>
                  <a:tcPr>
                    <a:solidFill>
                      <a:schemeClr val="bg2"/>
                    </a:solidFill>
                  </a:tcPr>
                </a:tc>
                <a:extLst>
                  <a:ext uri="{0D108BD9-81ED-4DB2-BD59-A6C34878D82A}">
                    <a16:rowId xmlns:a16="http://schemas.microsoft.com/office/drawing/2014/main" val="2692711759"/>
                  </a:ext>
                </a:extLst>
              </a:tr>
            </a:tbl>
          </a:graphicData>
        </a:graphic>
      </p:graphicFrame>
      <p:sp>
        <p:nvSpPr>
          <p:cNvPr id="3" name="Скругленный прямоугольник 2"/>
          <p:cNvSpPr/>
          <p:nvPr/>
        </p:nvSpPr>
        <p:spPr>
          <a:xfrm>
            <a:off x="679011" y="5676523"/>
            <a:ext cx="1801640" cy="588475"/>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rPr>
              <a:t>68912</a:t>
            </a:r>
            <a:endParaRPr lang="ru-RU" sz="2400" dirty="0">
              <a:solidFill>
                <a:schemeClr val="tx1"/>
              </a:solidFill>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794" y="89041"/>
            <a:ext cx="12092412" cy="6679919"/>
          </a:xfrm>
          <a:prstGeom prst="rect">
            <a:avLst/>
          </a:prstGeom>
        </p:spPr>
      </p:pic>
    </p:spTree>
    <p:extLst>
      <p:ext uri="{BB962C8B-B14F-4D97-AF65-F5344CB8AC3E}">
        <p14:creationId xmlns:p14="http://schemas.microsoft.com/office/powerpoint/2010/main" val="2902640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113576" y="941560"/>
            <a:ext cx="9402024" cy="5235403"/>
          </a:xfrm>
        </p:spPr>
        <p:txBody>
          <a:bodyPr/>
          <a:lstStyle/>
          <a:p>
            <a:pPr marL="0" indent="0">
              <a:buNone/>
            </a:pPr>
            <a:r>
              <a:rPr lang="ru-RU" b="1" dirty="0"/>
              <a:t>9.  </a:t>
            </a:r>
            <a:r>
              <a:rPr lang="ru-RU" dirty="0"/>
              <a:t>Укажите варианты ответов, в которых во всех словах одного ряда пропущена одна и та же буква. Запишите номера ответов.</a:t>
            </a:r>
          </a:p>
          <a:p>
            <a:pPr marL="0" indent="0">
              <a:buNone/>
            </a:pPr>
            <a:r>
              <a:rPr lang="ru-RU" sz="3200" dirty="0" smtClean="0"/>
              <a:t>1</a:t>
            </a:r>
            <a:r>
              <a:rPr lang="ru-RU" sz="3200" dirty="0"/>
              <a:t>) </a:t>
            </a:r>
            <a:r>
              <a:rPr lang="ru-RU" sz="3200" dirty="0" err="1"/>
              <a:t>сл</a:t>
            </a:r>
            <a:r>
              <a:rPr lang="ru-RU" sz="3200" dirty="0"/>
              <a:t>..</a:t>
            </a:r>
            <a:r>
              <a:rPr lang="ru-RU" sz="3200" dirty="0" err="1"/>
              <a:t>жение</a:t>
            </a:r>
            <a:r>
              <a:rPr lang="ru-RU" sz="3200" dirty="0"/>
              <a:t> (чисел), </a:t>
            </a:r>
            <a:r>
              <a:rPr lang="ru-RU" sz="3200" dirty="0" err="1"/>
              <a:t>арист</a:t>
            </a:r>
            <a:r>
              <a:rPr lang="ru-RU" sz="3200" dirty="0"/>
              <a:t>..крат, к..</a:t>
            </a:r>
            <a:r>
              <a:rPr lang="ru-RU" sz="3200" dirty="0" err="1" smtClean="0"/>
              <a:t>ндуктор</a:t>
            </a:r>
            <a:endParaRPr lang="ru-RU" sz="3200" dirty="0" smtClean="0"/>
          </a:p>
          <a:p>
            <a:pPr marL="0" indent="0">
              <a:buNone/>
            </a:pPr>
            <a:r>
              <a:rPr lang="ru-RU" sz="3200" dirty="0" smtClean="0"/>
              <a:t>2</a:t>
            </a:r>
            <a:r>
              <a:rPr lang="ru-RU" sz="3200" dirty="0"/>
              <a:t>)  г..</a:t>
            </a:r>
            <a:r>
              <a:rPr lang="ru-RU" sz="3200" dirty="0" err="1"/>
              <a:t>рняцкий</a:t>
            </a:r>
            <a:r>
              <a:rPr lang="ru-RU" sz="3200" dirty="0"/>
              <a:t>, </a:t>
            </a:r>
            <a:r>
              <a:rPr lang="ru-RU" sz="3200" dirty="0" err="1"/>
              <a:t>погл</a:t>
            </a:r>
            <a:r>
              <a:rPr lang="ru-RU" sz="3200" dirty="0"/>
              <a:t>..</a:t>
            </a:r>
            <a:r>
              <a:rPr lang="ru-RU" sz="3200" dirty="0" err="1"/>
              <a:t>щение</a:t>
            </a:r>
            <a:r>
              <a:rPr lang="ru-RU" sz="3200" dirty="0"/>
              <a:t>, об..</a:t>
            </a:r>
            <a:r>
              <a:rPr lang="ru-RU" sz="3200" dirty="0" err="1"/>
              <a:t>няние</a:t>
            </a:r>
            <a:endParaRPr lang="ru-RU" sz="3200" dirty="0"/>
          </a:p>
          <a:p>
            <a:pPr marL="0" indent="0">
              <a:buNone/>
            </a:pPr>
            <a:r>
              <a:rPr lang="ru-RU" sz="3200" dirty="0"/>
              <a:t>3)  </a:t>
            </a:r>
            <a:r>
              <a:rPr lang="ru-RU" sz="3200" dirty="0" err="1"/>
              <a:t>прид</a:t>
            </a:r>
            <a:r>
              <a:rPr lang="ru-RU" sz="3200" dirty="0"/>
              <a:t>..ржать, </a:t>
            </a:r>
            <a:r>
              <a:rPr lang="ru-RU" sz="3200" dirty="0" err="1"/>
              <a:t>амн</a:t>
            </a:r>
            <a:r>
              <a:rPr lang="ru-RU" sz="3200" dirty="0"/>
              <a:t>..</a:t>
            </a:r>
            <a:r>
              <a:rPr lang="ru-RU" sz="3200" dirty="0" err="1"/>
              <a:t>стировать</a:t>
            </a:r>
            <a:r>
              <a:rPr lang="ru-RU" sz="3200" dirty="0"/>
              <a:t>, ид..</a:t>
            </a:r>
            <a:r>
              <a:rPr lang="ru-RU" sz="3200" dirty="0" err="1"/>
              <a:t>ологический</a:t>
            </a:r>
            <a:endParaRPr lang="ru-RU" sz="3200" dirty="0"/>
          </a:p>
          <a:p>
            <a:pPr marL="0" indent="0">
              <a:buNone/>
            </a:pPr>
            <a:r>
              <a:rPr lang="ru-RU" sz="3200" dirty="0"/>
              <a:t>4)  ч..</a:t>
            </a:r>
            <a:r>
              <a:rPr lang="ru-RU" sz="3200" dirty="0" err="1"/>
              <a:t>столюбие</a:t>
            </a:r>
            <a:r>
              <a:rPr lang="ru-RU" sz="3200" dirty="0"/>
              <a:t>, </a:t>
            </a:r>
            <a:r>
              <a:rPr lang="ru-RU" sz="3200" dirty="0" err="1"/>
              <a:t>выч</a:t>
            </a:r>
            <a:r>
              <a:rPr lang="ru-RU" sz="3200" dirty="0"/>
              <a:t>..</a:t>
            </a:r>
            <a:r>
              <a:rPr lang="ru-RU" sz="3200" dirty="0" err="1"/>
              <a:t>тание</a:t>
            </a:r>
            <a:r>
              <a:rPr lang="ru-RU" sz="3200" dirty="0"/>
              <a:t>, </a:t>
            </a:r>
            <a:r>
              <a:rPr lang="ru-RU" sz="3200" dirty="0" err="1"/>
              <a:t>зан</a:t>
            </a:r>
            <a:r>
              <a:rPr lang="ru-RU" sz="3200" dirty="0"/>
              <a:t>..</a:t>
            </a:r>
            <a:r>
              <a:rPr lang="ru-RU" sz="3200" dirty="0" err="1"/>
              <a:t>мательный</a:t>
            </a:r>
            <a:endParaRPr lang="ru-RU" sz="3200" dirty="0"/>
          </a:p>
          <a:p>
            <a:pPr marL="0" indent="0">
              <a:buNone/>
            </a:pPr>
            <a:r>
              <a:rPr lang="ru-RU" sz="3200" dirty="0"/>
              <a:t>5)  </a:t>
            </a:r>
            <a:r>
              <a:rPr lang="ru-RU" sz="3200" dirty="0" err="1"/>
              <a:t>отв</a:t>
            </a:r>
            <a:r>
              <a:rPr lang="ru-RU" sz="3200" dirty="0"/>
              <a:t>..</a:t>
            </a:r>
            <a:r>
              <a:rPr lang="ru-RU" sz="3200" dirty="0" err="1"/>
              <a:t>рить</a:t>
            </a:r>
            <a:r>
              <a:rPr lang="ru-RU" sz="3200" dirty="0"/>
              <a:t> (дверь), </a:t>
            </a:r>
            <a:r>
              <a:rPr lang="ru-RU" sz="3200" dirty="0" err="1"/>
              <a:t>подск</a:t>
            </a:r>
            <a:r>
              <a:rPr lang="ru-RU" sz="3200" dirty="0"/>
              <a:t>..</a:t>
            </a:r>
            <a:r>
              <a:rPr lang="ru-RU" sz="3200" dirty="0" err="1"/>
              <a:t>чить</a:t>
            </a:r>
            <a:r>
              <a:rPr lang="ru-RU" sz="3200" dirty="0"/>
              <a:t>, </a:t>
            </a:r>
            <a:r>
              <a:rPr lang="ru-RU" sz="3200" dirty="0" err="1"/>
              <a:t>зак</a:t>
            </a:r>
            <a:r>
              <a:rPr lang="ru-RU" sz="3200" dirty="0"/>
              <a:t>..</a:t>
            </a:r>
            <a:r>
              <a:rPr lang="ru-RU" sz="3200" dirty="0" err="1"/>
              <a:t>снелый</a:t>
            </a:r>
            <a:endParaRPr lang="ru-RU" sz="3200" dirty="0"/>
          </a:p>
          <a:p>
            <a:pPr marL="0" indent="0">
              <a:buNone/>
            </a:pPr>
            <a:endParaRPr lang="ru-RU" sz="3200" dirty="0"/>
          </a:p>
        </p:txBody>
      </p:sp>
      <p:sp>
        <p:nvSpPr>
          <p:cNvPr id="4" name="Скругленный прямоугольник 3"/>
          <p:cNvSpPr/>
          <p:nvPr/>
        </p:nvSpPr>
        <p:spPr>
          <a:xfrm>
            <a:off x="9451818" y="5830432"/>
            <a:ext cx="1222218" cy="552261"/>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solidFill>
                  <a:schemeClr val="tx1"/>
                </a:solidFill>
              </a:rPr>
              <a:t>125</a:t>
            </a:r>
            <a:endParaRPr lang="ru-RU" sz="2800" dirty="0">
              <a:solidFill>
                <a:schemeClr val="tx1"/>
              </a:solidFill>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794" y="89041"/>
            <a:ext cx="12092412" cy="6679919"/>
          </a:xfrm>
          <a:prstGeom prst="rect">
            <a:avLst/>
          </a:prstGeom>
        </p:spPr>
      </p:pic>
    </p:spTree>
    <p:extLst>
      <p:ext uri="{BB962C8B-B14F-4D97-AF65-F5344CB8AC3E}">
        <p14:creationId xmlns:p14="http://schemas.microsoft.com/office/powerpoint/2010/main" val="1366917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213164" y="1182829"/>
            <a:ext cx="9230008" cy="4351338"/>
          </a:xfrm>
        </p:spPr>
        <p:txBody>
          <a:bodyPr>
            <a:normAutofit lnSpcReduction="10000"/>
          </a:bodyPr>
          <a:lstStyle/>
          <a:p>
            <a:pPr marL="0" indent="0">
              <a:buNone/>
            </a:pPr>
            <a:r>
              <a:rPr lang="ru-RU" b="1" dirty="0"/>
              <a:t>10.  </a:t>
            </a:r>
            <a:r>
              <a:rPr lang="ru-RU" dirty="0"/>
              <a:t>Укажите варианты ответов, в которых во всех словах одного ряда пропущена одна и та же буква. Запишите номера ответов.</a:t>
            </a:r>
          </a:p>
          <a:p>
            <a:pPr marL="0" indent="0">
              <a:buNone/>
            </a:pPr>
            <a:r>
              <a:rPr lang="ru-RU" sz="3200" dirty="0" smtClean="0"/>
              <a:t>1</a:t>
            </a:r>
            <a:r>
              <a:rPr lang="ru-RU" sz="3200" dirty="0"/>
              <a:t>)  </a:t>
            </a:r>
            <a:r>
              <a:rPr lang="ru-RU" sz="3200" dirty="0" err="1"/>
              <a:t>бе</a:t>
            </a:r>
            <a:r>
              <a:rPr lang="ru-RU" sz="3200" dirty="0"/>
              <a:t>..крайний, ни..</a:t>
            </a:r>
            <a:r>
              <a:rPr lang="ru-RU" sz="3200" dirty="0" err="1"/>
              <a:t>вергать</a:t>
            </a:r>
            <a:r>
              <a:rPr lang="ru-RU" sz="3200" dirty="0"/>
              <a:t>, </a:t>
            </a:r>
            <a:r>
              <a:rPr lang="ru-RU" sz="3200" dirty="0" err="1"/>
              <a:t>чере</a:t>
            </a:r>
            <a:r>
              <a:rPr lang="ru-RU" sz="3200" dirty="0"/>
              <a:t>..чур;</a:t>
            </a:r>
          </a:p>
          <a:p>
            <a:pPr marL="0" indent="0">
              <a:buNone/>
            </a:pPr>
            <a:r>
              <a:rPr lang="ru-RU" sz="3200" dirty="0"/>
              <a:t>2)  </a:t>
            </a:r>
            <a:r>
              <a:rPr lang="ru-RU" sz="3200" dirty="0" err="1"/>
              <a:t>пр..одолевать</a:t>
            </a:r>
            <a:r>
              <a:rPr lang="ru-RU" sz="3200" dirty="0"/>
              <a:t>, </a:t>
            </a:r>
            <a:r>
              <a:rPr lang="ru-RU" sz="3200" dirty="0" err="1"/>
              <a:t>пр..даточный</a:t>
            </a:r>
            <a:r>
              <a:rPr lang="ru-RU" sz="3200" dirty="0"/>
              <a:t>, (негде) </a:t>
            </a:r>
            <a:r>
              <a:rPr lang="ru-RU" sz="3200" dirty="0" err="1"/>
              <a:t>пр..моститься</a:t>
            </a:r>
            <a:r>
              <a:rPr lang="ru-RU" sz="3200" dirty="0"/>
              <a:t>;</a:t>
            </a:r>
          </a:p>
          <a:p>
            <a:pPr marL="0" indent="0">
              <a:buNone/>
            </a:pPr>
            <a:r>
              <a:rPr lang="ru-RU" sz="3200" dirty="0"/>
              <a:t>3)  об..</a:t>
            </a:r>
            <a:r>
              <a:rPr lang="ru-RU" sz="3200" dirty="0" err="1"/>
              <a:t>скать</a:t>
            </a:r>
            <a:r>
              <a:rPr lang="ru-RU" sz="3200" dirty="0"/>
              <a:t>, под..</a:t>
            </a:r>
            <a:r>
              <a:rPr lang="ru-RU" sz="3200" dirty="0" err="1"/>
              <a:t>грать</a:t>
            </a:r>
            <a:r>
              <a:rPr lang="ru-RU" sz="3200" dirty="0"/>
              <a:t>, без..</a:t>
            </a:r>
            <a:r>
              <a:rPr lang="ru-RU" sz="3200" dirty="0" err="1"/>
              <a:t>нициативный</a:t>
            </a:r>
            <a:r>
              <a:rPr lang="ru-RU" sz="3200" dirty="0"/>
              <a:t>;</a:t>
            </a:r>
          </a:p>
          <a:p>
            <a:pPr marL="0" indent="0">
              <a:buNone/>
            </a:pPr>
            <a:r>
              <a:rPr lang="ru-RU" sz="3200" dirty="0"/>
              <a:t>4)  </a:t>
            </a:r>
            <a:r>
              <a:rPr lang="ru-RU" sz="3200" dirty="0" err="1"/>
              <a:t>вз</a:t>
            </a:r>
            <a:r>
              <a:rPr lang="ru-RU" sz="3200" dirty="0"/>
              <a:t>..браться, </a:t>
            </a:r>
            <a:r>
              <a:rPr lang="ru-RU" sz="3200" dirty="0" err="1"/>
              <a:t>пр..махнуться</a:t>
            </a:r>
            <a:r>
              <a:rPr lang="ru-RU" sz="3200" dirty="0"/>
              <a:t>, </a:t>
            </a:r>
            <a:r>
              <a:rPr lang="ru-RU" sz="3200" dirty="0" err="1"/>
              <a:t>п..ложиться</a:t>
            </a:r>
            <a:r>
              <a:rPr lang="ru-RU" sz="3200" dirty="0"/>
              <a:t>;</a:t>
            </a:r>
          </a:p>
          <a:p>
            <a:pPr marL="0" indent="0">
              <a:buNone/>
            </a:pPr>
            <a:r>
              <a:rPr lang="ru-RU" sz="3200" dirty="0"/>
              <a:t>5)  </a:t>
            </a:r>
            <a:r>
              <a:rPr lang="ru-RU" sz="3200" dirty="0" err="1"/>
              <a:t>на..треснутый</a:t>
            </a:r>
            <a:r>
              <a:rPr lang="ru-RU" sz="3200" dirty="0"/>
              <a:t>, по..</a:t>
            </a:r>
            <a:r>
              <a:rPr lang="ru-RU" sz="3200" dirty="0" err="1"/>
              <a:t>крадываться</a:t>
            </a:r>
            <a:r>
              <a:rPr lang="ru-RU" sz="3200" dirty="0"/>
              <a:t>, </a:t>
            </a:r>
            <a:r>
              <a:rPr lang="ru-RU" sz="3200" dirty="0" err="1"/>
              <a:t>по..расти</a:t>
            </a:r>
            <a:r>
              <a:rPr lang="ru-RU" sz="3200" dirty="0"/>
              <a:t>.</a:t>
            </a:r>
          </a:p>
        </p:txBody>
      </p:sp>
      <p:sp>
        <p:nvSpPr>
          <p:cNvPr id="4" name="Скругленный прямоугольник 3"/>
          <p:cNvSpPr/>
          <p:nvPr/>
        </p:nvSpPr>
        <p:spPr>
          <a:xfrm>
            <a:off x="9388443" y="5848538"/>
            <a:ext cx="1484768" cy="470780"/>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solidFill>
                  <a:schemeClr val="tx1"/>
                </a:solidFill>
              </a:rPr>
              <a:t>345</a:t>
            </a:r>
            <a:endParaRPr lang="ru-RU" sz="2800" dirty="0">
              <a:solidFill>
                <a:schemeClr val="tx1"/>
              </a:solidFill>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794" y="89041"/>
            <a:ext cx="12092412" cy="6679919"/>
          </a:xfrm>
          <a:prstGeom prst="rect">
            <a:avLst/>
          </a:prstGeom>
        </p:spPr>
      </p:pic>
    </p:spTree>
    <p:extLst>
      <p:ext uri="{BB962C8B-B14F-4D97-AF65-F5344CB8AC3E}">
        <p14:creationId xmlns:p14="http://schemas.microsoft.com/office/powerpoint/2010/main" val="1326893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258432" y="1511929"/>
            <a:ext cx="9669101" cy="4665034"/>
          </a:xfrm>
        </p:spPr>
        <p:txBody>
          <a:bodyPr/>
          <a:lstStyle/>
          <a:p>
            <a:pPr marL="0" indent="0">
              <a:buNone/>
            </a:pPr>
            <a:r>
              <a:rPr lang="ru-RU" b="1" dirty="0"/>
              <a:t>11.  </a:t>
            </a:r>
            <a:r>
              <a:rPr lang="ru-RU" dirty="0"/>
              <a:t>Укажите варианты ответов, в которых в обоих словах одного ряда пропущена одна и та же буква. Запишите номера ответов.</a:t>
            </a:r>
          </a:p>
          <a:p>
            <a:pPr marL="0" indent="0">
              <a:buNone/>
            </a:pPr>
            <a:r>
              <a:rPr lang="ru-RU" dirty="0" smtClean="0"/>
              <a:t>1</a:t>
            </a:r>
            <a:r>
              <a:rPr lang="ru-RU" dirty="0"/>
              <a:t>)  </a:t>
            </a:r>
            <a:r>
              <a:rPr lang="ru-RU" dirty="0" err="1"/>
              <a:t>размаз</a:t>
            </a:r>
            <a:r>
              <a:rPr lang="ru-RU" dirty="0"/>
              <a:t>..</a:t>
            </a:r>
            <a:r>
              <a:rPr lang="ru-RU" dirty="0" err="1"/>
              <a:t>вать</a:t>
            </a:r>
            <a:r>
              <a:rPr lang="ru-RU" dirty="0"/>
              <a:t>, </a:t>
            </a:r>
            <a:r>
              <a:rPr lang="ru-RU" dirty="0" err="1"/>
              <a:t>завед</a:t>
            </a:r>
            <a:r>
              <a:rPr lang="ru-RU" dirty="0"/>
              <a:t>..</a:t>
            </a:r>
            <a:r>
              <a:rPr lang="ru-RU" dirty="0" err="1"/>
              <a:t>вать</a:t>
            </a:r>
            <a:endParaRPr lang="ru-RU" dirty="0"/>
          </a:p>
          <a:p>
            <a:pPr marL="0" indent="0">
              <a:buNone/>
            </a:pPr>
            <a:r>
              <a:rPr lang="ru-RU" dirty="0"/>
              <a:t>2)  </a:t>
            </a:r>
            <a:r>
              <a:rPr lang="ru-RU" dirty="0" err="1" smtClean="0"/>
              <a:t>завистл</a:t>
            </a:r>
            <a:r>
              <a:rPr lang="ru-RU" dirty="0"/>
              <a:t>..вый, </a:t>
            </a:r>
            <a:r>
              <a:rPr lang="ru-RU" dirty="0" err="1"/>
              <a:t>больш</a:t>
            </a:r>
            <a:r>
              <a:rPr lang="ru-RU" dirty="0"/>
              <a:t>..</a:t>
            </a:r>
            <a:r>
              <a:rPr lang="ru-RU" dirty="0" err="1" smtClean="0"/>
              <a:t>нство</a:t>
            </a:r>
            <a:endParaRPr lang="ru-RU" dirty="0" smtClean="0"/>
          </a:p>
          <a:p>
            <a:pPr marL="0" indent="0">
              <a:buNone/>
            </a:pPr>
            <a:r>
              <a:rPr lang="ru-RU" dirty="0" smtClean="0"/>
              <a:t>3</a:t>
            </a:r>
            <a:r>
              <a:rPr lang="ru-RU" dirty="0"/>
              <a:t>)  </a:t>
            </a:r>
            <a:r>
              <a:rPr lang="ru-RU" dirty="0" err="1"/>
              <a:t>запечатл</a:t>
            </a:r>
            <a:r>
              <a:rPr lang="ru-RU" dirty="0"/>
              <a:t>..</a:t>
            </a:r>
            <a:r>
              <a:rPr lang="ru-RU" dirty="0" err="1"/>
              <a:t>вающий</a:t>
            </a:r>
            <a:r>
              <a:rPr lang="ru-RU" dirty="0"/>
              <a:t>, сем..</a:t>
            </a:r>
            <a:r>
              <a:rPr lang="ru-RU" dirty="0" err="1" smtClean="0"/>
              <a:t>чко</a:t>
            </a:r>
            <a:endParaRPr lang="ru-RU" dirty="0" smtClean="0"/>
          </a:p>
          <a:p>
            <a:pPr marL="0" indent="0">
              <a:buNone/>
            </a:pPr>
            <a:r>
              <a:rPr lang="ru-RU" dirty="0" smtClean="0"/>
              <a:t>4</a:t>
            </a:r>
            <a:r>
              <a:rPr lang="ru-RU" dirty="0"/>
              <a:t>)  </a:t>
            </a:r>
            <a:r>
              <a:rPr lang="ru-RU" dirty="0" err="1"/>
              <a:t>эмал</a:t>
            </a:r>
            <a:r>
              <a:rPr lang="ru-RU" dirty="0"/>
              <a:t>..вый, </a:t>
            </a:r>
            <a:r>
              <a:rPr lang="ru-RU" dirty="0" err="1"/>
              <a:t>имень</a:t>
            </a:r>
            <a:r>
              <a:rPr lang="ru-RU" dirty="0"/>
              <a:t>..</a:t>
            </a:r>
            <a:r>
              <a:rPr lang="ru-RU" dirty="0" err="1"/>
              <a:t>це</a:t>
            </a:r>
            <a:endParaRPr lang="ru-RU" dirty="0"/>
          </a:p>
          <a:p>
            <a:pPr marL="0" indent="0">
              <a:buNone/>
            </a:pPr>
            <a:r>
              <a:rPr lang="ru-RU" dirty="0"/>
              <a:t>5)  справ.. (от дома), </a:t>
            </a:r>
            <a:r>
              <a:rPr lang="ru-RU" dirty="0" err="1"/>
              <a:t>половинч</a:t>
            </a:r>
            <a:r>
              <a:rPr lang="ru-RU" dirty="0"/>
              <a:t>..</a:t>
            </a:r>
            <a:r>
              <a:rPr lang="ru-RU" dirty="0" err="1"/>
              <a:t>тый</a:t>
            </a:r>
            <a:endParaRPr lang="ru-RU" dirty="0"/>
          </a:p>
          <a:p>
            <a:pPr marL="0" indent="0">
              <a:buNone/>
            </a:pPr>
            <a:endParaRPr lang="ru-RU" dirty="0"/>
          </a:p>
        </p:txBody>
      </p:sp>
      <p:sp>
        <p:nvSpPr>
          <p:cNvPr id="4" name="Скругленный прямоугольник 3"/>
          <p:cNvSpPr/>
          <p:nvPr/>
        </p:nvSpPr>
        <p:spPr>
          <a:xfrm>
            <a:off x="10076507" y="6065822"/>
            <a:ext cx="1403287" cy="434566"/>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rPr>
              <a:t>235</a:t>
            </a:r>
            <a:endParaRPr lang="ru-RU" sz="2400" dirty="0">
              <a:solidFill>
                <a:schemeClr val="tx1"/>
              </a:solidFill>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794" y="89041"/>
            <a:ext cx="12092412" cy="6679919"/>
          </a:xfrm>
          <a:prstGeom prst="rect">
            <a:avLst/>
          </a:prstGeom>
        </p:spPr>
      </p:pic>
    </p:spTree>
    <p:extLst>
      <p:ext uri="{BB962C8B-B14F-4D97-AF65-F5344CB8AC3E}">
        <p14:creationId xmlns:p14="http://schemas.microsoft.com/office/powerpoint/2010/main" val="1956893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620570" y="1825625"/>
            <a:ext cx="8895030" cy="4351338"/>
          </a:xfrm>
        </p:spPr>
        <p:txBody>
          <a:bodyPr/>
          <a:lstStyle/>
          <a:p>
            <a:pPr marL="0" indent="0">
              <a:buNone/>
            </a:pPr>
            <a:r>
              <a:rPr lang="ru-RU" b="1" dirty="0"/>
              <a:t>12.  </a:t>
            </a:r>
            <a:r>
              <a:rPr lang="ru-RU" dirty="0"/>
              <a:t>Укажите варианты ответов, в которых в обоих словах одного ряда пропущена одна и та же буква. Запишите номера ответов.</a:t>
            </a:r>
          </a:p>
          <a:p>
            <a:pPr marL="0" indent="0">
              <a:buNone/>
            </a:pPr>
            <a:r>
              <a:rPr lang="ru-RU" dirty="0" smtClean="0"/>
              <a:t>1</a:t>
            </a:r>
            <a:r>
              <a:rPr lang="ru-RU" dirty="0"/>
              <a:t>)  </a:t>
            </a:r>
            <a:r>
              <a:rPr lang="ru-RU" dirty="0" smtClean="0"/>
              <a:t>(</a:t>
            </a:r>
            <a:r>
              <a:rPr lang="ru-RU" dirty="0"/>
              <a:t>меня) </a:t>
            </a:r>
            <a:r>
              <a:rPr lang="ru-RU" dirty="0" err="1"/>
              <a:t>тревож</a:t>
            </a:r>
            <a:r>
              <a:rPr lang="ru-RU" dirty="0"/>
              <a:t>..т (мысли), </a:t>
            </a:r>
            <a:r>
              <a:rPr lang="ru-RU" dirty="0" err="1"/>
              <a:t>дыш</a:t>
            </a:r>
            <a:r>
              <a:rPr lang="ru-RU" dirty="0"/>
              <a:t>..</a:t>
            </a:r>
            <a:r>
              <a:rPr lang="ru-RU" dirty="0" err="1"/>
              <a:t>щий</a:t>
            </a:r>
            <a:endParaRPr lang="ru-RU" dirty="0"/>
          </a:p>
          <a:p>
            <a:pPr marL="0" indent="0">
              <a:buNone/>
            </a:pPr>
            <a:r>
              <a:rPr lang="ru-RU" dirty="0"/>
              <a:t>2)  </a:t>
            </a:r>
            <a:r>
              <a:rPr lang="ru-RU" dirty="0" err="1"/>
              <a:t>брызж</a:t>
            </a:r>
            <a:r>
              <a:rPr lang="ru-RU" dirty="0"/>
              <a:t>..</a:t>
            </a:r>
            <a:r>
              <a:rPr lang="ru-RU" dirty="0" err="1"/>
              <a:t>щий</a:t>
            </a:r>
            <a:r>
              <a:rPr lang="ru-RU" dirty="0"/>
              <a:t>, </a:t>
            </a:r>
            <a:r>
              <a:rPr lang="ru-RU" dirty="0" err="1"/>
              <a:t>выдерж</a:t>
            </a:r>
            <a:r>
              <a:rPr lang="ru-RU" dirty="0"/>
              <a:t>..</a:t>
            </a:r>
            <a:r>
              <a:rPr lang="ru-RU" dirty="0" err="1"/>
              <a:t>вший</a:t>
            </a:r>
            <a:endParaRPr lang="ru-RU" dirty="0"/>
          </a:p>
          <a:p>
            <a:pPr marL="0" indent="0">
              <a:buNone/>
            </a:pPr>
            <a:r>
              <a:rPr lang="ru-RU" dirty="0"/>
              <a:t>3)  </a:t>
            </a:r>
            <a:r>
              <a:rPr lang="ru-RU" dirty="0" err="1"/>
              <a:t>числ</a:t>
            </a:r>
            <a:r>
              <a:rPr lang="ru-RU" dirty="0"/>
              <a:t>..</a:t>
            </a:r>
            <a:r>
              <a:rPr lang="ru-RU" dirty="0" err="1"/>
              <a:t>щийся</a:t>
            </a:r>
            <a:r>
              <a:rPr lang="ru-RU" dirty="0"/>
              <a:t>, ка..</a:t>
            </a:r>
            <a:r>
              <a:rPr lang="ru-RU" dirty="0" err="1"/>
              <a:t>щийся</a:t>
            </a:r>
            <a:endParaRPr lang="ru-RU" dirty="0"/>
          </a:p>
          <a:p>
            <a:pPr marL="0" indent="0">
              <a:buNone/>
            </a:pPr>
            <a:r>
              <a:rPr lang="ru-RU" dirty="0"/>
              <a:t>4)  </a:t>
            </a:r>
            <a:r>
              <a:rPr lang="ru-RU" dirty="0" err="1"/>
              <a:t>замеш</a:t>
            </a:r>
            <a:r>
              <a:rPr lang="ru-RU" dirty="0"/>
              <a:t>..</a:t>
            </a:r>
            <a:r>
              <a:rPr lang="ru-RU" dirty="0" err="1"/>
              <a:t>нное</a:t>
            </a:r>
            <a:r>
              <a:rPr lang="ru-RU" dirty="0"/>
              <a:t> (тесто), гоня..</a:t>
            </a:r>
            <a:r>
              <a:rPr lang="ru-RU" dirty="0" err="1"/>
              <a:t>шься</a:t>
            </a:r>
            <a:endParaRPr lang="ru-RU" dirty="0"/>
          </a:p>
          <a:p>
            <a:pPr marL="0" indent="0">
              <a:buNone/>
            </a:pPr>
            <a:r>
              <a:rPr lang="ru-RU" dirty="0"/>
              <a:t>5)  </a:t>
            </a:r>
            <a:r>
              <a:rPr lang="ru-RU" dirty="0" err="1"/>
              <a:t>припа</a:t>
            </a:r>
            <a:r>
              <a:rPr lang="ru-RU" dirty="0"/>
              <a:t>..</a:t>
            </a:r>
            <a:r>
              <a:rPr lang="ru-RU" dirty="0" err="1"/>
              <a:t>нная</a:t>
            </a:r>
            <a:r>
              <a:rPr lang="ru-RU" dirty="0"/>
              <a:t> (к крышке ручка), ла..</a:t>
            </a:r>
            <a:r>
              <a:rPr lang="ru-RU" dirty="0" err="1"/>
              <a:t>вшая</a:t>
            </a:r>
            <a:r>
              <a:rPr lang="ru-RU" dirty="0"/>
              <a:t> (собака)</a:t>
            </a:r>
          </a:p>
          <a:p>
            <a:endParaRPr lang="ru-RU" dirty="0"/>
          </a:p>
        </p:txBody>
      </p:sp>
      <p:sp>
        <p:nvSpPr>
          <p:cNvPr id="4" name="Скругленный прямоугольник 3"/>
          <p:cNvSpPr/>
          <p:nvPr/>
        </p:nvSpPr>
        <p:spPr>
          <a:xfrm>
            <a:off x="9343176" y="5966234"/>
            <a:ext cx="1186004" cy="606582"/>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rPr>
              <a:t>145</a:t>
            </a:r>
            <a:endParaRPr lang="ru-RU" dirty="0">
              <a:solidFill>
                <a:schemeClr val="tx1"/>
              </a:solidFill>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794" y="89041"/>
            <a:ext cx="12092412" cy="6679919"/>
          </a:xfrm>
          <a:prstGeom prst="rect">
            <a:avLst/>
          </a:prstGeom>
        </p:spPr>
      </p:pic>
    </p:spTree>
    <p:extLst>
      <p:ext uri="{BB962C8B-B14F-4D97-AF65-F5344CB8AC3E}">
        <p14:creationId xmlns:p14="http://schemas.microsoft.com/office/powerpoint/2010/main" val="3457089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412341" y="1065134"/>
            <a:ext cx="9057992" cy="4351338"/>
          </a:xfrm>
        </p:spPr>
        <p:txBody>
          <a:bodyPr/>
          <a:lstStyle/>
          <a:p>
            <a:pPr marL="0" indent="0">
              <a:buNone/>
            </a:pPr>
            <a:r>
              <a:rPr lang="ru-RU" b="1" dirty="0"/>
              <a:t>4.  </a:t>
            </a:r>
            <a:r>
              <a:rPr lang="ru-RU" dirty="0"/>
              <a:t>Укажите варианты ответов, в которых </a:t>
            </a:r>
            <a:r>
              <a:rPr lang="ru-RU" b="1" dirty="0"/>
              <a:t>верно</a:t>
            </a:r>
            <a:r>
              <a:rPr lang="ru-RU" dirty="0"/>
              <a:t> выделена буква, обозначающая ударный гласный звук. Запишите номера ответов.</a:t>
            </a:r>
          </a:p>
          <a:p>
            <a:pPr marL="0" indent="0">
              <a:buNone/>
            </a:pPr>
            <a:r>
              <a:rPr lang="ru-RU" dirty="0" smtClean="0"/>
              <a:t>1</a:t>
            </a:r>
            <a:r>
              <a:rPr lang="ru-RU" dirty="0"/>
              <a:t>.  осведомИться</a:t>
            </a:r>
          </a:p>
          <a:p>
            <a:pPr marL="0" indent="0">
              <a:buNone/>
            </a:pPr>
            <a:r>
              <a:rPr lang="ru-RU" dirty="0"/>
              <a:t>2.  пОгнутый</a:t>
            </a:r>
            <a:r>
              <a:rPr lang="ru-RU" dirty="0" smtClean="0"/>
              <a:t> </a:t>
            </a:r>
          </a:p>
          <a:p>
            <a:pPr marL="0" indent="0">
              <a:buNone/>
            </a:pPr>
            <a:r>
              <a:rPr lang="ru-RU" dirty="0" smtClean="0"/>
              <a:t>3</a:t>
            </a:r>
            <a:r>
              <a:rPr lang="ru-RU" dirty="0"/>
              <a:t>.  нажИвший</a:t>
            </a:r>
          </a:p>
          <a:p>
            <a:pPr marL="0" indent="0">
              <a:buNone/>
            </a:pPr>
            <a:r>
              <a:rPr lang="ru-RU" dirty="0"/>
              <a:t>4.  квАртал</a:t>
            </a:r>
          </a:p>
          <a:p>
            <a:pPr marL="0" indent="0">
              <a:buNone/>
            </a:pPr>
            <a:r>
              <a:rPr lang="ru-RU" dirty="0" smtClean="0"/>
              <a:t>5</a:t>
            </a:r>
            <a:r>
              <a:rPr lang="ru-RU" dirty="0"/>
              <a:t>.  </a:t>
            </a:r>
            <a:r>
              <a:rPr lang="ru-RU" dirty="0" err="1"/>
              <a:t>плодоносИть</a:t>
            </a:r>
            <a:endParaRPr lang="ru-RU" dirty="0"/>
          </a:p>
        </p:txBody>
      </p:sp>
      <p:sp>
        <p:nvSpPr>
          <p:cNvPr id="4" name="Скругленный прямоугольник 3"/>
          <p:cNvSpPr/>
          <p:nvPr/>
        </p:nvSpPr>
        <p:spPr>
          <a:xfrm>
            <a:off x="8935769" y="5830433"/>
            <a:ext cx="1683945" cy="470780"/>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rPr>
              <a:t>235</a:t>
            </a:r>
            <a:endParaRPr lang="ru-RU" sz="2400" dirty="0">
              <a:solidFill>
                <a:schemeClr val="tx1"/>
              </a:solidFill>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772749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149790" y="1228096"/>
            <a:ext cx="10515600" cy="4351338"/>
          </a:xfrm>
        </p:spPr>
        <p:txBody>
          <a:bodyPr/>
          <a:lstStyle/>
          <a:p>
            <a:pPr marL="0" indent="0">
              <a:buNone/>
            </a:pPr>
            <a:r>
              <a:rPr lang="ru-RU" b="1" dirty="0"/>
              <a:t>13.  </a:t>
            </a:r>
            <a:r>
              <a:rPr lang="ru-RU" dirty="0"/>
              <a:t>Определите предложение, в котором НЕ со словом пишется СЛИТНО. Раскройте скобки и выпишите это слово.</a:t>
            </a:r>
          </a:p>
          <a:p>
            <a:pPr marL="0" indent="0">
              <a:buNone/>
            </a:pPr>
            <a:r>
              <a:rPr lang="ru-RU" dirty="0"/>
              <a:t> </a:t>
            </a:r>
            <a:r>
              <a:rPr lang="ru-RU" dirty="0" smtClean="0"/>
              <a:t>Только </a:t>
            </a:r>
            <a:r>
              <a:rPr lang="ru-RU" dirty="0"/>
              <a:t>через семьдесят лет будут обнаружены (не)опубликованные редактором бумаги деда.</a:t>
            </a:r>
          </a:p>
          <a:p>
            <a:pPr marL="0" indent="0">
              <a:buNone/>
            </a:pPr>
            <a:r>
              <a:rPr lang="ru-RU" dirty="0"/>
              <a:t>Ещё (не)распустившиеся цветки побило морозом.</a:t>
            </a:r>
          </a:p>
          <a:p>
            <a:pPr marL="0" indent="0">
              <a:buNone/>
            </a:pPr>
            <a:r>
              <a:rPr lang="ru-RU" dirty="0"/>
              <a:t>Андрей, (не)</a:t>
            </a:r>
            <a:r>
              <a:rPr lang="ru-RU" dirty="0" err="1"/>
              <a:t>доумевая</a:t>
            </a:r>
            <a:r>
              <a:rPr lang="ru-RU" dirty="0"/>
              <a:t>, вертел пакет в руках.</a:t>
            </a:r>
          </a:p>
          <a:p>
            <a:pPr marL="0" indent="0">
              <a:buNone/>
            </a:pPr>
            <a:r>
              <a:rPr lang="ru-RU" dirty="0"/>
              <a:t>(Не)говоря ни слова, лесничий взвалил на себя тяжелую корзину.</a:t>
            </a:r>
          </a:p>
          <a:p>
            <a:pPr marL="0" indent="0">
              <a:buNone/>
            </a:pPr>
            <a:r>
              <a:rPr lang="ru-RU" dirty="0"/>
              <a:t>Иногда его (не)отличишь от хозяина дома.</a:t>
            </a:r>
          </a:p>
          <a:p>
            <a:pPr marL="0" indent="0">
              <a:buNone/>
            </a:pPr>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0" cy="6785573"/>
          </a:xfrm>
          <a:prstGeom prst="rect">
            <a:avLst/>
          </a:prstGeom>
        </p:spPr>
      </p:pic>
    </p:spTree>
    <p:extLst>
      <p:ext uri="{BB962C8B-B14F-4D97-AF65-F5344CB8AC3E}">
        <p14:creationId xmlns:p14="http://schemas.microsoft.com/office/powerpoint/2010/main" val="236389593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679010" y="594352"/>
            <a:ext cx="10818891" cy="5643485"/>
          </a:xfrm>
        </p:spPr>
        <p:txBody>
          <a:bodyPr>
            <a:normAutofit fontScale="77500" lnSpcReduction="20000"/>
          </a:bodyPr>
          <a:lstStyle/>
          <a:p>
            <a:pPr marL="0" indent="0">
              <a:lnSpc>
                <a:spcPct val="120000"/>
              </a:lnSpc>
              <a:spcBef>
                <a:spcPts val="0"/>
              </a:spcBef>
              <a:buNone/>
            </a:pPr>
            <a:r>
              <a:rPr lang="ru-RU" b="1" dirty="0"/>
              <a:t>14.  </a:t>
            </a:r>
            <a:r>
              <a:rPr lang="ru-RU" dirty="0"/>
              <a:t>Определите предложение, в котором оба выделенных слова пишутся </a:t>
            </a:r>
            <a:r>
              <a:rPr lang="ru-RU" b="1" dirty="0"/>
              <a:t>СЛИТНО</a:t>
            </a:r>
            <a:r>
              <a:rPr lang="ru-RU" dirty="0"/>
              <a:t>. Раскройте скобки и выпишите эти два слова.</a:t>
            </a:r>
          </a:p>
          <a:p>
            <a:pPr marL="0" indent="0">
              <a:lnSpc>
                <a:spcPct val="120000"/>
              </a:lnSpc>
              <a:spcBef>
                <a:spcPts val="0"/>
              </a:spcBef>
              <a:buNone/>
            </a:pPr>
            <a:r>
              <a:rPr lang="ru-RU" dirty="0"/>
              <a:t> </a:t>
            </a:r>
            <a:r>
              <a:rPr lang="ru-RU" dirty="0" smtClean="0"/>
              <a:t>ЧТО(БЫ</a:t>
            </a:r>
            <a:r>
              <a:rPr lang="ru-RU" dirty="0"/>
              <a:t>) не опоздать в аэропорт, пришлось остановить попутную машину, ПОТОМУ(ЧТО) автобусы с утра не ходили.</a:t>
            </a:r>
          </a:p>
          <a:p>
            <a:pPr marL="0" indent="0">
              <a:lnSpc>
                <a:spcPct val="120000"/>
              </a:lnSpc>
              <a:spcBef>
                <a:spcPts val="0"/>
              </a:spcBef>
              <a:buNone/>
            </a:pPr>
            <a:r>
              <a:rPr lang="ru-RU" dirty="0"/>
              <a:t> </a:t>
            </a:r>
            <a:r>
              <a:rPr lang="ru-RU" dirty="0" smtClean="0"/>
              <a:t>На </a:t>
            </a:r>
            <a:r>
              <a:rPr lang="ru-RU" dirty="0"/>
              <a:t>Земле ещё до появления человека (В)ТЕЧЕНИЕ миллионов лет происходили события, менявшие нашу планету: поднимавшиеся из морских вод горные хребты подтачивались снеговыми водами, а ТАК(ЖЕ) ледниками, которые спускались с горных вершин.</a:t>
            </a:r>
          </a:p>
          <a:p>
            <a:pPr marL="0" indent="0">
              <a:lnSpc>
                <a:spcPct val="120000"/>
              </a:lnSpc>
              <a:spcBef>
                <a:spcPts val="0"/>
              </a:spcBef>
              <a:buNone/>
            </a:pPr>
            <a:r>
              <a:rPr lang="ru-RU" dirty="0"/>
              <a:t> </a:t>
            </a:r>
            <a:r>
              <a:rPr lang="ru-RU" dirty="0" smtClean="0"/>
              <a:t>ЧТО(БЫ</a:t>
            </a:r>
            <a:r>
              <a:rPr lang="ru-RU" dirty="0"/>
              <a:t>) поправить здоровье, Дымов отправился на Кавказ, (ПО)ЭТОМУ встречу в Москве пришлось отложить.</a:t>
            </a:r>
          </a:p>
          <a:p>
            <a:pPr marL="0" indent="0">
              <a:lnSpc>
                <a:spcPct val="120000"/>
              </a:lnSpc>
              <a:spcBef>
                <a:spcPts val="0"/>
              </a:spcBef>
              <a:buNone/>
            </a:pPr>
            <a:r>
              <a:rPr lang="ru-RU" dirty="0"/>
              <a:t> </a:t>
            </a:r>
            <a:r>
              <a:rPr lang="ru-RU" dirty="0" smtClean="0"/>
              <a:t>Бурный </a:t>
            </a:r>
            <a:r>
              <a:rPr lang="ru-RU" dirty="0"/>
              <a:t>темперамент не давал писателю (ПО)ДОЛГУ заниматься литературным трудом: он ТАК(ЖЕ) резко охладевал к работе, как горячо и энергично приступал к ней.</a:t>
            </a:r>
          </a:p>
          <a:p>
            <a:pPr marL="0" indent="0">
              <a:lnSpc>
                <a:spcPct val="120000"/>
              </a:lnSpc>
              <a:spcBef>
                <a:spcPts val="0"/>
              </a:spcBef>
              <a:buNone/>
            </a:pPr>
            <a:r>
              <a:rPr lang="ru-RU" dirty="0"/>
              <a:t> </a:t>
            </a:r>
            <a:r>
              <a:rPr lang="ru-RU" dirty="0" smtClean="0"/>
              <a:t>Н</a:t>
            </a:r>
            <a:r>
              <a:rPr lang="ru-RU" dirty="0"/>
              <a:t>. В. Гоголь трижды давал образные сравнения предмета, покрытого пылью, и каждый раз (ПО)ИНОМУ: один раз это графин, который от пыли казался одетым в фуфайку; другой – запылённая люстра, похожая на кокон; третий  — руки человека, вынутые из пыли и КАК(БЫ) оказавшиеся в перчатках.</a:t>
            </a:r>
          </a:p>
          <a:p>
            <a:pPr marL="0" indent="0">
              <a:lnSpc>
                <a:spcPct val="120000"/>
              </a:lnSpc>
              <a:spcBef>
                <a:spcPts val="0"/>
              </a:spcBef>
              <a:buNone/>
            </a:pPr>
            <a:endParaRPr lang="ru-RU" dirty="0"/>
          </a:p>
        </p:txBody>
      </p:sp>
      <p:sp>
        <p:nvSpPr>
          <p:cNvPr id="4" name="Скругленный прямоугольник 3"/>
          <p:cNvSpPr/>
          <p:nvPr/>
        </p:nvSpPr>
        <p:spPr>
          <a:xfrm>
            <a:off x="8111905" y="5966234"/>
            <a:ext cx="3087232" cy="425513"/>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err="1" smtClean="0">
                <a:solidFill>
                  <a:schemeClr val="tx1"/>
                </a:solidFill>
              </a:rPr>
              <a:t>Чтобыпоэтому</a:t>
            </a:r>
            <a:endParaRPr lang="ru-RU" sz="2400" dirty="0">
              <a:solidFill>
                <a:schemeClr val="tx1"/>
              </a:solidFill>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0" cy="6785573"/>
          </a:xfrm>
          <a:prstGeom prst="rect">
            <a:avLst/>
          </a:prstGeom>
        </p:spPr>
      </p:pic>
    </p:spTree>
    <p:extLst>
      <p:ext uri="{BB962C8B-B14F-4D97-AF65-F5344CB8AC3E}">
        <p14:creationId xmlns:p14="http://schemas.microsoft.com/office/powerpoint/2010/main" val="2739081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186004" y="1825625"/>
            <a:ext cx="9714368" cy="4351338"/>
          </a:xfrm>
        </p:spPr>
        <p:txBody>
          <a:bodyPr/>
          <a:lstStyle/>
          <a:p>
            <a:pPr marL="0" indent="0">
              <a:buNone/>
            </a:pPr>
            <a:r>
              <a:rPr lang="ru-RU" b="1" dirty="0"/>
              <a:t>15.  </a:t>
            </a:r>
            <a:r>
              <a:rPr lang="ru-RU" dirty="0"/>
              <a:t>Укажите все цифры, на месте которых пишется </a:t>
            </a:r>
            <a:r>
              <a:rPr lang="ru-RU" b="1" dirty="0"/>
              <a:t>НН</a:t>
            </a:r>
            <a:r>
              <a:rPr lang="ru-RU" dirty="0"/>
              <a:t>.</a:t>
            </a:r>
          </a:p>
          <a:p>
            <a:pPr marL="0" indent="0">
              <a:buNone/>
            </a:pPr>
            <a:r>
              <a:rPr lang="ru-RU" b="1" dirty="0"/>
              <a:t> </a:t>
            </a:r>
            <a:r>
              <a:rPr lang="ru-RU" b="1" dirty="0" smtClean="0"/>
              <a:t>Жил он одиноко, </a:t>
            </a:r>
            <a:r>
              <a:rPr lang="ru-RU" b="1" dirty="0"/>
              <a:t>видясь изредка с двумя-тремя стариками, </a:t>
            </a:r>
            <a:r>
              <a:rPr lang="ru-RU" b="1" dirty="0" err="1" smtClean="0"/>
              <a:t>окружё</a:t>
            </a:r>
            <a:r>
              <a:rPr lang="ru-RU" b="1" dirty="0" smtClean="0"/>
              <a:t>(1)</a:t>
            </a:r>
            <a:r>
              <a:rPr lang="ru-RU" b="1" dirty="0" err="1" smtClean="0"/>
              <a:t>ый</a:t>
            </a:r>
            <a:r>
              <a:rPr lang="ru-RU" b="1" dirty="0" smtClean="0"/>
              <a:t> бедными родстве(2)</a:t>
            </a:r>
            <a:r>
              <a:rPr lang="ru-RU" b="1" dirty="0" err="1" smtClean="0"/>
              <a:t>ицами</a:t>
            </a:r>
            <a:r>
              <a:rPr lang="ru-RU" b="1" dirty="0"/>
              <a:t>, а иногда </a:t>
            </a:r>
            <a:r>
              <a:rPr lang="ru-RU" b="1" dirty="0" smtClean="0"/>
              <a:t>ю(3)</a:t>
            </a:r>
            <a:r>
              <a:rPr lang="ru-RU" b="1" dirty="0" err="1" smtClean="0"/>
              <a:t>ыми</a:t>
            </a:r>
            <a:r>
              <a:rPr lang="ru-RU" b="1" dirty="0" smtClean="0"/>
              <a:t> проходимцами, </a:t>
            </a:r>
            <a:r>
              <a:rPr lang="ru-RU" b="1" dirty="0"/>
              <a:t>охотившимися за его капиталами, нажитыми </a:t>
            </a:r>
            <a:r>
              <a:rPr lang="ru-RU" b="1" dirty="0" smtClean="0"/>
              <a:t>честным </a:t>
            </a:r>
            <a:r>
              <a:rPr lang="ru-RU" b="1" dirty="0"/>
              <a:t>трудом ремесле(4)</a:t>
            </a:r>
            <a:r>
              <a:rPr lang="ru-RU" b="1" dirty="0" err="1"/>
              <a:t>ика</a:t>
            </a:r>
            <a:r>
              <a:rPr lang="ru-RU" b="1" dirty="0"/>
              <a:t> и </a:t>
            </a:r>
            <a:r>
              <a:rPr lang="ru-RU" b="1" dirty="0" err="1"/>
              <a:t>приумноже</a:t>
            </a:r>
            <a:r>
              <a:rPr lang="ru-RU" b="1" dirty="0"/>
              <a:t>(5)</a:t>
            </a:r>
            <a:r>
              <a:rPr lang="ru-RU" b="1" dirty="0" err="1"/>
              <a:t>ыми</a:t>
            </a:r>
            <a:r>
              <a:rPr lang="ru-RU" b="1" dirty="0"/>
              <a:t> старческой скупостью.</a:t>
            </a:r>
            <a:endParaRPr lang="ru-RU" dirty="0"/>
          </a:p>
          <a:p>
            <a:pPr marL="0" indent="0">
              <a:buNone/>
            </a:pPr>
            <a:endParaRPr lang="ru-RU" dirty="0"/>
          </a:p>
        </p:txBody>
      </p:sp>
      <p:sp>
        <p:nvSpPr>
          <p:cNvPr id="4" name="Скругленный прямоугольник 3"/>
          <p:cNvSpPr/>
          <p:nvPr/>
        </p:nvSpPr>
        <p:spPr>
          <a:xfrm>
            <a:off x="8926717" y="5522614"/>
            <a:ext cx="1720158" cy="434566"/>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solidFill>
                  <a:schemeClr val="tx1"/>
                </a:solidFill>
              </a:rPr>
              <a:t>1245</a:t>
            </a:r>
            <a:endParaRPr lang="ru-RU" sz="2800" dirty="0">
              <a:solidFill>
                <a:schemeClr val="tx1"/>
              </a:solidFill>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0" cy="6785573"/>
          </a:xfrm>
          <a:prstGeom prst="rect">
            <a:avLst/>
          </a:prstGeom>
        </p:spPr>
      </p:pic>
    </p:spTree>
    <p:extLst>
      <p:ext uri="{BB962C8B-B14F-4D97-AF65-F5344CB8AC3E}">
        <p14:creationId xmlns:p14="http://schemas.microsoft.com/office/powerpoint/2010/main" val="1800636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050202" y="1155667"/>
            <a:ext cx="10148935" cy="5027849"/>
          </a:xfrm>
        </p:spPr>
        <p:txBody>
          <a:bodyPr>
            <a:normAutofit fontScale="92500" lnSpcReduction="20000"/>
          </a:bodyPr>
          <a:lstStyle/>
          <a:p>
            <a:pPr marL="0" indent="0">
              <a:buNone/>
            </a:pPr>
            <a:r>
              <a:rPr lang="ru-RU" sz="3300" b="1" dirty="0"/>
              <a:t>16.  </a:t>
            </a:r>
            <a:r>
              <a:rPr lang="ru-RU" sz="3300" dirty="0"/>
              <a:t>Расставьте знаки препинания. Укажите предложения, в которых нужно поставить ОДНУ запятую. Запишите номера этих предложений.</a:t>
            </a:r>
          </a:p>
          <a:p>
            <a:pPr marL="0" indent="0">
              <a:buNone/>
            </a:pPr>
            <a:r>
              <a:rPr lang="ru-RU" sz="3300" dirty="0" smtClean="0"/>
              <a:t>1</a:t>
            </a:r>
            <a:r>
              <a:rPr lang="ru-RU" sz="3300" dirty="0"/>
              <a:t>) </a:t>
            </a:r>
            <a:r>
              <a:rPr lang="ru-RU" sz="3300" dirty="0" smtClean="0"/>
              <a:t>Он заиграл сонату </a:t>
            </a:r>
            <a:r>
              <a:rPr lang="ru-RU" sz="3300" dirty="0"/>
              <a:t>Бетховена и я вспоминал что-то грустное тяжелое и мрачное.</a:t>
            </a:r>
          </a:p>
          <a:p>
            <a:pPr marL="0" indent="0">
              <a:buNone/>
            </a:pPr>
            <a:r>
              <a:rPr lang="ru-RU" sz="3300" dirty="0" smtClean="0"/>
              <a:t>2)</a:t>
            </a:r>
            <a:r>
              <a:rPr lang="ru-RU" sz="3300" dirty="0"/>
              <a:t>  Я давно уже привык к ее </a:t>
            </a:r>
            <a:r>
              <a:rPr lang="ru-RU" sz="3300" dirty="0" err="1" smtClean="0"/>
              <a:t>белокуренькому</a:t>
            </a:r>
            <a:r>
              <a:rPr lang="ru-RU" sz="3300" dirty="0" smtClean="0"/>
              <a:t> </a:t>
            </a:r>
            <a:r>
              <a:rPr lang="ru-RU" sz="3300" dirty="0"/>
              <a:t>личику и всегда любил его но теперь я внимательнее стал всматриваться в него и полюбил еще больше.</a:t>
            </a:r>
          </a:p>
          <a:p>
            <a:pPr marL="0" indent="0">
              <a:buNone/>
            </a:pPr>
            <a:r>
              <a:rPr lang="ru-RU" sz="3300" dirty="0"/>
              <a:t>3) </a:t>
            </a:r>
            <a:r>
              <a:rPr lang="ru-RU" sz="3300" dirty="0"/>
              <a:t>В тени молодых березок был разостлан ковер и на ковре кружком сидело все общество.</a:t>
            </a:r>
          </a:p>
          <a:p>
            <a:pPr marL="0" indent="0">
              <a:buNone/>
            </a:pPr>
            <a:r>
              <a:rPr lang="ru-RU" sz="3300" dirty="0"/>
              <a:t> </a:t>
            </a:r>
            <a:r>
              <a:rPr lang="ru-RU" sz="3300" dirty="0" smtClean="0"/>
              <a:t>4</a:t>
            </a:r>
            <a:r>
              <a:rPr lang="ru-RU" sz="3300" dirty="0"/>
              <a:t>)  Он был оригинален но не всегда.</a:t>
            </a:r>
          </a:p>
          <a:p>
            <a:pPr marL="0" indent="0">
              <a:buNone/>
            </a:pPr>
            <a:r>
              <a:rPr lang="ru-RU" sz="3300" dirty="0"/>
              <a:t>5)  Гриша молча стоял перед иконами потом с трудом опустился на колени и стал молиться.</a:t>
            </a:r>
          </a:p>
          <a:p>
            <a:pPr marL="0" indent="0">
              <a:buNone/>
            </a:pPr>
            <a:endParaRPr lang="ru-RU" dirty="0"/>
          </a:p>
        </p:txBody>
      </p:sp>
      <p:sp>
        <p:nvSpPr>
          <p:cNvPr id="4" name="Скругленный прямоугольник 3"/>
          <p:cNvSpPr/>
          <p:nvPr/>
        </p:nvSpPr>
        <p:spPr>
          <a:xfrm>
            <a:off x="9189267" y="6056768"/>
            <a:ext cx="1502876" cy="425513"/>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rPr>
              <a:t>2345</a:t>
            </a:r>
            <a:endParaRPr lang="ru-RU" dirty="0">
              <a:solidFill>
                <a:schemeClr val="tx1"/>
              </a:solidFill>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0" cy="6785573"/>
          </a:xfrm>
          <a:prstGeom prst="rect">
            <a:avLst/>
          </a:prstGeom>
        </p:spPr>
      </p:pic>
    </p:spTree>
    <p:extLst>
      <p:ext uri="{BB962C8B-B14F-4D97-AF65-F5344CB8AC3E}">
        <p14:creationId xmlns:p14="http://schemas.microsoft.com/office/powerpoint/2010/main" val="420045238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430448" y="1131683"/>
            <a:ext cx="9085152" cy="5045280"/>
          </a:xfrm>
        </p:spPr>
        <p:txBody>
          <a:bodyPr/>
          <a:lstStyle/>
          <a:p>
            <a:pPr marL="0" indent="0">
              <a:buNone/>
            </a:pPr>
            <a:r>
              <a:rPr lang="ru-RU" b="1" dirty="0"/>
              <a:t>17.  Расставьте знаки препинания:</a:t>
            </a:r>
            <a:r>
              <a:rPr lang="ru-RU" dirty="0"/>
              <a:t> укажите цифру(-ы), на месте которой(-ых) в предложениях должна(-ы)стоять запятая(-</a:t>
            </a:r>
            <a:r>
              <a:rPr lang="ru-RU" dirty="0" err="1"/>
              <a:t>ые</a:t>
            </a:r>
            <a:r>
              <a:rPr lang="ru-RU" dirty="0"/>
              <a:t>).</a:t>
            </a:r>
          </a:p>
          <a:p>
            <a:pPr marL="0" indent="0">
              <a:buNone/>
            </a:pPr>
            <a:r>
              <a:rPr lang="ru-RU" sz="3200" dirty="0"/>
              <a:t> </a:t>
            </a:r>
            <a:r>
              <a:rPr lang="ru-RU" sz="3200" dirty="0" smtClean="0"/>
              <a:t>Дойдя </a:t>
            </a:r>
            <a:r>
              <a:rPr lang="ru-RU" sz="3200" dirty="0"/>
              <a:t>до </a:t>
            </a:r>
            <a:r>
              <a:rPr lang="ru-RU" sz="3200" dirty="0" smtClean="0"/>
              <a:t>парка </a:t>
            </a:r>
            <a:r>
              <a:rPr lang="ru-RU" sz="3200" dirty="0"/>
              <a:t>(1) и остановившись перед украшенной </a:t>
            </a:r>
            <a:r>
              <a:rPr lang="ru-RU" sz="3200" dirty="0" smtClean="0"/>
              <a:t>цветами аркой </a:t>
            </a:r>
            <a:r>
              <a:rPr lang="ru-RU" sz="3200" dirty="0"/>
              <a:t>(2) </a:t>
            </a:r>
            <a:r>
              <a:rPr lang="ru-RU" sz="3200" dirty="0" smtClean="0"/>
              <a:t>Петя (3</a:t>
            </a:r>
            <a:r>
              <a:rPr lang="ru-RU" sz="3200" dirty="0"/>
              <a:t>) одетый в лёгкий полушубок (4) и замёрзший до полусмерти (5) искал и не находил брата среди </a:t>
            </a:r>
            <a:r>
              <a:rPr lang="ru-RU" sz="3200" dirty="0" smtClean="0"/>
              <a:t>толпы </a:t>
            </a:r>
            <a:r>
              <a:rPr lang="ru-RU" sz="3200" dirty="0"/>
              <a:t>(6) плотным потоком (7) двигавшейся через распахнутые ворота </a:t>
            </a:r>
            <a:r>
              <a:rPr lang="ru-RU" sz="3200" dirty="0" smtClean="0"/>
              <a:t>к </a:t>
            </a:r>
            <a:r>
              <a:rPr lang="ru-RU" sz="3200" dirty="0"/>
              <a:t>сцене.</a:t>
            </a:r>
          </a:p>
          <a:p>
            <a:pPr marL="0" indent="0">
              <a:buNone/>
            </a:pPr>
            <a:endParaRPr lang="ru-RU" sz="3200" dirty="0"/>
          </a:p>
        </p:txBody>
      </p:sp>
      <p:sp>
        <p:nvSpPr>
          <p:cNvPr id="4" name="Скругленный прямоугольник 3"/>
          <p:cNvSpPr/>
          <p:nvPr/>
        </p:nvSpPr>
        <p:spPr>
          <a:xfrm>
            <a:off x="9334123" y="5875699"/>
            <a:ext cx="1412340" cy="561315"/>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solidFill>
                  <a:schemeClr val="tx1"/>
                </a:solidFill>
              </a:rPr>
              <a:t>2356</a:t>
            </a:r>
            <a:endParaRPr lang="ru-RU" sz="2800" dirty="0">
              <a:solidFill>
                <a:schemeClr val="tx1"/>
              </a:solidFill>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0" cy="6785573"/>
          </a:xfrm>
          <a:prstGeom prst="rect">
            <a:avLst/>
          </a:prstGeom>
        </p:spPr>
      </p:pic>
    </p:spTree>
    <p:extLst>
      <p:ext uri="{BB962C8B-B14F-4D97-AF65-F5344CB8AC3E}">
        <p14:creationId xmlns:p14="http://schemas.microsoft.com/office/powerpoint/2010/main" val="4179111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683945" y="1258432"/>
            <a:ext cx="9189267" cy="4918531"/>
          </a:xfrm>
        </p:spPr>
        <p:txBody>
          <a:bodyPr/>
          <a:lstStyle/>
          <a:p>
            <a:pPr marL="0" indent="0">
              <a:buNone/>
            </a:pPr>
            <a:r>
              <a:rPr lang="ru-RU" b="1" dirty="0"/>
              <a:t>18.  Расставьте все недостающие знаки препинания:</a:t>
            </a:r>
            <a:r>
              <a:rPr lang="ru-RU" dirty="0"/>
              <a:t> укажите цифру(-ы), на месте которой(-ых) в предложении должна(-ы) стоять запятая(-</a:t>
            </a:r>
            <a:r>
              <a:rPr lang="ru-RU" dirty="0" err="1"/>
              <a:t>ые</a:t>
            </a:r>
            <a:r>
              <a:rPr lang="ru-RU" dirty="0"/>
              <a:t>).</a:t>
            </a:r>
          </a:p>
          <a:p>
            <a:pPr marL="0" indent="0">
              <a:buNone/>
            </a:pPr>
            <a:r>
              <a:rPr lang="ru-RU" dirty="0"/>
              <a:t> </a:t>
            </a:r>
            <a:r>
              <a:rPr lang="ru-RU" sz="3600" dirty="0" smtClean="0"/>
              <a:t>Медведь-камень </a:t>
            </a:r>
            <a:r>
              <a:rPr lang="ru-RU" sz="3600" dirty="0"/>
              <a:t>на реке Тагил представляет собой (1) без сомнения (2) одну из самых высоких скал Среднего Урала. Здесь (3) по преданию (4) зимовал со своим войском Ермак.</a:t>
            </a:r>
          </a:p>
          <a:p>
            <a:pPr marL="0" indent="0">
              <a:buNone/>
            </a:pPr>
            <a:endParaRPr lang="ru-RU" sz="3600" dirty="0"/>
          </a:p>
        </p:txBody>
      </p:sp>
      <p:sp>
        <p:nvSpPr>
          <p:cNvPr id="5" name="Скругленный прямоугольник 4"/>
          <p:cNvSpPr/>
          <p:nvPr/>
        </p:nvSpPr>
        <p:spPr>
          <a:xfrm>
            <a:off x="9741529" y="5595042"/>
            <a:ext cx="1249378" cy="506994"/>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solidFill>
                  <a:schemeClr val="tx1"/>
                </a:solidFill>
              </a:rPr>
              <a:t>1234</a:t>
            </a:r>
            <a:endParaRPr lang="ru-RU" sz="2800" dirty="0">
              <a:solidFill>
                <a:schemeClr val="tx1"/>
              </a:solidFill>
            </a:endParaRPr>
          </a:p>
        </p:txBody>
      </p:sp>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0" cy="6785573"/>
          </a:xfrm>
          <a:prstGeom prst="rect">
            <a:avLst/>
          </a:prstGeom>
        </p:spPr>
      </p:pic>
    </p:spTree>
    <p:extLst>
      <p:ext uri="{BB962C8B-B14F-4D97-AF65-F5344CB8AC3E}">
        <p14:creationId xmlns:p14="http://schemas.microsoft.com/office/powerpoint/2010/main" val="2872501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086417" y="1237150"/>
            <a:ext cx="10185148" cy="4351338"/>
          </a:xfrm>
        </p:spPr>
        <p:txBody>
          <a:bodyPr/>
          <a:lstStyle/>
          <a:p>
            <a:pPr marL="0" indent="0">
              <a:buNone/>
            </a:pPr>
            <a:r>
              <a:rPr lang="ru-RU" b="1" dirty="0"/>
              <a:t>19.  Расставьте все знаки препинания:</a:t>
            </a:r>
            <a:r>
              <a:rPr lang="ru-RU" dirty="0"/>
              <a:t> укажите цифру(-ы), на месте которой(-ых) в предложении должна(-ы) стоять запятая(-</a:t>
            </a:r>
            <a:r>
              <a:rPr lang="ru-RU" dirty="0" err="1"/>
              <a:t>ые</a:t>
            </a:r>
            <a:r>
              <a:rPr lang="ru-RU" dirty="0"/>
              <a:t>).</a:t>
            </a:r>
          </a:p>
          <a:p>
            <a:pPr marL="0" indent="0">
              <a:buNone/>
            </a:pPr>
            <a:r>
              <a:rPr lang="ru-RU" sz="3600" dirty="0"/>
              <a:t> </a:t>
            </a:r>
            <a:r>
              <a:rPr lang="ru-RU" sz="3600" dirty="0" smtClean="0"/>
              <a:t>Могучая </a:t>
            </a:r>
            <a:r>
              <a:rPr lang="ru-RU" sz="3600" dirty="0"/>
              <a:t>дальневосточная тайга (1) удивительной красотой (2) которой (3) мы любовались (4) представляла безбрежный зеленый океан.</a:t>
            </a:r>
          </a:p>
          <a:p>
            <a:pPr marL="0" indent="0">
              <a:buNone/>
            </a:pPr>
            <a:endParaRPr lang="ru-RU" sz="3600" dirty="0"/>
          </a:p>
        </p:txBody>
      </p:sp>
      <p:sp>
        <p:nvSpPr>
          <p:cNvPr id="4" name="Скругленный прямоугольник 3"/>
          <p:cNvSpPr/>
          <p:nvPr/>
        </p:nvSpPr>
        <p:spPr>
          <a:xfrm>
            <a:off x="9008198" y="5911913"/>
            <a:ext cx="1765425" cy="543208"/>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smtClean="0">
                <a:solidFill>
                  <a:sysClr val="windowText" lastClr="000000"/>
                </a:solidFill>
              </a:rPr>
              <a:t>14</a:t>
            </a:r>
            <a:endParaRPr lang="ru-RU" sz="3200" dirty="0">
              <a:solidFill>
                <a:sysClr val="windowText" lastClr="000000"/>
              </a:solidFill>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0" cy="6785573"/>
          </a:xfrm>
          <a:prstGeom prst="rect">
            <a:avLst/>
          </a:prstGeom>
        </p:spPr>
      </p:pic>
    </p:spTree>
    <p:extLst>
      <p:ext uri="{BB962C8B-B14F-4D97-AF65-F5344CB8AC3E}">
        <p14:creationId xmlns:p14="http://schemas.microsoft.com/office/powerpoint/2010/main" val="200557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285592" y="1222218"/>
            <a:ext cx="9230008" cy="4954745"/>
          </a:xfrm>
        </p:spPr>
        <p:txBody>
          <a:bodyPr/>
          <a:lstStyle/>
          <a:p>
            <a:pPr marL="0" indent="0">
              <a:buNone/>
            </a:pPr>
            <a:r>
              <a:rPr lang="ru-RU" b="1" dirty="0"/>
              <a:t>20.  Расставьте все знаки препинания:</a:t>
            </a:r>
            <a:r>
              <a:rPr lang="ru-RU" dirty="0"/>
              <a:t> укажите цифру(-ы), на месте которой(-ых) в предложении должна(-ы) стоять запятая(-</a:t>
            </a:r>
            <a:r>
              <a:rPr lang="ru-RU" dirty="0" err="1"/>
              <a:t>ые</a:t>
            </a:r>
            <a:r>
              <a:rPr lang="ru-RU" dirty="0"/>
              <a:t>).</a:t>
            </a:r>
          </a:p>
          <a:p>
            <a:pPr marL="0" indent="0">
              <a:buNone/>
            </a:pPr>
            <a:r>
              <a:rPr lang="ru-RU" sz="3200" b="1" dirty="0" smtClean="0"/>
              <a:t>Коля слушал </a:t>
            </a:r>
            <a:r>
              <a:rPr lang="ru-RU" sz="3200" b="1" dirty="0"/>
              <a:t>спокойно (1) и (2) когда </a:t>
            </a:r>
            <a:r>
              <a:rPr lang="ru-RU" sz="3200" b="1" dirty="0" smtClean="0"/>
              <a:t>папа сказал </a:t>
            </a:r>
            <a:r>
              <a:rPr lang="ru-RU" sz="3200" b="1" dirty="0"/>
              <a:t>ему (3) что теперь того, как взрослого, будут звать по фамилии (4) </a:t>
            </a:r>
            <a:r>
              <a:rPr lang="ru-RU" sz="3200" b="1" dirty="0" smtClean="0"/>
              <a:t>он покраснел </a:t>
            </a:r>
            <a:r>
              <a:rPr lang="ru-RU" sz="3200" b="1" dirty="0"/>
              <a:t>(5) и потом спросил (6) будут ли его и дома звать по фамилии, а не по имени.</a:t>
            </a:r>
            <a:endParaRPr lang="ru-RU" sz="3200" dirty="0"/>
          </a:p>
          <a:p>
            <a:pPr marL="0" indent="0">
              <a:buNone/>
            </a:pPr>
            <a:endParaRPr lang="ru-RU" sz="3200" dirty="0"/>
          </a:p>
        </p:txBody>
      </p:sp>
      <p:sp>
        <p:nvSpPr>
          <p:cNvPr id="4" name="Скругленный прямоугольник 3"/>
          <p:cNvSpPr/>
          <p:nvPr/>
        </p:nvSpPr>
        <p:spPr>
          <a:xfrm>
            <a:off x="9311488" y="5755978"/>
            <a:ext cx="1475715" cy="497940"/>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solidFill>
                  <a:sysClr val="windowText" lastClr="000000"/>
                </a:solidFill>
              </a:rPr>
              <a:t>12346</a:t>
            </a:r>
            <a:endParaRPr lang="ru-RU" sz="2800" dirty="0">
              <a:solidFill>
                <a:sysClr val="windowText" lastClr="000000"/>
              </a:solidFill>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0" cy="6785573"/>
          </a:xfrm>
          <a:prstGeom prst="rect">
            <a:avLst/>
          </a:prstGeom>
        </p:spPr>
      </p:pic>
    </p:spTree>
    <p:extLst>
      <p:ext uri="{BB962C8B-B14F-4D97-AF65-F5344CB8AC3E}">
        <p14:creationId xmlns:p14="http://schemas.microsoft.com/office/powerpoint/2010/main" val="309151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561316" y="869133"/>
            <a:ext cx="10900372" cy="6183517"/>
          </a:xfrm>
        </p:spPr>
        <p:txBody>
          <a:bodyPr>
            <a:normAutofit/>
          </a:bodyPr>
          <a:lstStyle/>
          <a:p>
            <a:pPr marL="0" indent="0">
              <a:buNone/>
            </a:pPr>
            <a:r>
              <a:rPr lang="ru-RU" b="1" dirty="0"/>
              <a:t>21.  </a:t>
            </a:r>
            <a:r>
              <a:rPr lang="ru-RU" dirty="0"/>
              <a:t>Найдите предложения, в которых тире ставится в соответствии с одним и тем же правилом пунктуации. Запишите номера этих предложений.</a:t>
            </a:r>
          </a:p>
          <a:p>
            <a:pPr marL="0" indent="0">
              <a:buNone/>
            </a:pPr>
            <a:r>
              <a:rPr lang="ru-RU" dirty="0"/>
              <a:t> </a:t>
            </a:r>
            <a:r>
              <a:rPr lang="ru-RU" dirty="0" smtClean="0"/>
              <a:t>1</a:t>
            </a:r>
            <a:r>
              <a:rPr lang="ru-RU" dirty="0"/>
              <a:t>)  «Почему,  — спрашивал директор школы Сухомлинский,  — дети приходят в школу с огромным желанием учиться, а через несколько лет этот огонёк постепенно угасает?» 2) Сухомлинский начинает титанический труд  — он ищет ответ на поставленный вопрос. 3) Секрет интереса к учёбе оказался прост: должен быть успех, достижение, ощущение роста. 4) Вчера не понимал  — сегодня понял, вчера не умел  — сегодня научился. 5) Ученик не станок. 6) Ученик вечно в развитии, он растёт и развивается, и надо прежде всего заботиться о его развитии.</a:t>
            </a:r>
          </a:p>
          <a:p>
            <a:pPr marL="0" indent="0">
              <a:buNone/>
            </a:pPr>
            <a:endParaRPr lang="ru-RU" dirty="0"/>
          </a:p>
        </p:txBody>
      </p:sp>
      <p:sp>
        <p:nvSpPr>
          <p:cNvPr id="2" name="Скругленный прямоугольник 1"/>
          <p:cNvSpPr/>
          <p:nvPr/>
        </p:nvSpPr>
        <p:spPr>
          <a:xfrm>
            <a:off x="9098733" y="5920966"/>
            <a:ext cx="1321806" cy="552262"/>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smtClean="0">
                <a:solidFill>
                  <a:sysClr val="windowText" lastClr="000000"/>
                </a:solidFill>
              </a:rPr>
              <a:t>24</a:t>
            </a:r>
            <a:endParaRPr lang="ru-RU" sz="3200" dirty="0">
              <a:solidFill>
                <a:sysClr val="windowText" lastClr="000000"/>
              </a:solidFill>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0" cy="6785573"/>
          </a:xfrm>
          <a:prstGeom prst="rect">
            <a:avLst/>
          </a:prstGeom>
        </p:spPr>
      </p:pic>
    </p:spTree>
    <p:extLst>
      <p:ext uri="{BB962C8B-B14F-4D97-AF65-F5344CB8AC3E}">
        <p14:creationId xmlns:p14="http://schemas.microsoft.com/office/powerpoint/2010/main" val="1479881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814811" y="1019867"/>
            <a:ext cx="10429594" cy="4351338"/>
          </a:xfrm>
        </p:spPr>
        <p:txBody>
          <a:bodyPr/>
          <a:lstStyle/>
          <a:p>
            <a:pPr marL="0" indent="0">
              <a:buNone/>
            </a:pPr>
            <a:r>
              <a:rPr lang="ru-RU" b="1" dirty="0"/>
              <a:t>4.  </a:t>
            </a:r>
            <a:r>
              <a:rPr lang="ru-RU" sz="3200" dirty="0"/>
              <a:t>Укажите варианты ответов, в которых </a:t>
            </a:r>
            <a:r>
              <a:rPr lang="ru-RU" sz="3200" b="1" dirty="0"/>
              <a:t>верно</a:t>
            </a:r>
            <a:r>
              <a:rPr lang="ru-RU" sz="3200" dirty="0"/>
              <a:t> выделена буква, обозначающая ударный гласный звук. Запишите номера ответов.</a:t>
            </a:r>
          </a:p>
          <a:p>
            <a:pPr marL="514350" indent="-514350">
              <a:buFont typeface="+mj-lt"/>
              <a:buAutoNum type="arabicPeriod"/>
            </a:pPr>
            <a:r>
              <a:rPr lang="ru-RU" sz="3200" dirty="0" err="1" smtClean="0"/>
              <a:t>прИбыв</a:t>
            </a:r>
            <a:endParaRPr lang="ru-RU" sz="3200" dirty="0" smtClean="0"/>
          </a:p>
          <a:p>
            <a:pPr marL="514350" indent="-514350">
              <a:buFont typeface="+mj-lt"/>
              <a:buAutoNum type="arabicPeriod"/>
            </a:pPr>
            <a:r>
              <a:rPr lang="ru-RU" sz="3200" dirty="0" err="1" smtClean="0"/>
              <a:t>клАла</a:t>
            </a:r>
            <a:endParaRPr lang="ru-RU" sz="3200" dirty="0"/>
          </a:p>
          <a:p>
            <a:pPr marL="514350" indent="-514350">
              <a:buFont typeface="+mj-lt"/>
              <a:buAutoNum type="arabicPeriod"/>
            </a:pPr>
            <a:r>
              <a:rPr lang="ru-RU" sz="3200" dirty="0" err="1"/>
              <a:t>ц</a:t>
            </a:r>
            <a:r>
              <a:rPr lang="ru-RU" sz="3200" b="1" dirty="0" err="1"/>
              <a:t>Е</a:t>
            </a:r>
            <a:r>
              <a:rPr lang="ru-RU" sz="3200" dirty="0" err="1"/>
              <a:t>почка</a:t>
            </a:r>
            <a:endParaRPr lang="ru-RU" sz="3200" dirty="0"/>
          </a:p>
          <a:p>
            <a:pPr marL="514350" indent="-514350">
              <a:buFont typeface="+mj-lt"/>
              <a:buAutoNum type="arabicPeriod"/>
            </a:pPr>
            <a:r>
              <a:rPr lang="ru-RU" sz="3200" dirty="0"/>
              <a:t>(ему) </a:t>
            </a:r>
            <a:r>
              <a:rPr lang="ru-RU" sz="3200" dirty="0" err="1"/>
              <a:t>завИдно</a:t>
            </a:r>
            <a:endParaRPr lang="ru-RU" sz="3200" dirty="0"/>
          </a:p>
          <a:p>
            <a:pPr marL="514350" indent="-514350">
              <a:buFont typeface="+mj-lt"/>
              <a:buAutoNum type="arabicPeriod"/>
            </a:pPr>
            <a:r>
              <a:rPr lang="ru-RU" sz="3200" dirty="0" err="1"/>
              <a:t>чЕрпать</a:t>
            </a:r>
            <a:endParaRPr lang="ru-RU" sz="3200" dirty="0"/>
          </a:p>
          <a:p>
            <a:pPr marL="0" indent="0">
              <a:buNone/>
            </a:pPr>
            <a:endParaRPr lang="ru-RU" dirty="0"/>
          </a:p>
        </p:txBody>
      </p:sp>
      <p:sp>
        <p:nvSpPr>
          <p:cNvPr id="4" name="Скругленный прямоугольник 3"/>
          <p:cNvSpPr/>
          <p:nvPr/>
        </p:nvSpPr>
        <p:spPr>
          <a:xfrm>
            <a:off x="8981038" y="5604095"/>
            <a:ext cx="1421394" cy="588475"/>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solidFill>
                  <a:schemeClr val="tx1"/>
                </a:solidFill>
              </a:rPr>
              <a:t>245</a:t>
            </a:r>
            <a:endParaRPr lang="ru-RU" sz="2800" dirty="0">
              <a:solidFill>
                <a:schemeClr val="tx1"/>
              </a:solidFill>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031238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751438" y="751438"/>
            <a:ext cx="10674034" cy="5425525"/>
          </a:xfrm>
        </p:spPr>
        <p:txBody>
          <a:bodyPr>
            <a:normAutofit/>
          </a:bodyPr>
          <a:lstStyle/>
          <a:p>
            <a:pPr marL="0" indent="0">
              <a:lnSpc>
                <a:spcPct val="100000"/>
              </a:lnSpc>
              <a:spcBef>
                <a:spcPts val="0"/>
              </a:spcBef>
              <a:buNone/>
            </a:pPr>
            <a:r>
              <a:rPr lang="ru-RU" b="1" dirty="0"/>
              <a:t>5.  </a:t>
            </a:r>
            <a:r>
              <a:rPr lang="ru-RU" dirty="0"/>
              <a:t>В одном из приведённых ниже предложений НЕВЕРНО употреблено выделенное слово. Исправьте ошибку и запишите это слово правильно.</a:t>
            </a:r>
          </a:p>
          <a:p>
            <a:pPr marL="0" indent="0">
              <a:lnSpc>
                <a:spcPct val="100000"/>
              </a:lnSpc>
              <a:spcBef>
                <a:spcPts val="0"/>
              </a:spcBef>
              <a:buNone/>
            </a:pPr>
            <a:r>
              <a:rPr lang="ru-RU" dirty="0" smtClean="0"/>
              <a:t>Это </a:t>
            </a:r>
            <a:r>
              <a:rPr lang="ru-RU" dirty="0"/>
              <a:t>комнатное растение отличается ЭФФЕКТНОЙ окраской листьев.</a:t>
            </a:r>
          </a:p>
          <a:p>
            <a:pPr marL="0" indent="0">
              <a:lnSpc>
                <a:spcPct val="100000"/>
              </a:lnSpc>
              <a:spcBef>
                <a:spcPts val="0"/>
              </a:spcBef>
              <a:buNone/>
            </a:pPr>
            <a:r>
              <a:rPr lang="ru-RU" dirty="0" smtClean="0"/>
              <a:t>Сценическая </a:t>
            </a:r>
            <a:r>
              <a:rPr lang="ru-RU" dirty="0"/>
              <a:t>конфигурация нового спектакля должна быть ГАРМОНИЧНОЙ.</a:t>
            </a:r>
            <a:endParaRPr lang="ru-RU" dirty="0" smtClean="0"/>
          </a:p>
          <a:p>
            <a:pPr marL="0" indent="0">
              <a:lnSpc>
                <a:spcPct val="100000"/>
              </a:lnSpc>
              <a:spcBef>
                <a:spcPts val="0"/>
              </a:spcBef>
              <a:buNone/>
            </a:pPr>
            <a:r>
              <a:rPr lang="ru-RU" dirty="0" smtClean="0"/>
              <a:t>Заявки </a:t>
            </a:r>
            <a:r>
              <a:rPr lang="ru-RU" dirty="0"/>
              <a:t>на участие в ОТБОРОЧНОМ туре принимаются </a:t>
            </a:r>
            <a:r>
              <a:rPr lang="ru-RU" dirty="0" smtClean="0"/>
              <a:t>до июня.</a:t>
            </a:r>
          </a:p>
          <a:p>
            <a:pPr marL="0" indent="0">
              <a:lnSpc>
                <a:spcPct val="100000"/>
              </a:lnSpc>
              <a:spcBef>
                <a:spcPts val="0"/>
              </a:spcBef>
              <a:buNone/>
            </a:pPr>
            <a:r>
              <a:rPr lang="ru-RU" dirty="0"/>
              <a:t>Вскоре между новыми сослуживцами установились дружеские, ДОВЕРЧИВЫЕ отношения.</a:t>
            </a:r>
          </a:p>
          <a:p>
            <a:pPr marL="0" indent="0">
              <a:lnSpc>
                <a:spcPct val="100000"/>
              </a:lnSpc>
              <a:spcBef>
                <a:spcPts val="0"/>
              </a:spcBef>
              <a:buNone/>
            </a:pPr>
            <a:r>
              <a:rPr lang="ru-RU" dirty="0" smtClean="0"/>
              <a:t>Совсем близко раздался </a:t>
            </a:r>
            <a:r>
              <a:rPr lang="ru-RU" dirty="0"/>
              <a:t>приятный, ЗВУЧНЫЙ голос </a:t>
            </a:r>
            <a:r>
              <a:rPr lang="ru-RU" dirty="0" smtClean="0"/>
              <a:t>мужчины</a:t>
            </a:r>
            <a:r>
              <a:rPr lang="ru-RU" dirty="0"/>
              <a:t>.</a:t>
            </a:r>
          </a:p>
          <a:p>
            <a:pPr marL="0" indent="0">
              <a:lnSpc>
                <a:spcPct val="100000"/>
              </a:lnSpc>
              <a:spcBef>
                <a:spcPts val="0"/>
              </a:spcBef>
              <a:buNone/>
            </a:pPr>
            <a:endParaRPr lang="ru-RU" dirty="0"/>
          </a:p>
        </p:txBody>
      </p:sp>
      <p:sp>
        <p:nvSpPr>
          <p:cNvPr id="4" name="Скругленный прямоугольник 3"/>
          <p:cNvSpPr/>
          <p:nvPr/>
        </p:nvSpPr>
        <p:spPr>
          <a:xfrm>
            <a:off x="9017252" y="5715236"/>
            <a:ext cx="2516863" cy="470780"/>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rPr>
              <a:t>доверительные</a:t>
            </a:r>
            <a:endParaRPr lang="ru-RU" sz="2400" dirty="0">
              <a:solidFill>
                <a:schemeClr val="tx1"/>
              </a:solidFill>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Tree>
    <p:extLst>
      <p:ext uri="{BB962C8B-B14F-4D97-AF65-F5344CB8AC3E}">
        <p14:creationId xmlns:p14="http://schemas.microsoft.com/office/powerpoint/2010/main" val="3854317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050201" y="748938"/>
            <a:ext cx="10167042" cy="5108654"/>
          </a:xfrm>
        </p:spPr>
        <p:txBody>
          <a:bodyPr>
            <a:normAutofit fontScale="92500" lnSpcReduction="20000"/>
          </a:bodyPr>
          <a:lstStyle/>
          <a:p>
            <a:pPr marL="0" indent="0">
              <a:buNone/>
            </a:pPr>
            <a:r>
              <a:rPr lang="ru-RU" b="1" dirty="0"/>
              <a:t>5.  </a:t>
            </a:r>
            <a:r>
              <a:rPr lang="ru-RU" dirty="0"/>
              <a:t>В одном из приведённых ниже предложений НЕВЕРНО употреблено выделенное слово. Исправьте лексическую ошибку, подобрав к выделенному слову пароним. Запишите подобранное слово.</a:t>
            </a:r>
          </a:p>
          <a:p>
            <a:pPr marL="0" indent="0">
              <a:buNone/>
            </a:pPr>
            <a:r>
              <a:rPr lang="ru-RU" dirty="0"/>
              <a:t>Есть проверенный метод чистки </a:t>
            </a:r>
            <a:r>
              <a:rPr lang="ru-RU" dirty="0" smtClean="0"/>
              <a:t>меха с коротким ворсом: </a:t>
            </a:r>
            <a:r>
              <a:rPr lang="ru-RU" dirty="0"/>
              <a:t>загрязнённый мех нужно протереть горячим картофельным пюре, а затем тщательно ОТРЯХНУТЬ.</a:t>
            </a:r>
            <a:endParaRPr lang="ru-RU" dirty="0" smtClean="0"/>
          </a:p>
          <a:p>
            <a:pPr marL="0" indent="0">
              <a:buNone/>
            </a:pPr>
            <a:r>
              <a:rPr lang="ru-RU" dirty="0" smtClean="0"/>
              <a:t>Настоящий </a:t>
            </a:r>
            <a:r>
              <a:rPr lang="ru-RU" dirty="0"/>
              <a:t>педагог должен стремиться ОХВАТИТЬ вниманием всех своих учеников.</a:t>
            </a:r>
          </a:p>
          <a:p>
            <a:pPr marL="0" indent="0">
              <a:buNone/>
            </a:pPr>
            <a:r>
              <a:rPr lang="ru-RU" dirty="0" smtClean="0"/>
              <a:t>Составленный </a:t>
            </a:r>
            <a:r>
              <a:rPr lang="ru-RU" dirty="0"/>
              <a:t>руководителем проекта план в процессе его разработки ПРЕТЕРПЕЛ большие изменения.</a:t>
            </a:r>
          </a:p>
          <a:p>
            <a:pPr marL="0" indent="0">
              <a:buNone/>
            </a:pPr>
            <a:r>
              <a:rPr lang="ru-RU" dirty="0"/>
              <a:t>ОБРЫВОК из этой музыкальной пьесы я точно помнил, а вот полностью воспроизвести не мог, как ни старался</a:t>
            </a:r>
            <a:r>
              <a:rPr lang="ru-RU" dirty="0" smtClean="0"/>
              <a:t>.</a:t>
            </a:r>
          </a:p>
          <a:p>
            <a:pPr marL="0" indent="0">
              <a:buNone/>
            </a:pPr>
            <a:r>
              <a:rPr lang="ru-RU" dirty="0"/>
              <a:t>При раскатывании теста необходимо периодически СТРЯХИВАТЬ лишнюю муку со скалки.</a:t>
            </a:r>
            <a:endParaRPr lang="ru-RU" dirty="0"/>
          </a:p>
          <a:p>
            <a:pPr marL="0" indent="0">
              <a:buNone/>
            </a:pPr>
            <a:endParaRPr lang="ru-RU" dirty="0"/>
          </a:p>
        </p:txBody>
      </p:sp>
      <p:sp>
        <p:nvSpPr>
          <p:cNvPr id="4" name="Скругленный прямоугольник 3"/>
          <p:cNvSpPr/>
          <p:nvPr/>
        </p:nvSpPr>
        <p:spPr>
          <a:xfrm>
            <a:off x="9533299" y="5857592"/>
            <a:ext cx="1557196" cy="470781"/>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solidFill>
                  <a:sysClr val="windowText" lastClr="000000"/>
                </a:solidFill>
              </a:rPr>
              <a:t>отрывок</a:t>
            </a:r>
            <a:endParaRPr lang="ru-RU" sz="2800" dirty="0">
              <a:solidFill>
                <a:sysClr val="windowText" lastClr="000000"/>
              </a:solidFill>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362393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004936" y="693942"/>
            <a:ext cx="10067452" cy="5299452"/>
          </a:xfrm>
        </p:spPr>
        <p:txBody>
          <a:bodyPr>
            <a:normAutofit/>
          </a:bodyPr>
          <a:lstStyle/>
          <a:p>
            <a:pPr marL="0" indent="0">
              <a:buNone/>
            </a:pPr>
            <a:r>
              <a:rPr lang="ru-RU" b="1" dirty="0"/>
              <a:t>6.  Отредактируйте предложение: исправьте лексическую ошибку, заменив неверно употребленное слово. Запишите подобранное слово, соблюдая нормы современного русского литературного языка.</a:t>
            </a:r>
            <a:endParaRPr lang="ru-RU" dirty="0"/>
          </a:p>
          <a:p>
            <a:pPr marL="0" indent="0">
              <a:buNone/>
            </a:pPr>
            <a:r>
              <a:rPr lang="ru-RU" sz="3600" dirty="0" smtClean="0"/>
              <a:t> </a:t>
            </a:r>
            <a:r>
              <a:rPr lang="ru-RU" sz="3600" dirty="0"/>
              <a:t>Сегодня, когда мне предстоит порекомендовать </a:t>
            </a:r>
            <a:r>
              <a:rPr lang="ru-RU" sz="3600" dirty="0" smtClean="0"/>
              <a:t>читателям </a:t>
            </a:r>
            <a:r>
              <a:rPr lang="ru-RU" sz="3600" dirty="0"/>
              <a:t>книгу избранных рассказов Джека Лондона, я прежде всего вспомнил именно рассказ «Любовь к жизни», который поразил меня когда-то в глубокой юности.</a:t>
            </a:r>
          </a:p>
          <a:p>
            <a:endParaRPr lang="ru-RU" dirty="0"/>
          </a:p>
        </p:txBody>
      </p:sp>
      <p:sp>
        <p:nvSpPr>
          <p:cNvPr id="4" name="Скругленный прямоугольник 3"/>
          <p:cNvSpPr/>
          <p:nvPr/>
        </p:nvSpPr>
        <p:spPr>
          <a:xfrm>
            <a:off x="8709434" y="5758004"/>
            <a:ext cx="2145671" cy="606582"/>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solidFill>
                  <a:schemeClr val="tx1"/>
                </a:solidFill>
              </a:rPr>
              <a:t>В ранней</a:t>
            </a:r>
            <a:endParaRPr lang="ru-RU" sz="2800" dirty="0">
              <a:solidFill>
                <a:schemeClr val="tx1"/>
              </a:solidFill>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0" cy="6785573"/>
          </a:xfrm>
          <a:prstGeom prst="rect">
            <a:avLst/>
          </a:prstGeom>
        </p:spPr>
      </p:pic>
    </p:spTree>
    <p:extLst>
      <p:ext uri="{BB962C8B-B14F-4D97-AF65-F5344CB8AC3E}">
        <p14:creationId xmlns:p14="http://schemas.microsoft.com/office/powerpoint/2010/main" val="2339924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430448" y="1291471"/>
            <a:ext cx="9193794" cy="4351338"/>
          </a:xfrm>
        </p:spPr>
        <p:txBody>
          <a:bodyPr/>
          <a:lstStyle/>
          <a:p>
            <a:pPr marL="0" indent="0">
              <a:buNone/>
            </a:pPr>
            <a:r>
              <a:rPr lang="ru-RU" b="1" dirty="0"/>
              <a:t>7.  </a:t>
            </a:r>
            <a:r>
              <a:rPr lang="ru-RU" dirty="0"/>
              <a:t>В одном из выделенных ниже слов допущена ошибка в образовании формы слова. </a:t>
            </a:r>
            <a:r>
              <a:rPr lang="ru-RU" b="1" dirty="0"/>
              <a:t>Исправьте ошибку</a:t>
            </a:r>
            <a:r>
              <a:rPr lang="ru-RU" dirty="0"/>
              <a:t> и запишите слово правильно.</a:t>
            </a:r>
          </a:p>
          <a:p>
            <a:pPr marL="0" indent="0">
              <a:buNone/>
            </a:pPr>
            <a:r>
              <a:rPr lang="ru-RU" sz="3200" dirty="0" smtClean="0"/>
              <a:t>ящик </a:t>
            </a:r>
            <a:r>
              <a:rPr lang="ru-RU" sz="3200" dirty="0"/>
              <a:t>ПОМИДОРОВ</a:t>
            </a:r>
          </a:p>
          <a:p>
            <a:pPr marL="0" indent="0">
              <a:buNone/>
            </a:pPr>
            <a:r>
              <a:rPr lang="ru-RU" sz="3200" dirty="0"/>
              <a:t>с СЕМИДЕСЯТЬЮ граммами</a:t>
            </a:r>
          </a:p>
          <a:p>
            <a:pPr marL="0" indent="0">
              <a:buNone/>
            </a:pPr>
            <a:r>
              <a:rPr lang="ru-RU" sz="3200" dirty="0"/>
              <a:t>не ТОЛЩЕ мизинца</a:t>
            </a:r>
          </a:p>
          <a:p>
            <a:pPr marL="0" indent="0">
              <a:buNone/>
            </a:pPr>
            <a:r>
              <a:rPr lang="ru-RU" sz="3200" dirty="0"/>
              <a:t>БЕРЕЖЁТ здоровье</a:t>
            </a:r>
          </a:p>
          <a:p>
            <a:pPr marL="0" indent="0">
              <a:buNone/>
            </a:pPr>
            <a:r>
              <a:rPr lang="ru-RU" sz="3200" dirty="0"/>
              <a:t>ЯРЧАЙШИЙ свет</a:t>
            </a:r>
          </a:p>
          <a:p>
            <a:pPr marL="0" indent="0">
              <a:buNone/>
            </a:pPr>
            <a:endParaRPr lang="ru-RU" sz="3200" dirty="0"/>
          </a:p>
        </p:txBody>
      </p:sp>
      <p:sp>
        <p:nvSpPr>
          <p:cNvPr id="4" name="Скругленный прямоугольник 3"/>
          <p:cNvSpPr/>
          <p:nvPr/>
        </p:nvSpPr>
        <p:spPr>
          <a:xfrm>
            <a:off x="7423843" y="5576934"/>
            <a:ext cx="2960484" cy="561316"/>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solidFill>
                  <a:schemeClr val="tx1"/>
                </a:solidFill>
              </a:rPr>
              <a:t>С семьюдесятью</a:t>
            </a:r>
            <a:endParaRPr lang="ru-RU" sz="2800" dirty="0">
              <a:solidFill>
                <a:schemeClr val="tx1"/>
              </a:solidFill>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212541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graphicFrame>
        <p:nvGraphicFramePr>
          <p:cNvPr id="4" name="Объект 3"/>
          <p:cNvGraphicFramePr>
            <a:graphicFrameLocks noGrp="1"/>
          </p:cNvGraphicFramePr>
          <p:nvPr>
            <p:ph idx="1"/>
            <p:extLst>
              <p:ext uri="{D42A27DB-BD31-4B8C-83A1-F6EECF244321}">
                <p14:modId xmlns:p14="http://schemas.microsoft.com/office/powerpoint/2010/main" val="439163792"/>
              </p:ext>
            </p:extLst>
          </p:nvPr>
        </p:nvGraphicFramePr>
        <p:xfrm>
          <a:off x="108642" y="117694"/>
          <a:ext cx="12013948" cy="6590923"/>
        </p:xfrm>
        <a:graphic>
          <a:graphicData uri="http://schemas.openxmlformats.org/drawingml/2006/table">
            <a:tbl>
              <a:tblPr firstRow="1" bandRow="1">
                <a:tableStyleId>{5C22544A-7EE6-4342-B048-85BDC9FD1C3A}</a:tableStyleId>
              </a:tblPr>
              <a:tblGrid>
                <a:gridCol w="2604997">
                  <a:extLst>
                    <a:ext uri="{9D8B030D-6E8A-4147-A177-3AD203B41FA5}">
                      <a16:colId xmlns:a16="http://schemas.microsoft.com/office/drawing/2014/main" val="1277042952"/>
                    </a:ext>
                  </a:extLst>
                </a:gridCol>
                <a:gridCol w="9408951">
                  <a:extLst>
                    <a:ext uri="{9D8B030D-6E8A-4147-A177-3AD203B41FA5}">
                      <a16:colId xmlns:a16="http://schemas.microsoft.com/office/drawing/2014/main" val="1817023575"/>
                    </a:ext>
                  </a:extLst>
                </a:gridCol>
              </a:tblGrid>
              <a:tr h="6590923">
                <a:tc>
                  <a:txBody>
                    <a:bodyPr/>
                    <a:lstStyle/>
                    <a:p>
                      <a:r>
                        <a:rPr lang="ru-RU" sz="1800" b="0" i="0" kern="1200" dirty="0" smtClean="0">
                          <a:solidFill>
                            <a:schemeClr val="tx1"/>
                          </a:solidFill>
                          <a:effectLst/>
                          <a:latin typeface="+mn-lt"/>
                          <a:ea typeface="+mn-ea"/>
                          <a:cs typeface="+mn-cs"/>
                        </a:rPr>
                        <a:t>А)  нарушение в построении предложения с причастным оборотом</a:t>
                      </a:r>
                    </a:p>
                    <a:p>
                      <a:r>
                        <a:rPr lang="ru-RU" sz="1800" b="0" i="0" kern="1200" dirty="0" smtClean="0">
                          <a:solidFill>
                            <a:schemeClr val="tx1"/>
                          </a:solidFill>
                          <a:effectLst/>
                          <a:latin typeface="+mn-lt"/>
                          <a:ea typeface="+mn-ea"/>
                          <a:cs typeface="+mn-cs"/>
                        </a:rPr>
                        <a:t>Б)  нарушение связи между подлежащим и сказуемым</a:t>
                      </a:r>
                    </a:p>
                    <a:p>
                      <a:r>
                        <a:rPr lang="ru-RU" sz="1800" b="0" i="0" kern="1200" dirty="0" smtClean="0">
                          <a:solidFill>
                            <a:schemeClr val="tx1"/>
                          </a:solidFill>
                          <a:effectLst/>
                          <a:latin typeface="+mn-lt"/>
                          <a:ea typeface="+mn-ea"/>
                          <a:cs typeface="+mn-cs"/>
                        </a:rPr>
                        <a:t>В)  нарушение в построении предложения с несогласованным приложением</a:t>
                      </a:r>
                    </a:p>
                    <a:p>
                      <a:r>
                        <a:rPr lang="ru-RU" sz="1800" b="0" i="0" kern="1200" dirty="0" smtClean="0">
                          <a:solidFill>
                            <a:schemeClr val="tx1"/>
                          </a:solidFill>
                          <a:effectLst/>
                          <a:latin typeface="+mn-lt"/>
                          <a:ea typeface="+mn-ea"/>
                          <a:cs typeface="+mn-cs"/>
                        </a:rPr>
                        <a:t>Г)  нарушение в построении предложения с косвенной речью</a:t>
                      </a:r>
                    </a:p>
                    <a:p>
                      <a:r>
                        <a:rPr lang="ru-RU" sz="1800" b="0" i="0" kern="1200" dirty="0" smtClean="0">
                          <a:solidFill>
                            <a:schemeClr val="tx1"/>
                          </a:solidFill>
                          <a:effectLst/>
                          <a:latin typeface="+mn-lt"/>
                          <a:ea typeface="+mn-ea"/>
                          <a:cs typeface="+mn-cs"/>
                        </a:rPr>
                        <a:t>Д)  неверный выбор падежной формы существительного с </a:t>
                      </a:r>
                      <a:r>
                        <a:rPr lang="ru-RU" sz="1800" b="0" i="0" kern="1200" dirty="0" smtClean="0">
                          <a:solidFill>
                            <a:schemeClr val="tx1"/>
                          </a:solidFill>
                          <a:effectLst/>
                          <a:latin typeface="+mn-lt"/>
                          <a:ea typeface="+mn-ea"/>
                          <a:cs typeface="+mn-cs"/>
                        </a:rPr>
                        <a:t>предлогом</a:t>
                      </a:r>
                    </a:p>
                    <a:p>
                      <a:endParaRPr lang="ru-RU" sz="1800" dirty="0">
                        <a:solidFill>
                          <a:schemeClr val="tx1"/>
                        </a:solidFill>
                      </a:endParaRPr>
                    </a:p>
                  </a:txBody>
                  <a:tcPr>
                    <a:solidFill>
                      <a:schemeClr val="bg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800" b="0" i="0" kern="1200" dirty="0" smtClean="0">
                          <a:solidFill>
                            <a:schemeClr val="tx1"/>
                          </a:solidFill>
                          <a:effectLst/>
                          <a:latin typeface="+mn-lt"/>
                          <a:ea typeface="+mn-ea"/>
                          <a:cs typeface="+mn-cs"/>
                        </a:rPr>
                        <a:t>1) </a:t>
                      </a:r>
                      <a:r>
                        <a:rPr lang="ru-RU" sz="1800" b="0" i="0" kern="1200" dirty="0" smtClean="0">
                          <a:solidFill>
                            <a:schemeClr val="tx1"/>
                          </a:solidFill>
                          <a:effectLst/>
                          <a:latin typeface="+mn-lt"/>
                          <a:ea typeface="+mn-ea"/>
                          <a:cs typeface="+mn-cs"/>
                        </a:rPr>
                        <a:t>Сразу стоит сказать, что Сочи встретили нас неприветливо — холодной погодой, моросящим дождём, однако мы всё равно часами сидели на берегу моря, наслаждаясь шумом прибоя.</a:t>
                      </a:r>
                      <a:endParaRPr lang="ru-RU" sz="1800" dirty="0" smtClean="0">
                        <a:solidFill>
                          <a:schemeClr val="tx1"/>
                        </a:solidFill>
                      </a:endParaRPr>
                    </a:p>
                    <a:p>
                      <a:r>
                        <a:rPr lang="ru-RU" sz="1800" b="0" i="0" kern="1200" dirty="0" smtClean="0">
                          <a:solidFill>
                            <a:schemeClr val="tx1"/>
                          </a:solidFill>
                          <a:effectLst/>
                          <a:latin typeface="+mn-lt"/>
                          <a:ea typeface="+mn-ea"/>
                          <a:cs typeface="+mn-cs"/>
                        </a:rPr>
                        <a:t>2</a:t>
                      </a:r>
                      <a:r>
                        <a:rPr lang="ru-RU" sz="1800" b="0" i="0" kern="1200" dirty="0" smtClean="0">
                          <a:solidFill>
                            <a:schemeClr val="tx1"/>
                          </a:solidFill>
                          <a:effectLst/>
                          <a:latin typeface="+mn-lt"/>
                          <a:ea typeface="+mn-ea"/>
                          <a:cs typeface="+mn-cs"/>
                        </a:rPr>
                        <a:t>)  Когда Достоевский написал роман «Бесы», в газете «Петербургских ведомостях» </a:t>
                      </a:r>
                      <a:r>
                        <a:rPr lang="ru-RU" sz="1800" b="0" i="0" kern="1200" dirty="0" smtClean="0">
                          <a:solidFill>
                            <a:schemeClr val="tx1"/>
                          </a:solidFill>
                          <a:effectLst/>
                          <a:latin typeface="+mn-lt"/>
                          <a:ea typeface="+mn-ea"/>
                          <a:cs typeface="+mn-cs"/>
                        </a:rPr>
                        <a:t>указывали </a:t>
                      </a:r>
                      <a:r>
                        <a:rPr lang="ru-RU" sz="1800" b="0" i="0" kern="1200" dirty="0" smtClean="0">
                          <a:solidFill>
                            <a:schemeClr val="tx1"/>
                          </a:solidFill>
                          <a:effectLst/>
                          <a:latin typeface="+mn-lt"/>
                          <a:ea typeface="+mn-ea"/>
                          <a:cs typeface="+mn-cs"/>
                        </a:rPr>
                        <a:t>на «</a:t>
                      </a:r>
                      <a:r>
                        <a:rPr lang="ru-RU" sz="1800" b="0" i="0" kern="1200" dirty="0" err="1" smtClean="0">
                          <a:solidFill>
                            <a:schemeClr val="tx1"/>
                          </a:solidFill>
                          <a:effectLst/>
                          <a:latin typeface="+mn-lt"/>
                          <a:ea typeface="+mn-ea"/>
                          <a:cs typeface="+mn-cs"/>
                        </a:rPr>
                        <a:t>нетипичность</a:t>
                      </a:r>
                      <a:r>
                        <a:rPr lang="ru-RU" sz="1800" b="0" i="0" kern="1200" dirty="0" smtClean="0">
                          <a:solidFill>
                            <a:schemeClr val="tx1"/>
                          </a:solidFill>
                          <a:effectLst/>
                          <a:latin typeface="+mn-lt"/>
                          <a:ea typeface="+mn-ea"/>
                          <a:cs typeface="+mn-cs"/>
                        </a:rPr>
                        <a:t> </a:t>
                      </a:r>
                      <a:r>
                        <a:rPr lang="ru-RU" sz="1800" b="0" i="0" kern="1200" dirty="0" smtClean="0">
                          <a:solidFill>
                            <a:schemeClr val="tx1"/>
                          </a:solidFill>
                          <a:effectLst/>
                          <a:latin typeface="+mn-lt"/>
                          <a:ea typeface="+mn-ea"/>
                          <a:cs typeface="+mn-cs"/>
                        </a:rPr>
                        <a:t>изображённого </a:t>
                      </a:r>
                      <a:r>
                        <a:rPr lang="ru-RU" sz="1800" b="0" i="0" kern="1200" dirty="0" smtClean="0">
                          <a:solidFill>
                            <a:schemeClr val="tx1"/>
                          </a:solidFill>
                          <a:effectLst/>
                          <a:latin typeface="+mn-lt"/>
                          <a:ea typeface="+mn-ea"/>
                          <a:cs typeface="+mn-cs"/>
                        </a:rPr>
                        <a:t>в «Бесах», назвав их «фантасмагорией, созданной… больным воображением».</a:t>
                      </a:r>
                    </a:p>
                    <a:p>
                      <a:r>
                        <a:rPr lang="ru-RU" sz="1800" b="0" i="0" kern="1200" dirty="0" smtClean="0">
                          <a:solidFill>
                            <a:schemeClr val="tx1"/>
                          </a:solidFill>
                          <a:effectLst/>
                          <a:latin typeface="+mn-lt"/>
                          <a:ea typeface="+mn-ea"/>
                          <a:cs typeface="+mn-cs"/>
                        </a:rPr>
                        <a:t>3)  По завершению съёмок непонятная конструкция, оставленная на брошенной площадке, показалась падким на сенсации журналистам остатками мощной крепостной стены.</a:t>
                      </a:r>
                    </a:p>
                    <a:p>
                      <a:pPr marL="0" marR="0" indent="0" algn="l" defTabSz="914400" rtl="0" eaLnBrk="1" fontAlgn="auto" latinLnBrk="0" hangingPunct="1">
                        <a:lnSpc>
                          <a:spcPct val="100000"/>
                        </a:lnSpc>
                        <a:spcBef>
                          <a:spcPts val="0"/>
                        </a:spcBef>
                        <a:spcAft>
                          <a:spcPts val="0"/>
                        </a:spcAft>
                        <a:buClrTx/>
                        <a:buSzTx/>
                        <a:buFontTx/>
                        <a:buNone/>
                        <a:tabLst/>
                        <a:defRPr/>
                      </a:pPr>
                      <a:r>
                        <a:rPr lang="ru-RU" sz="1800" b="0" i="0" kern="1200" dirty="0" smtClean="0">
                          <a:solidFill>
                            <a:schemeClr val="tx1"/>
                          </a:solidFill>
                          <a:effectLst/>
                          <a:latin typeface="+mn-lt"/>
                          <a:ea typeface="+mn-ea"/>
                          <a:cs typeface="+mn-cs"/>
                        </a:rPr>
                        <a:t>4)  </a:t>
                      </a:r>
                      <a:r>
                        <a:rPr lang="ru-RU" sz="1800" b="0" i="0" kern="1200" dirty="0" smtClean="0">
                          <a:solidFill>
                            <a:schemeClr val="tx1"/>
                          </a:solidFill>
                          <a:effectLst/>
                          <a:latin typeface="+mn-lt"/>
                          <a:ea typeface="+mn-ea"/>
                          <a:cs typeface="+mn-cs"/>
                        </a:rPr>
                        <a:t>Тем временем </a:t>
                      </a:r>
                      <a:r>
                        <a:rPr lang="ru-RU" sz="1800" b="0" i="0" kern="1200" dirty="0" err="1" smtClean="0">
                          <a:solidFill>
                            <a:schemeClr val="tx1"/>
                          </a:solidFill>
                          <a:effectLst/>
                          <a:latin typeface="+mn-lt"/>
                          <a:ea typeface="+mn-ea"/>
                          <a:cs typeface="+mn-cs"/>
                        </a:rPr>
                        <a:t>стогомёт</a:t>
                      </a:r>
                      <a:r>
                        <a:rPr lang="ru-RU" sz="1800" b="0" i="0" kern="1200" dirty="0" smtClean="0">
                          <a:solidFill>
                            <a:schemeClr val="tx1"/>
                          </a:solidFill>
                          <a:effectLst/>
                          <a:latin typeface="+mn-lt"/>
                          <a:ea typeface="+mn-ea"/>
                          <a:cs typeface="+mn-cs"/>
                        </a:rPr>
                        <a:t>, ловко подхватывая снизу длинными железными рогами слежавшееся плотное сено, поднимал его, натужно урча, чуть не стогом и укладывал на просторную платформу тележки.</a:t>
                      </a:r>
                    </a:p>
                    <a:p>
                      <a:pPr marL="0" marR="0" indent="0" algn="l" defTabSz="914400" rtl="0" eaLnBrk="1" fontAlgn="auto" latinLnBrk="0" hangingPunct="1">
                        <a:lnSpc>
                          <a:spcPct val="100000"/>
                        </a:lnSpc>
                        <a:spcBef>
                          <a:spcPts val="0"/>
                        </a:spcBef>
                        <a:spcAft>
                          <a:spcPts val="0"/>
                        </a:spcAft>
                        <a:buClrTx/>
                        <a:buSzTx/>
                        <a:buFontTx/>
                        <a:buNone/>
                        <a:tabLst/>
                        <a:defRPr/>
                      </a:pPr>
                      <a:r>
                        <a:rPr lang="ru-RU" sz="1800" b="0" i="0" kern="1200" dirty="0" smtClean="0">
                          <a:solidFill>
                            <a:schemeClr val="tx1"/>
                          </a:solidFill>
                          <a:effectLst/>
                          <a:latin typeface="+mn-lt"/>
                          <a:ea typeface="+mn-ea"/>
                          <a:cs typeface="+mn-cs"/>
                        </a:rPr>
                        <a:t>5) Бабушка долго наставляла Глеба перед его первой поездкой в столицу, но он только отмахивался и говорил, что «со мной ничего не случится, бабуль, не накручивай».</a:t>
                      </a:r>
                    </a:p>
                    <a:p>
                      <a:r>
                        <a:rPr lang="ru-RU" sz="1800" b="0" i="0" kern="1200" dirty="0" smtClean="0">
                          <a:solidFill>
                            <a:schemeClr val="tx1"/>
                          </a:solidFill>
                          <a:effectLst/>
                          <a:latin typeface="+mn-lt"/>
                          <a:ea typeface="+mn-ea"/>
                          <a:cs typeface="+mn-cs"/>
                        </a:rPr>
                        <a:t>6</a:t>
                      </a:r>
                      <a:r>
                        <a:rPr lang="ru-RU" sz="1800" b="0" i="0" kern="1200" dirty="0" smtClean="0">
                          <a:solidFill>
                            <a:schemeClr val="tx1"/>
                          </a:solidFill>
                          <a:effectLst/>
                          <a:latin typeface="+mn-lt"/>
                          <a:ea typeface="+mn-ea"/>
                          <a:cs typeface="+mn-cs"/>
                        </a:rPr>
                        <a:t>) </a:t>
                      </a:r>
                      <a:r>
                        <a:rPr lang="ru-RU" sz="1800" b="0" i="0" kern="1200" dirty="0" smtClean="0">
                          <a:solidFill>
                            <a:schemeClr val="tx1"/>
                          </a:solidFill>
                          <a:effectLst/>
                          <a:latin typeface="+mn-lt"/>
                          <a:ea typeface="+mn-ea"/>
                          <a:cs typeface="+mn-cs"/>
                        </a:rPr>
                        <a:t>С. Михалков утверждал, что мир купеческого Замоскворечья можно увидеть на сцене Малого театра благодаря великолепной игре актёров.</a:t>
                      </a:r>
                    </a:p>
                    <a:p>
                      <a:r>
                        <a:rPr lang="ru-RU" sz="1800" b="0" i="0" kern="1200" dirty="0" smtClean="0">
                          <a:solidFill>
                            <a:schemeClr val="tx1"/>
                          </a:solidFill>
                          <a:effectLst/>
                          <a:latin typeface="+mn-lt"/>
                          <a:ea typeface="+mn-ea"/>
                          <a:cs typeface="+mn-cs"/>
                        </a:rPr>
                        <a:t>7</a:t>
                      </a:r>
                      <a:r>
                        <a:rPr lang="ru-RU" sz="1800" b="0" i="0" kern="1200" dirty="0" smtClean="0">
                          <a:solidFill>
                            <a:schemeClr val="tx1"/>
                          </a:solidFill>
                          <a:effectLst/>
                          <a:latin typeface="+mn-lt"/>
                          <a:ea typeface="+mn-ea"/>
                          <a:cs typeface="+mn-cs"/>
                        </a:rPr>
                        <a:t>) </a:t>
                      </a:r>
                      <a:r>
                        <a:rPr lang="ru-RU" sz="1800" b="0" i="0" kern="1200" dirty="0" smtClean="0">
                          <a:solidFill>
                            <a:schemeClr val="tx1"/>
                          </a:solidFill>
                          <a:effectLst/>
                          <a:latin typeface="+mn-lt"/>
                          <a:ea typeface="+mn-ea"/>
                          <a:cs typeface="+mn-cs"/>
                        </a:rPr>
                        <a:t>Отец сидел за столом, неподвижно уставившись в стену, с видом человека, решающим сложную задачу.</a:t>
                      </a:r>
                      <a:r>
                        <a:rPr lang="ru-RU" sz="1800" b="0" i="0" kern="1200" dirty="0" smtClean="0">
                          <a:solidFill>
                            <a:schemeClr val="tx1"/>
                          </a:solidFill>
                          <a:effectLst/>
                          <a:latin typeface="+mn-lt"/>
                          <a:ea typeface="+mn-ea"/>
                          <a:cs typeface="+mn-cs"/>
                        </a:rPr>
                        <a:t> </a:t>
                      </a:r>
                      <a:endParaRPr lang="ru-RU" sz="1800" b="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ru-RU" sz="1800" b="0" i="0" kern="1200" dirty="0" smtClean="0">
                          <a:solidFill>
                            <a:schemeClr val="tx1"/>
                          </a:solidFill>
                          <a:effectLst/>
                          <a:latin typeface="+mn-lt"/>
                          <a:ea typeface="+mn-ea"/>
                          <a:cs typeface="+mn-cs"/>
                        </a:rPr>
                        <a:t>8</a:t>
                      </a:r>
                      <a:r>
                        <a:rPr lang="ru-RU" sz="1800" b="0" i="0" kern="1200" dirty="0" smtClean="0">
                          <a:solidFill>
                            <a:schemeClr val="tx1"/>
                          </a:solidFill>
                          <a:effectLst/>
                          <a:latin typeface="+mn-lt"/>
                          <a:ea typeface="+mn-ea"/>
                          <a:cs typeface="+mn-cs"/>
                        </a:rPr>
                        <a:t>) </a:t>
                      </a:r>
                      <a:r>
                        <a:rPr lang="ru-RU" sz="1800" b="0" i="0" kern="1200" dirty="0" smtClean="0">
                          <a:solidFill>
                            <a:schemeClr val="tx1"/>
                          </a:solidFill>
                          <a:effectLst/>
                          <a:latin typeface="+mn-lt"/>
                          <a:ea typeface="+mn-ea"/>
                          <a:cs typeface="+mn-cs"/>
                        </a:rPr>
                        <a:t>Она отвернулась в поисках носового платка и, не найдя его, промокнула глаза лежавшей на столе бумажной салфеткой.</a:t>
                      </a:r>
                    </a:p>
                    <a:p>
                      <a:r>
                        <a:rPr lang="ru-RU" sz="1800" b="0" i="0" kern="1200" dirty="0" smtClean="0">
                          <a:solidFill>
                            <a:schemeClr val="tx1"/>
                          </a:solidFill>
                          <a:effectLst/>
                          <a:latin typeface="+mn-lt"/>
                          <a:ea typeface="+mn-ea"/>
                          <a:cs typeface="+mn-cs"/>
                        </a:rPr>
                        <a:t>9</a:t>
                      </a:r>
                      <a:r>
                        <a:rPr lang="ru-RU" sz="1800" b="0" i="0" kern="1200" dirty="0" smtClean="0">
                          <a:solidFill>
                            <a:schemeClr val="tx1"/>
                          </a:solidFill>
                          <a:effectLst/>
                          <a:latin typeface="+mn-lt"/>
                          <a:ea typeface="+mn-ea"/>
                          <a:cs typeface="+mn-cs"/>
                        </a:rPr>
                        <a:t>)  </a:t>
                      </a:r>
                      <a:r>
                        <a:rPr lang="ru-RU" sz="1800" b="0" i="0" kern="1200" dirty="0" smtClean="0">
                          <a:solidFill>
                            <a:schemeClr val="tx1"/>
                          </a:solidFill>
                          <a:effectLst/>
                          <a:latin typeface="+mn-lt"/>
                          <a:ea typeface="+mn-ea"/>
                          <a:cs typeface="+mn-cs"/>
                        </a:rPr>
                        <a:t> Читатели и критики воспринимают в романе «История одного города» сатирические аллюзии на российскую историю и сильный дидактический заряд того рода, который позволяет ставить Щедрина в один ряд с Радищевым и Чаадаевым.</a:t>
                      </a:r>
                    </a:p>
                    <a:p>
                      <a:endParaRPr lang="ru-RU" sz="1800" dirty="0">
                        <a:solidFill>
                          <a:schemeClr val="tx1"/>
                        </a:solidFill>
                      </a:endParaRPr>
                    </a:p>
                  </a:txBody>
                  <a:tcPr>
                    <a:solidFill>
                      <a:schemeClr val="bg2"/>
                    </a:solidFill>
                  </a:tcPr>
                </a:tc>
                <a:extLst>
                  <a:ext uri="{0D108BD9-81ED-4DB2-BD59-A6C34878D82A}">
                    <a16:rowId xmlns:a16="http://schemas.microsoft.com/office/drawing/2014/main" val="3575728816"/>
                  </a:ext>
                </a:extLst>
              </a:tr>
            </a:tbl>
          </a:graphicData>
        </a:graphic>
      </p:graphicFrame>
      <p:sp>
        <p:nvSpPr>
          <p:cNvPr id="3" name="Скругленный прямоугольник 2"/>
          <p:cNvSpPr/>
          <p:nvPr/>
        </p:nvSpPr>
        <p:spPr>
          <a:xfrm>
            <a:off x="407406" y="6120143"/>
            <a:ext cx="1629624" cy="461726"/>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smtClean="0">
                <a:solidFill>
                  <a:schemeClr val="tx1"/>
                </a:solidFill>
              </a:rPr>
              <a:t>71253</a:t>
            </a:r>
            <a:endParaRPr lang="ru-RU" sz="2000" dirty="0">
              <a:solidFill>
                <a:schemeClr val="tx1"/>
              </a:solidFill>
            </a:endParaRPr>
          </a:p>
        </p:txBody>
      </p:sp>
    </p:spTree>
    <p:extLst>
      <p:ext uri="{BB962C8B-B14F-4D97-AF65-F5344CB8AC3E}">
        <p14:creationId xmlns:p14="http://schemas.microsoft.com/office/powerpoint/2010/main" val="2839929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421394" y="1047027"/>
            <a:ext cx="9216428" cy="4351338"/>
          </a:xfrm>
        </p:spPr>
        <p:txBody>
          <a:bodyPr/>
          <a:lstStyle/>
          <a:p>
            <a:pPr marL="0" indent="0">
              <a:buNone/>
            </a:pPr>
            <a:r>
              <a:rPr lang="ru-RU" b="1" dirty="0"/>
              <a:t>9.  </a:t>
            </a:r>
            <a:r>
              <a:rPr lang="ru-RU" dirty="0"/>
              <a:t>Укажите варианты ответов, в которых во всех словах одного ряда пропущена одна и та же буква. Запишите номера ответов.</a:t>
            </a:r>
          </a:p>
          <a:p>
            <a:pPr marL="0" indent="0">
              <a:buNone/>
            </a:pPr>
            <a:r>
              <a:rPr lang="ru-RU" sz="3200" dirty="0" smtClean="0"/>
              <a:t>1</a:t>
            </a:r>
            <a:r>
              <a:rPr lang="ru-RU" sz="3200" dirty="0"/>
              <a:t>)  </a:t>
            </a:r>
            <a:r>
              <a:rPr lang="ru-RU" sz="3200" dirty="0" err="1"/>
              <a:t>тр</a:t>
            </a:r>
            <a:r>
              <a:rPr lang="ru-RU" sz="3200" dirty="0"/>
              <a:t>..</a:t>
            </a:r>
            <a:r>
              <a:rPr lang="ru-RU" sz="3200" dirty="0" err="1"/>
              <a:t>щать</a:t>
            </a:r>
            <a:r>
              <a:rPr lang="ru-RU" sz="3200" dirty="0"/>
              <a:t>, в..</a:t>
            </a:r>
            <a:r>
              <a:rPr lang="ru-RU" sz="3200" dirty="0" err="1"/>
              <a:t>стибюль</a:t>
            </a:r>
            <a:r>
              <a:rPr lang="ru-RU" sz="3200" dirty="0"/>
              <a:t>, </a:t>
            </a:r>
            <a:r>
              <a:rPr lang="ru-RU" sz="3200" dirty="0" err="1"/>
              <a:t>зап</a:t>
            </a:r>
            <a:r>
              <a:rPr lang="ru-RU" sz="3200" dirty="0"/>
              <a:t>..</a:t>
            </a:r>
            <a:r>
              <a:rPr lang="ru-RU" sz="3200" dirty="0" err="1"/>
              <a:t>реть</a:t>
            </a:r>
            <a:endParaRPr lang="ru-RU" sz="3200" dirty="0"/>
          </a:p>
          <a:p>
            <a:pPr marL="0" indent="0">
              <a:buNone/>
            </a:pPr>
            <a:r>
              <a:rPr lang="ru-RU" sz="3200" dirty="0"/>
              <a:t>2)  </a:t>
            </a:r>
            <a:r>
              <a:rPr lang="ru-RU" sz="3200" dirty="0" err="1"/>
              <a:t>об..жать</a:t>
            </a:r>
            <a:r>
              <a:rPr lang="ru-RU" sz="3200" dirty="0"/>
              <a:t> (словом), пал..</a:t>
            </a:r>
            <a:r>
              <a:rPr lang="ru-RU" sz="3200" dirty="0" err="1"/>
              <a:t>садник</a:t>
            </a:r>
            <a:r>
              <a:rPr lang="ru-RU" sz="3200" dirty="0"/>
              <a:t>, </a:t>
            </a:r>
            <a:r>
              <a:rPr lang="ru-RU" sz="3200" dirty="0" err="1"/>
              <a:t>м..раж</a:t>
            </a:r>
            <a:endParaRPr lang="ru-RU" sz="3200" dirty="0"/>
          </a:p>
          <a:p>
            <a:pPr marL="0" indent="0">
              <a:buNone/>
            </a:pPr>
            <a:r>
              <a:rPr lang="ru-RU" sz="3200" dirty="0"/>
              <a:t>3)  г..</a:t>
            </a:r>
            <a:r>
              <a:rPr lang="ru-RU" sz="3200" dirty="0" err="1"/>
              <a:t>лерея</a:t>
            </a:r>
            <a:r>
              <a:rPr lang="ru-RU" sz="3200" dirty="0"/>
              <a:t>, ф..</a:t>
            </a:r>
            <a:r>
              <a:rPr lang="ru-RU" sz="3200" dirty="0" err="1"/>
              <a:t>нтазия</a:t>
            </a:r>
            <a:r>
              <a:rPr lang="ru-RU" sz="3200" dirty="0"/>
              <a:t>, </a:t>
            </a:r>
            <a:r>
              <a:rPr lang="ru-RU" sz="3200" dirty="0" err="1"/>
              <a:t>выск</a:t>
            </a:r>
            <a:r>
              <a:rPr lang="ru-RU" sz="3200" dirty="0"/>
              <a:t>..</a:t>
            </a:r>
            <a:r>
              <a:rPr lang="ru-RU" sz="3200" dirty="0" err="1"/>
              <a:t>чка</a:t>
            </a:r>
            <a:endParaRPr lang="ru-RU" sz="3200" dirty="0"/>
          </a:p>
          <a:p>
            <a:pPr marL="0" indent="0">
              <a:buNone/>
            </a:pPr>
            <a:r>
              <a:rPr lang="ru-RU" sz="3200" dirty="0"/>
              <a:t>4)  </a:t>
            </a:r>
            <a:r>
              <a:rPr lang="ru-RU" sz="3200" dirty="0" err="1"/>
              <a:t>непозв</a:t>
            </a:r>
            <a:r>
              <a:rPr lang="ru-RU" sz="3200" dirty="0"/>
              <a:t>..</a:t>
            </a:r>
            <a:r>
              <a:rPr lang="ru-RU" sz="3200" dirty="0" err="1"/>
              <a:t>лительно</a:t>
            </a:r>
            <a:r>
              <a:rPr lang="ru-RU" sz="3200" dirty="0"/>
              <a:t>, </a:t>
            </a:r>
            <a:r>
              <a:rPr lang="ru-RU" sz="3200" dirty="0" err="1"/>
              <a:t>выск</a:t>
            </a:r>
            <a:r>
              <a:rPr lang="ru-RU" sz="3200" dirty="0"/>
              <a:t>..</a:t>
            </a:r>
            <a:r>
              <a:rPr lang="ru-RU" sz="3200" dirty="0" err="1"/>
              <a:t>чка</a:t>
            </a:r>
            <a:r>
              <a:rPr lang="ru-RU" sz="3200" dirty="0"/>
              <a:t>, </a:t>
            </a:r>
            <a:r>
              <a:rPr lang="ru-RU" sz="3200" dirty="0" err="1"/>
              <a:t>пл</a:t>
            </a:r>
            <a:r>
              <a:rPr lang="ru-RU" sz="3200" dirty="0"/>
              <a:t>..</a:t>
            </a:r>
            <a:r>
              <a:rPr lang="ru-RU" sz="3200" dirty="0" err="1" smtClean="0"/>
              <a:t>вчиха</a:t>
            </a:r>
            <a:endParaRPr lang="ru-RU" sz="3200" dirty="0" smtClean="0"/>
          </a:p>
          <a:p>
            <a:pPr marL="0" indent="0">
              <a:buNone/>
            </a:pPr>
            <a:r>
              <a:rPr lang="ru-RU" sz="3200" dirty="0" smtClean="0"/>
              <a:t>5</a:t>
            </a:r>
            <a:r>
              <a:rPr lang="ru-RU" sz="3200" dirty="0"/>
              <a:t>)</a:t>
            </a:r>
            <a:r>
              <a:rPr lang="ru-RU" sz="3600" dirty="0"/>
              <a:t>  </a:t>
            </a:r>
            <a:r>
              <a:rPr lang="ru-RU" sz="3200" dirty="0" err="1"/>
              <a:t>вн</a:t>
            </a:r>
            <a:r>
              <a:rPr lang="ru-RU" sz="3200" dirty="0"/>
              <a:t>..</a:t>
            </a:r>
            <a:r>
              <a:rPr lang="ru-RU" sz="3200" dirty="0" err="1"/>
              <a:t>мательный</a:t>
            </a:r>
            <a:r>
              <a:rPr lang="ru-RU" sz="3200" dirty="0"/>
              <a:t>, д..</a:t>
            </a:r>
            <a:r>
              <a:rPr lang="ru-RU" sz="3200" dirty="0" err="1"/>
              <a:t>пломат</a:t>
            </a:r>
            <a:r>
              <a:rPr lang="ru-RU" sz="3200" dirty="0"/>
              <a:t>, </a:t>
            </a:r>
            <a:r>
              <a:rPr lang="ru-RU" sz="3200" dirty="0" err="1"/>
              <a:t>през</a:t>
            </a:r>
            <a:r>
              <a:rPr lang="ru-RU" sz="3200" dirty="0"/>
              <a:t>..</a:t>
            </a:r>
            <a:r>
              <a:rPr lang="ru-RU" sz="3200" dirty="0" err="1"/>
              <a:t>дент</a:t>
            </a:r>
            <a:endParaRPr lang="ru-RU" sz="3600" dirty="0"/>
          </a:p>
        </p:txBody>
      </p:sp>
      <p:sp>
        <p:nvSpPr>
          <p:cNvPr id="4" name="Скругленный прямоугольник 3"/>
          <p:cNvSpPr/>
          <p:nvPr/>
        </p:nvSpPr>
        <p:spPr>
          <a:xfrm>
            <a:off x="9650994" y="5911913"/>
            <a:ext cx="1611517" cy="452673"/>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solidFill>
                  <a:schemeClr val="tx1"/>
                </a:solidFill>
              </a:rPr>
              <a:t>1245</a:t>
            </a:r>
            <a:endParaRPr lang="ru-RU" sz="2800" dirty="0">
              <a:solidFill>
                <a:schemeClr val="tx1"/>
              </a:solidFill>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0" cy="6785573"/>
          </a:xfrm>
          <a:prstGeom prst="rect">
            <a:avLst/>
          </a:prstGeom>
        </p:spPr>
      </p:pic>
    </p:spTree>
    <p:extLst>
      <p:ext uri="{BB962C8B-B14F-4D97-AF65-F5344CB8AC3E}">
        <p14:creationId xmlns:p14="http://schemas.microsoft.com/office/powerpoint/2010/main" val="901269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570368" y="1110400"/>
            <a:ext cx="10583501" cy="5091223"/>
          </a:xfrm>
        </p:spPr>
        <p:txBody>
          <a:bodyPr>
            <a:normAutofit/>
          </a:bodyPr>
          <a:lstStyle/>
          <a:p>
            <a:pPr marL="0" indent="0">
              <a:buNone/>
            </a:pPr>
            <a:r>
              <a:rPr lang="ru-RU" b="1" dirty="0"/>
              <a:t>10.  </a:t>
            </a:r>
            <a:r>
              <a:rPr lang="ru-RU" dirty="0"/>
              <a:t>Укажите варианты ответов, в которых во всех словах одного ряда пропущена одна и та же буква. Запишите номера ответов.</a:t>
            </a:r>
          </a:p>
          <a:p>
            <a:pPr marL="0" indent="0">
              <a:buNone/>
            </a:pPr>
            <a:r>
              <a:rPr lang="ru-RU" sz="3200" dirty="0" smtClean="0"/>
              <a:t>1</a:t>
            </a:r>
            <a:r>
              <a:rPr lang="ru-RU" sz="3200" dirty="0"/>
              <a:t>)  </a:t>
            </a:r>
            <a:r>
              <a:rPr lang="ru-RU" sz="3200" dirty="0" err="1"/>
              <a:t>не..хваченный</a:t>
            </a:r>
            <a:r>
              <a:rPr lang="ru-RU" sz="3200" dirty="0"/>
              <a:t> (переписью), р..</a:t>
            </a:r>
            <a:r>
              <a:rPr lang="ru-RU" sz="3200" dirty="0" err="1"/>
              <a:t>зместить</a:t>
            </a:r>
            <a:r>
              <a:rPr lang="ru-RU" sz="3200" dirty="0"/>
              <a:t>, п..</a:t>
            </a:r>
            <a:r>
              <a:rPr lang="ru-RU" sz="3200" dirty="0" err="1"/>
              <a:t>дметать</a:t>
            </a:r>
            <a:r>
              <a:rPr lang="ru-RU" sz="3200" dirty="0"/>
              <a:t>;</a:t>
            </a:r>
          </a:p>
          <a:p>
            <a:pPr marL="0" indent="0">
              <a:buNone/>
            </a:pPr>
            <a:r>
              <a:rPr lang="ru-RU" sz="3200" dirty="0"/>
              <a:t>2)  раз..</a:t>
            </a:r>
            <a:r>
              <a:rPr lang="ru-RU" sz="3200" dirty="0" err="1"/>
              <a:t>ёмный</a:t>
            </a:r>
            <a:r>
              <a:rPr lang="ru-RU" sz="3200" dirty="0"/>
              <a:t>, под..</a:t>
            </a:r>
            <a:r>
              <a:rPr lang="ru-RU" sz="3200" dirty="0" err="1"/>
              <a:t>ём</a:t>
            </a:r>
            <a:r>
              <a:rPr lang="ru-RU" sz="3200" dirty="0"/>
              <a:t>, об..</a:t>
            </a:r>
            <a:r>
              <a:rPr lang="ru-RU" sz="3200" dirty="0" err="1"/>
              <a:t>ект</a:t>
            </a:r>
            <a:r>
              <a:rPr lang="ru-RU" sz="3200" dirty="0"/>
              <a:t>;</a:t>
            </a:r>
          </a:p>
          <a:p>
            <a:pPr marL="0" indent="0">
              <a:buNone/>
            </a:pPr>
            <a:r>
              <a:rPr lang="ru-RU" sz="3200" dirty="0"/>
              <a:t>3)  </a:t>
            </a:r>
            <a:r>
              <a:rPr lang="ru-RU" sz="3200" dirty="0" err="1"/>
              <a:t>не..жатый</a:t>
            </a:r>
            <a:r>
              <a:rPr lang="ru-RU" sz="3200" dirty="0"/>
              <a:t>, </a:t>
            </a:r>
            <a:r>
              <a:rPr lang="ru-RU" sz="3200" dirty="0" err="1"/>
              <a:t>бе</a:t>
            </a:r>
            <a:r>
              <a:rPr lang="ru-RU" sz="3200" dirty="0"/>
              <a:t>..</a:t>
            </a:r>
            <a:r>
              <a:rPr lang="ru-RU" sz="3200" dirty="0" err="1"/>
              <a:t>дорожье</a:t>
            </a:r>
            <a:r>
              <a:rPr lang="ru-RU" sz="3200" dirty="0"/>
              <a:t>, </a:t>
            </a:r>
            <a:r>
              <a:rPr lang="ru-RU" sz="3200" dirty="0" err="1"/>
              <a:t>бе</a:t>
            </a:r>
            <a:r>
              <a:rPr lang="ru-RU" sz="3200" dirty="0"/>
              <a:t>..</a:t>
            </a:r>
            <a:r>
              <a:rPr lang="ru-RU" sz="3200" dirty="0" err="1"/>
              <a:t>заботно</a:t>
            </a:r>
            <a:r>
              <a:rPr lang="ru-RU" sz="3200" dirty="0"/>
              <a:t>;</a:t>
            </a:r>
          </a:p>
          <a:p>
            <a:pPr marL="0" indent="0">
              <a:buNone/>
            </a:pPr>
            <a:r>
              <a:rPr lang="ru-RU" sz="3200" dirty="0"/>
              <a:t>4) </a:t>
            </a:r>
            <a:r>
              <a:rPr lang="ru-RU" dirty="0"/>
              <a:t> </a:t>
            </a:r>
            <a:r>
              <a:rPr lang="ru-RU" sz="3200" dirty="0"/>
              <a:t> сверх.. </a:t>
            </a:r>
            <a:r>
              <a:rPr lang="ru-RU" sz="3200" dirty="0" err="1"/>
              <a:t>нициативный</a:t>
            </a:r>
            <a:r>
              <a:rPr lang="ru-RU" sz="3200" dirty="0"/>
              <a:t>, </a:t>
            </a:r>
            <a:r>
              <a:rPr lang="ru-RU" sz="3200" dirty="0" err="1"/>
              <a:t>вз</a:t>
            </a:r>
            <a:r>
              <a:rPr lang="ru-RU" sz="3200" dirty="0"/>
              <a:t>..мать, трёх..</a:t>
            </a:r>
            <a:r>
              <a:rPr lang="ru-RU" sz="3200" dirty="0" err="1"/>
              <a:t>мпульсный</a:t>
            </a:r>
            <a:r>
              <a:rPr lang="ru-RU" sz="3200" dirty="0" smtClean="0"/>
              <a:t>;</a:t>
            </a:r>
          </a:p>
          <a:p>
            <a:pPr marL="0" indent="0">
              <a:buNone/>
            </a:pPr>
            <a:r>
              <a:rPr lang="ru-RU" sz="3200" dirty="0" smtClean="0"/>
              <a:t>5</a:t>
            </a:r>
            <a:r>
              <a:rPr lang="ru-RU" sz="3200" dirty="0"/>
              <a:t>)  </a:t>
            </a:r>
            <a:r>
              <a:rPr lang="ru-RU" sz="3200" dirty="0" err="1"/>
              <a:t>пр</a:t>
            </a:r>
            <a:r>
              <a:rPr lang="ru-RU" sz="3200" dirty="0"/>
              <a:t>..</a:t>
            </a:r>
            <a:r>
              <a:rPr lang="ru-RU" sz="3200" dirty="0" err="1"/>
              <a:t>обретатель</a:t>
            </a:r>
            <a:r>
              <a:rPr lang="ru-RU" sz="3200" dirty="0"/>
              <a:t>, </a:t>
            </a:r>
            <a:r>
              <a:rPr lang="ru-RU" sz="3200" dirty="0" err="1"/>
              <a:t>пр</a:t>
            </a:r>
            <a:r>
              <a:rPr lang="ru-RU" sz="3200" dirty="0"/>
              <a:t>..</a:t>
            </a:r>
            <a:r>
              <a:rPr lang="ru-RU" sz="3200" dirty="0" err="1"/>
              <a:t>чудливый</a:t>
            </a:r>
            <a:r>
              <a:rPr lang="ru-RU" sz="3200" dirty="0"/>
              <a:t>, </a:t>
            </a:r>
            <a:r>
              <a:rPr lang="ru-RU" sz="3200" dirty="0" err="1"/>
              <a:t>пр..ходящий</a:t>
            </a:r>
            <a:r>
              <a:rPr lang="ru-RU" sz="3200" dirty="0"/>
              <a:t> (домой).</a:t>
            </a:r>
          </a:p>
          <a:p>
            <a:pPr marL="0" indent="0">
              <a:buNone/>
            </a:pPr>
            <a:endParaRPr lang="ru-RU" sz="3200" dirty="0"/>
          </a:p>
        </p:txBody>
      </p:sp>
      <p:sp>
        <p:nvSpPr>
          <p:cNvPr id="4" name="Скругленный прямоугольник 3"/>
          <p:cNvSpPr/>
          <p:nvPr/>
        </p:nvSpPr>
        <p:spPr>
          <a:xfrm>
            <a:off x="9868277" y="6092982"/>
            <a:ext cx="1457608" cy="516048"/>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rPr>
              <a:t>245</a:t>
            </a:r>
            <a:endParaRPr lang="ru-RU" sz="2400" dirty="0">
              <a:solidFill>
                <a:schemeClr val="tx1"/>
              </a:solidFill>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0" cy="6785573"/>
          </a:xfrm>
          <a:prstGeom prst="rect">
            <a:avLst/>
          </a:prstGeom>
        </p:spPr>
      </p:pic>
    </p:spTree>
    <p:extLst>
      <p:ext uri="{BB962C8B-B14F-4D97-AF65-F5344CB8AC3E}">
        <p14:creationId xmlns:p14="http://schemas.microsoft.com/office/powerpoint/2010/main" val="2432202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742383" y="1367073"/>
            <a:ext cx="10176095" cy="4809890"/>
          </a:xfrm>
        </p:spPr>
        <p:txBody>
          <a:bodyPr/>
          <a:lstStyle/>
          <a:p>
            <a:pPr marL="0" indent="0">
              <a:buNone/>
            </a:pPr>
            <a:r>
              <a:rPr lang="ru-RU" b="1" dirty="0"/>
              <a:t>11.  </a:t>
            </a:r>
            <a:r>
              <a:rPr lang="ru-RU" dirty="0"/>
              <a:t>Укажите варианты ответов, в которых в обоих словах одного ряда пропущена одна и та же буква. Запишите номера ответов.</a:t>
            </a:r>
          </a:p>
          <a:p>
            <a:pPr marL="0" indent="0">
              <a:buNone/>
            </a:pPr>
            <a:r>
              <a:rPr lang="ru-RU" dirty="0" smtClean="0"/>
              <a:t>1</a:t>
            </a:r>
            <a:r>
              <a:rPr lang="ru-RU" dirty="0"/>
              <a:t>) </a:t>
            </a:r>
            <a:r>
              <a:rPr lang="ru-RU" dirty="0" smtClean="0"/>
              <a:t> </a:t>
            </a:r>
            <a:r>
              <a:rPr lang="ru-RU" dirty="0" err="1" smtClean="0"/>
              <a:t>милост</a:t>
            </a:r>
            <a:r>
              <a:rPr lang="ru-RU" dirty="0"/>
              <a:t>..вый, </a:t>
            </a:r>
            <a:r>
              <a:rPr lang="ru-RU" dirty="0" err="1"/>
              <a:t>юрод..вый</a:t>
            </a:r>
            <a:r>
              <a:rPr lang="ru-RU" dirty="0"/>
              <a:t> </a:t>
            </a:r>
          </a:p>
          <a:p>
            <a:pPr marL="0" indent="0">
              <a:buNone/>
            </a:pPr>
            <a:r>
              <a:rPr lang="ru-RU" dirty="0"/>
              <a:t>2)  </a:t>
            </a:r>
            <a:r>
              <a:rPr lang="ru-RU" dirty="0" err="1"/>
              <a:t>подразум</a:t>
            </a:r>
            <a:r>
              <a:rPr lang="ru-RU" dirty="0"/>
              <a:t>..</a:t>
            </a:r>
            <a:r>
              <a:rPr lang="ru-RU" dirty="0" err="1"/>
              <a:t>вать</a:t>
            </a:r>
            <a:r>
              <a:rPr lang="ru-RU" dirty="0"/>
              <a:t>, </a:t>
            </a:r>
            <a:r>
              <a:rPr lang="ru-RU" dirty="0" err="1"/>
              <a:t>намер</a:t>
            </a:r>
            <a:r>
              <a:rPr lang="ru-RU" dirty="0"/>
              <a:t>..</a:t>
            </a:r>
            <a:r>
              <a:rPr lang="ru-RU" dirty="0" err="1" smtClean="0"/>
              <a:t>ваться</a:t>
            </a:r>
            <a:endParaRPr lang="ru-RU" dirty="0"/>
          </a:p>
          <a:p>
            <a:pPr marL="0" indent="0">
              <a:buNone/>
            </a:pPr>
            <a:r>
              <a:rPr lang="ru-RU" dirty="0" smtClean="0"/>
              <a:t>3</a:t>
            </a:r>
            <a:r>
              <a:rPr lang="ru-RU" dirty="0"/>
              <a:t>)  толк..</a:t>
            </a:r>
            <a:r>
              <a:rPr lang="ru-RU" dirty="0" err="1"/>
              <a:t>тня</a:t>
            </a:r>
            <a:r>
              <a:rPr lang="ru-RU" dirty="0"/>
              <a:t>, </a:t>
            </a:r>
            <a:r>
              <a:rPr lang="ru-RU" dirty="0" err="1"/>
              <a:t>обрад</a:t>
            </a:r>
            <a:r>
              <a:rPr lang="ru-RU" dirty="0"/>
              <a:t>..</a:t>
            </a:r>
            <a:r>
              <a:rPr lang="ru-RU" dirty="0" err="1"/>
              <a:t>вать</a:t>
            </a:r>
            <a:endParaRPr lang="ru-RU" dirty="0"/>
          </a:p>
          <a:p>
            <a:pPr marL="0" indent="0">
              <a:buNone/>
            </a:pPr>
            <a:r>
              <a:rPr lang="ru-RU" dirty="0"/>
              <a:t>4)  </a:t>
            </a:r>
            <a:r>
              <a:rPr lang="ru-RU" dirty="0" err="1"/>
              <a:t>податл</a:t>
            </a:r>
            <a:r>
              <a:rPr lang="ru-RU" dirty="0"/>
              <a:t>..вый, нов..</a:t>
            </a:r>
            <a:r>
              <a:rPr lang="ru-RU" dirty="0" err="1"/>
              <a:t>зна</a:t>
            </a:r>
            <a:endParaRPr lang="ru-RU" dirty="0"/>
          </a:p>
          <a:p>
            <a:pPr marL="0" indent="0">
              <a:buNone/>
            </a:pPr>
            <a:r>
              <a:rPr lang="ru-RU" dirty="0"/>
              <a:t>5)  (вернуться) </a:t>
            </a:r>
            <a:r>
              <a:rPr lang="ru-RU" dirty="0" err="1"/>
              <a:t>засветл</a:t>
            </a:r>
            <a:r>
              <a:rPr lang="ru-RU" dirty="0"/>
              <a:t>.., (вытереть) </a:t>
            </a:r>
            <a:r>
              <a:rPr lang="ru-RU" dirty="0" err="1"/>
              <a:t>досух</a:t>
            </a:r>
            <a:r>
              <a:rPr lang="ru-RU" dirty="0"/>
              <a:t>..</a:t>
            </a:r>
          </a:p>
          <a:p>
            <a:pPr marL="0" indent="0">
              <a:buNone/>
            </a:pPr>
            <a:endParaRPr lang="ru-RU" dirty="0"/>
          </a:p>
        </p:txBody>
      </p:sp>
      <p:sp>
        <p:nvSpPr>
          <p:cNvPr id="4" name="Скругленный прямоугольник 3"/>
          <p:cNvSpPr/>
          <p:nvPr/>
        </p:nvSpPr>
        <p:spPr>
          <a:xfrm>
            <a:off x="10266630" y="6129196"/>
            <a:ext cx="1276538" cy="407406"/>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solidFill>
                  <a:schemeClr val="tx1"/>
                </a:solidFill>
              </a:rPr>
              <a:t>1234</a:t>
            </a:r>
            <a:endParaRPr lang="ru-RU" sz="2800" dirty="0">
              <a:solidFill>
                <a:schemeClr val="tx1"/>
              </a:solidFill>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0" cy="6785573"/>
          </a:xfrm>
          <a:prstGeom prst="rect">
            <a:avLst/>
          </a:prstGeom>
        </p:spPr>
      </p:pic>
    </p:spTree>
    <p:extLst>
      <p:ext uri="{BB962C8B-B14F-4D97-AF65-F5344CB8AC3E}">
        <p14:creationId xmlns:p14="http://schemas.microsoft.com/office/powerpoint/2010/main" val="815730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860079" y="1010813"/>
            <a:ext cx="10502020" cy="4351338"/>
          </a:xfrm>
        </p:spPr>
        <p:txBody>
          <a:bodyPr>
            <a:normAutofit/>
          </a:bodyPr>
          <a:lstStyle/>
          <a:p>
            <a:pPr marL="0" indent="0">
              <a:buNone/>
            </a:pPr>
            <a:r>
              <a:rPr lang="ru-RU" b="1" dirty="0"/>
              <a:t>12.  </a:t>
            </a:r>
            <a:r>
              <a:rPr lang="ru-RU" dirty="0"/>
              <a:t>Укажите варианты ответов, в которых в обоих словах одного ряда пропущена одна и та же буква. Запишите номера ответов.</a:t>
            </a:r>
          </a:p>
          <a:p>
            <a:pPr marL="0" indent="0">
              <a:buNone/>
            </a:pPr>
            <a:r>
              <a:rPr lang="ru-RU" dirty="0"/>
              <a:t> </a:t>
            </a:r>
            <a:r>
              <a:rPr lang="ru-RU" sz="3200" dirty="0" smtClean="0"/>
              <a:t>1</a:t>
            </a:r>
            <a:r>
              <a:rPr lang="ru-RU" sz="3200" dirty="0"/>
              <a:t>) (они) </a:t>
            </a:r>
            <a:r>
              <a:rPr lang="ru-RU" sz="3200" dirty="0" err="1"/>
              <a:t>вскоч</a:t>
            </a:r>
            <a:r>
              <a:rPr lang="ru-RU" sz="3200" dirty="0"/>
              <a:t>..т (в трамвай на ходу), (ничего не) </a:t>
            </a:r>
            <a:r>
              <a:rPr lang="ru-RU" sz="3200" dirty="0" err="1"/>
              <a:t>знач</a:t>
            </a:r>
            <a:r>
              <a:rPr lang="ru-RU" sz="3200" dirty="0"/>
              <a:t>..</a:t>
            </a:r>
            <a:r>
              <a:rPr lang="ru-RU" sz="3200" dirty="0" err="1"/>
              <a:t>щий</a:t>
            </a:r>
            <a:endParaRPr lang="ru-RU" sz="3200" dirty="0"/>
          </a:p>
          <a:p>
            <a:pPr marL="0" indent="0">
              <a:buNone/>
            </a:pPr>
            <a:r>
              <a:rPr lang="ru-RU" sz="3200" dirty="0"/>
              <a:t> </a:t>
            </a:r>
            <a:r>
              <a:rPr lang="ru-RU" sz="3200" dirty="0" smtClean="0"/>
              <a:t>2</a:t>
            </a:r>
            <a:r>
              <a:rPr lang="ru-RU" sz="3200" dirty="0"/>
              <a:t>)  </a:t>
            </a:r>
            <a:r>
              <a:rPr lang="ru-RU" sz="3200" dirty="0" err="1"/>
              <a:t>дослуш</a:t>
            </a:r>
            <a:r>
              <a:rPr lang="ru-RU" sz="3200" dirty="0"/>
              <a:t>..</a:t>
            </a:r>
            <a:r>
              <a:rPr lang="ru-RU" sz="3200" dirty="0" err="1"/>
              <a:t>нный</a:t>
            </a:r>
            <a:r>
              <a:rPr lang="ru-RU" sz="3200" dirty="0"/>
              <a:t>, </a:t>
            </a:r>
            <a:r>
              <a:rPr lang="ru-RU" sz="3200" dirty="0" err="1"/>
              <a:t>дыш</a:t>
            </a:r>
            <a:r>
              <a:rPr lang="ru-RU" sz="3200" dirty="0"/>
              <a:t>..</a:t>
            </a:r>
            <a:r>
              <a:rPr lang="ru-RU" sz="3200" dirty="0" err="1"/>
              <a:t>щий</a:t>
            </a:r>
            <a:endParaRPr lang="ru-RU" sz="3200" dirty="0"/>
          </a:p>
          <a:p>
            <a:pPr marL="0" indent="0">
              <a:buNone/>
            </a:pPr>
            <a:r>
              <a:rPr lang="ru-RU" sz="3200" dirty="0"/>
              <a:t>3)  </a:t>
            </a:r>
            <a:r>
              <a:rPr lang="ru-RU" sz="3200" dirty="0" err="1"/>
              <a:t>муч</a:t>
            </a:r>
            <a:r>
              <a:rPr lang="ru-RU" sz="3200" dirty="0"/>
              <a:t>..</a:t>
            </a:r>
            <a:r>
              <a:rPr lang="ru-RU" sz="3200" dirty="0" err="1"/>
              <a:t>мый</a:t>
            </a:r>
            <a:r>
              <a:rPr lang="ru-RU" sz="3200" dirty="0"/>
              <a:t> (сомнениями), </a:t>
            </a:r>
            <a:r>
              <a:rPr lang="ru-RU" sz="3200" dirty="0" err="1"/>
              <a:t>потерп</a:t>
            </a:r>
            <a:r>
              <a:rPr lang="ru-RU" sz="3200" dirty="0"/>
              <a:t>..</a:t>
            </a:r>
            <a:r>
              <a:rPr lang="ru-RU" sz="3200" dirty="0" err="1"/>
              <a:t>шь</a:t>
            </a:r>
            <a:endParaRPr lang="ru-RU" sz="3200" dirty="0"/>
          </a:p>
          <a:p>
            <a:pPr marL="0" indent="0">
              <a:buNone/>
            </a:pPr>
            <a:r>
              <a:rPr lang="ru-RU" sz="3200" dirty="0"/>
              <a:t>4)  </a:t>
            </a:r>
            <a:r>
              <a:rPr lang="ru-RU" sz="3200" dirty="0" err="1"/>
              <a:t>взвинч</a:t>
            </a:r>
            <a:r>
              <a:rPr lang="ru-RU" sz="3200" dirty="0"/>
              <a:t>..</a:t>
            </a:r>
            <a:r>
              <a:rPr lang="ru-RU" sz="3200" dirty="0" err="1"/>
              <a:t>нный</a:t>
            </a:r>
            <a:r>
              <a:rPr lang="ru-RU" sz="3200" dirty="0"/>
              <a:t>, (кошка) </a:t>
            </a:r>
            <a:r>
              <a:rPr lang="ru-RU" sz="3200" dirty="0" err="1"/>
              <a:t>мурлыч</a:t>
            </a:r>
            <a:r>
              <a:rPr lang="ru-RU" sz="3200" dirty="0"/>
              <a:t>..т</a:t>
            </a:r>
          </a:p>
          <a:p>
            <a:pPr marL="0" indent="0">
              <a:buNone/>
            </a:pPr>
            <a:r>
              <a:rPr lang="ru-RU" sz="3200" dirty="0"/>
              <a:t>5)  зате..</a:t>
            </a:r>
            <a:r>
              <a:rPr lang="ru-RU" sz="3200" dirty="0" err="1"/>
              <a:t>вший</a:t>
            </a:r>
            <a:r>
              <a:rPr lang="ru-RU" sz="3200" dirty="0"/>
              <a:t>, </a:t>
            </a:r>
            <a:r>
              <a:rPr lang="ru-RU" sz="3200" dirty="0" err="1"/>
              <a:t>залож</a:t>
            </a:r>
            <a:r>
              <a:rPr lang="ru-RU" sz="3200" dirty="0"/>
              <a:t>..</a:t>
            </a:r>
            <a:r>
              <a:rPr lang="ru-RU" sz="3200" dirty="0" err="1"/>
              <a:t>нный</a:t>
            </a:r>
            <a:r>
              <a:rPr lang="ru-RU" sz="3200" dirty="0"/>
              <a:t> (нос)</a:t>
            </a:r>
          </a:p>
          <a:p>
            <a:pPr marL="0" indent="0">
              <a:buNone/>
            </a:pPr>
            <a:endParaRPr lang="ru-RU" dirty="0"/>
          </a:p>
        </p:txBody>
      </p:sp>
      <p:sp>
        <p:nvSpPr>
          <p:cNvPr id="5" name="Скругленный прямоугольник 4"/>
          <p:cNvSpPr/>
          <p:nvPr/>
        </p:nvSpPr>
        <p:spPr>
          <a:xfrm>
            <a:off x="9949758" y="5975287"/>
            <a:ext cx="1330860" cy="534155"/>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1234</a:t>
            </a:r>
            <a:endParaRPr lang="ru-RU" sz="2400" dirty="0">
              <a:solidFill>
                <a:schemeClr val="tx1"/>
              </a:solidFill>
            </a:endParaRPr>
          </a:p>
        </p:txBody>
      </p:sp>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0" cy="6785573"/>
          </a:xfrm>
          <a:prstGeom prst="rect">
            <a:avLst/>
          </a:prstGeom>
        </p:spPr>
      </p:pic>
    </p:spTree>
    <p:extLst>
      <p:ext uri="{BB962C8B-B14F-4D97-AF65-F5344CB8AC3E}">
        <p14:creationId xmlns:p14="http://schemas.microsoft.com/office/powerpoint/2010/main" val="1740052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258432" y="1173775"/>
            <a:ext cx="9714368" cy="4351338"/>
          </a:xfrm>
        </p:spPr>
        <p:txBody>
          <a:bodyPr>
            <a:normAutofit lnSpcReduction="10000"/>
          </a:bodyPr>
          <a:lstStyle/>
          <a:p>
            <a:pPr marL="0" indent="0">
              <a:buNone/>
            </a:pPr>
            <a:r>
              <a:rPr lang="ru-RU" b="1" dirty="0"/>
              <a:t>13.  </a:t>
            </a:r>
            <a:r>
              <a:rPr lang="ru-RU" dirty="0"/>
              <a:t>Определите предложение, в котором НЕ со словом пишется СЛИТНО. Раскройте скобки и выпишите это слово.</a:t>
            </a:r>
          </a:p>
          <a:p>
            <a:pPr marL="0" indent="0">
              <a:buNone/>
            </a:pPr>
            <a:r>
              <a:rPr lang="ru-RU" dirty="0"/>
              <a:t> </a:t>
            </a:r>
            <a:r>
              <a:rPr lang="ru-RU" dirty="0" smtClean="0"/>
              <a:t>Эта </a:t>
            </a:r>
            <a:r>
              <a:rPr lang="ru-RU" dirty="0"/>
              <a:t>задача так и (не)решена учениками.</a:t>
            </a:r>
          </a:p>
          <a:p>
            <a:pPr marL="0" indent="0">
              <a:buNone/>
            </a:pPr>
            <a:r>
              <a:rPr lang="ru-RU" dirty="0"/>
              <a:t>Ирина Андреевна говорила (не)громко, но очень выразительно.</a:t>
            </a:r>
          </a:p>
          <a:p>
            <a:pPr marL="0" indent="0">
              <a:buNone/>
            </a:pPr>
            <a:r>
              <a:rPr lang="ru-RU" dirty="0"/>
              <a:t>Я был (не)готов к такому повороту событий и в растерянности остановился.</a:t>
            </a:r>
          </a:p>
          <a:p>
            <a:pPr marL="0" indent="0">
              <a:buNone/>
            </a:pPr>
            <a:r>
              <a:rPr lang="ru-RU" dirty="0"/>
              <a:t>(Не)умолкающие до глубокой ночи звуки музыки напоминали о близости парка аттракционов.</a:t>
            </a:r>
          </a:p>
          <a:p>
            <a:pPr marL="0" indent="0">
              <a:buNone/>
            </a:pPr>
            <a:r>
              <a:rPr lang="ru-RU" dirty="0"/>
              <a:t>Конечно, это был далеко (не)лучший поступок.</a:t>
            </a:r>
          </a:p>
          <a:p>
            <a:pPr marL="0" indent="0">
              <a:buNone/>
            </a:pPr>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0" cy="6785573"/>
          </a:xfrm>
          <a:prstGeom prst="rect">
            <a:avLst/>
          </a:prstGeom>
        </p:spPr>
      </p:pic>
    </p:spTree>
    <p:extLst>
      <p:ext uri="{BB962C8B-B14F-4D97-AF65-F5344CB8AC3E}">
        <p14:creationId xmlns:p14="http://schemas.microsoft.com/office/powerpoint/2010/main" val="388924734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032094" y="594353"/>
            <a:ext cx="9886385" cy="5480522"/>
          </a:xfrm>
        </p:spPr>
        <p:txBody>
          <a:bodyPr>
            <a:normAutofit fontScale="92500" lnSpcReduction="10000"/>
          </a:bodyPr>
          <a:lstStyle/>
          <a:p>
            <a:pPr marL="0" indent="0">
              <a:buNone/>
            </a:pPr>
            <a:r>
              <a:rPr lang="ru-RU" b="1" dirty="0"/>
              <a:t>14.  </a:t>
            </a:r>
            <a:r>
              <a:rPr lang="ru-RU" dirty="0"/>
              <a:t>Определите предложение, в котором оба выделенных слова пишутся СЛИТНО. Раскройте скобки и выпишите эти два слова.</a:t>
            </a:r>
          </a:p>
          <a:p>
            <a:pPr marL="0" indent="0">
              <a:buNone/>
            </a:pPr>
            <a:r>
              <a:rPr lang="ru-RU" dirty="0" smtClean="0"/>
              <a:t>Организм </a:t>
            </a:r>
            <a:r>
              <a:rPr lang="ru-RU" dirty="0"/>
              <a:t>становится невосприимчив к инфекции (В)СЛЕДСТВИЕ иммунизации, ТАК(ЖЕ) известной как вакцинация.</a:t>
            </a:r>
          </a:p>
          <a:p>
            <a:pPr marL="0" indent="0">
              <a:buNone/>
            </a:pPr>
            <a:r>
              <a:rPr lang="ru-RU" dirty="0"/>
              <a:t>Этот ничтожный трактирный разговор имел чрезвычайное на Раскольникова влияние, (КАК)БУДТО действительно было тут КАКОЕ(ТО) предопределение, указание.</a:t>
            </a:r>
          </a:p>
          <a:p>
            <a:pPr marL="0" indent="0">
              <a:buNone/>
            </a:pPr>
            <a:r>
              <a:rPr lang="ru-RU" dirty="0"/>
              <a:t>(ПО)ТОМУ, что и как говорил мой спутник, я (С)РАЗУ понял: человек он бывалый, крепкий.</a:t>
            </a:r>
          </a:p>
          <a:p>
            <a:pPr marL="0" indent="0">
              <a:buNone/>
            </a:pPr>
            <a:r>
              <a:rPr lang="ru-RU" dirty="0"/>
              <a:t>Ночью полил такой сильный дождь, что мы все промокли (НА)СКВОЗЬ, но пробраться в деревню (ПО)ПРЕЖНЕМУ не было никакой возможности.</a:t>
            </a:r>
          </a:p>
          <a:p>
            <a:pPr marL="0" indent="0">
              <a:buNone/>
            </a:pPr>
            <a:r>
              <a:rPr lang="ru-RU" dirty="0"/>
              <a:t>Сашка подумал, что передвигаться лучше (ПО)ОДИНОЧКЕ, Борька предложил ТО(ЖЕ) самое.</a:t>
            </a:r>
          </a:p>
          <a:p>
            <a:pPr marL="0" indent="0">
              <a:buNone/>
            </a:pPr>
            <a:endParaRPr lang="ru-RU" dirty="0"/>
          </a:p>
        </p:txBody>
      </p:sp>
      <p:sp>
        <p:nvSpPr>
          <p:cNvPr id="4" name="Скругленный прямоугольник 3"/>
          <p:cNvSpPr/>
          <p:nvPr/>
        </p:nvSpPr>
        <p:spPr>
          <a:xfrm>
            <a:off x="8483096" y="5893807"/>
            <a:ext cx="2661719" cy="570368"/>
          </a:xfrm>
          <a:prstGeom prst="roundRect">
            <a:avLst>
              <a:gd name="adj" fmla="val 12016"/>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err="1" smtClean="0">
                <a:solidFill>
                  <a:sysClr val="windowText" lastClr="000000"/>
                </a:solidFill>
              </a:rPr>
              <a:t>Вследствиетакже</a:t>
            </a:r>
            <a:r>
              <a:rPr lang="ru-RU" sz="2400" dirty="0" smtClean="0">
                <a:solidFill>
                  <a:sysClr val="windowText" lastClr="000000"/>
                </a:solidFill>
              </a:rPr>
              <a:t> </a:t>
            </a:r>
            <a:endParaRPr lang="ru-RU" sz="2400" dirty="0">
              <a:solidFill>
                <a:sysClr val="windowText" lastClr="000000"/>
              </a:solidFill>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0" cy="6785573"/>
          </a:xfrm>
          <a:prstGeom prst="rect">
            <a:avLst/>
          </a:prstGeom>
        </p:spPr>
      </p:pic>
    </p:spTree>
    <p:extLst>
      <p:ext uri="{BB962C8B-B14F-4D97-AF65-F5344CB8AC3E}">
        <p14:creationId xmlns:p14="http://schemas.microsoft.com/office/powerpoint/2010/main" val="2646649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258432" y="1466661"/>
            <a:ext cx="9257168" cy="4710302"/>
          </a:xfrm>
        </p:spPr>
        <p:txBody>
          <a:bodyPr>
            <a:normAutofit/>
          </a:bodyPr>
          <a:lstStyle/>
          <a:p>
            <a:pPr marL="0" indent="0">
              <a:buNone/>
            </a:pPr>
            <a:r>
              <a:rPr lang="ru-RU" sz="2400" b="1" dirty="0">
                <a:latin typeface="Times New Roman" panose="02020603050405020304" pitchFamily="18" charset="0"/>
                <a:cs typeface="Times New Roman" panose="02020603050405020304" pitchFamily="18" charset="0"/>
              </a:rPr>
              <a:t>6. </a:t>
            </a:r>
            <a:r>
              <a:rPr lang="ru-RU" sz="2400" dirty="0">
                <a:latin typeface="Times New Roman" panose="02020603050405020304" pitchFamily="18" charset="0"/>
                <a:cs typeface="Times New Roman" panose="02020603050405020304" pitchFamily="18" charset="0"/>
              </a:rPr>
              <a:t>Отредактируйте предложение: исправьте лексическую ошибку, </a:t>
            </a:r>
            <a:r>
              <a:rPr lang="ru-RU" sz="2400" b="1" dirty="0">
                <a:latin typeface="Times New Roman" panose="02020603050405020304" pitchFamily="18" charset="0"/>
                <a:cs typeface="Times New Roman" panose="02020603050405020304" pitchFamily="18" charset="0"/>
              </a:rPr>
              <a:t>ЗАМЕНИВ</a:t>
            </a:r>
            <a:r>
              <a:rPr lang="ru-RU" sz="2400" dirty="0">
                <a:latin typeface="Times New Roman" panose="02020603050405020304" pitchFamily="18" charset="0"/>
                <a:cs typeface="Times New Roman" panose="02020603050405020304" pitchFamily="18" charset="0"/>
              </a:rPr>
              <a:t> неверно употребленное слово. Запишите подобранное слово, соблюдая нормы современного русского литературного языка. </a:t>
            </a:r>
            <a:endParaRPr lang="ru-RU" sz="2400" dirty="0" smtClean="0">
              <a:latin typeface="Times New Roman" panose="02020603050405020304" pitchFamily="18" charset="0"/>
              <a:cs typeface="Times New Roman" panose="02020603050405020304" pitchFamily="18" charset="0"/>
            </a:endParaRPr>
          </a:p>
          <a:p>
            <a:pPr marL="0" indent="0">
              <a:buNone/>
            </a:pPr>
            <a:endParaRPr lang="ru-RU" sz="2400" b="1" dirty="0" smtClean="0">
              <a:latin typeface="Times New Roman" panose="02020603050405020304" pitchFamily="18" charset="0"/>
              <a:cs typeface="Times New Roman" panose="02020603050405020304" pitchFamily="18" charset="0"/>
            </a:endParaRPr>
          </a:p>
          <a:p>
            <a:pPr marL="0" indent="0">
              <a:buNone/>
            </a:pPr>
            <a:r>
              <a:rPr lang="ru-RU" dirty="0">
                <a:latin typeface="Times New Roman" panose="02020603050405020304" pitchFamily="18" charset="0"/>
                <a:cs typeface="Times New Roman" panose="02020603050405020304" pitchFamily="18" charset="0"/>
              </a:rPr>
              <a:t>В 1609 г. был заключен договор со Швецией, по которому шведы готовы были дать поддержку России в обмен на ее отказ от претензий на побережье Балтики. </a:t>
            </a:r>
          </a:p>
        </p:txBody>
      </p:sp>
      <p:sp>
        <p:nvSpPr>
          <p:cNvPr id="4" name="Скругленный прямоугольник 3"/>
          <p:cNvSpPr/>
          <p:nvPr/>
        </p:nvSpPr>
        <p:spPr>
          <a:xfrm>
            <a:off x="9044413" y="5742397"/>
            <a:ext cx="1638678" cy="434566"/>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a:solidFill>
                  <a:schemeClr val="tx1"/>
                </a:solidFill>
              </a:rPr>
              <a:t>Оказать</a:t>
            </a: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Tree>
    <p:extLst>
      <p:ext uri="{BB962C8B-B14F-4D97-AF65-F5344CB8AC3E}">
        <p14:creationId xmlns:p14="http://schemas.microsoft.com/office/powerpoint/2010/main" val="756219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394234" y="1825625"/>
            <a:ext cx="9121366" cy="4351338"/>
          </a:xfrm>
        </p:spPr>
        <p:txBody>
          <a:bodyPr>
            <a:normAutofit/>
          </a:bodyPr>
          <a:lstStyle/>
          <a:p>
            <a:pPr marL="0" indent="0">
              <a:buNone/>
            </a:pPr>
            <a:r>
              <a:rPr lang="ru-RU" sz="3200" b="1" dirty="0"/>
              <a:t>15</a:t>
            </a:r>
            <a:r>
              <a:rPr lang="ru-RU" sz="3600" b="1" dirty="0"/>
              <a:t>.  </a:t>
            </a:r>
            <a:r>
              <a:rPr lang="ru-RU" sz="3600" dirty="0"/>
              <a:t>Укажите все цифры, на месте которых пишется </a:t>
            </a:r>
            <a:r>
              <a:rPr lang="ru-RU" sz="3600" b="1" dirty="0"/>
              <a:t>НН</a:t>
            </a:r>
            <a:r>
              <a:rPr lang="ru-RU" sz="3200" dirty="0"/>
              <a:t>.</a:t>
            </a:r>
          </a:p>
          <a:p>
            <a:pPr marL="0" indent="0">
              <a:buNone/>
            </a:pPr>
            <a:r>
              <a:rPr lang="ru-RU" sz="3200" dirty="0"/>
              <a:t> </a:t>
            </a:r>
            <a:r>
              <a:rPr lang="ru-RU" sz="4000" b="1" dirty="0" err="1" smtClean="0"/>
              <a:t>Дикови</a:t>
            </a:r>
            <a:r>
              <a:rPr lang="ru-RU" sz="4000" b="1" dirty="0" smtClean="0"/>
              <a:t>(1)ной</a:t>
            </a:r>
            <a:r>
              <a:rPr lang="ru-RU" sz="4000" b="1" dirty="0" smtClean="0"/>
              <a:t> же </a:t>
            </a:r>
            <a:r>
              <a:rPr lang="ru-RU" sz="4000" b="1" dirty="0"/>
              <a:t>картошки огород её </a:t>
            </a:r>
            <a:r>
              <a:rPr lang="ru-RU" sz="4000" b="1" dirty="0" err="1" smtClean="0"/>
              <a:t>песча</a:t>
            </a:r>
            <a:r>
              <a:rPr lang="ru-RU" sz="4000" b="1" dirty="0" smtClean="0"/>
              <a:t>(2)</a:t>
            </a:r>
            <a:r>
              <a:rPr lang="ru-RU" sz="4000" b="1" dirty="0" err="1" smtClean="0"/>
              <a:t>ый</a:t>
            </a:r>
            <a:r>
              <a:rPr lang="ru-RU" sz="4000" b="1" dirty="0" smtClean="0"/>
              <a:t>,  с </a:t>
            </a:r>
            <a:r>
              <a:rPr lang="ru-RU" sz="4000" b="1" dirty="0" err="1" smtClean="0"/>
              <a:t>довое</a:t>
            </a:r>
            <a:r>
              <a:rPr lang="ru-RU" sz="4000" b="1" dirty="0" smtClean="0"/>
              <a:t>(3)</a:t>
            </a:r>
            <a:r>
              <a:rPr lang="ru-RU" sz="4000" b="1" dirty="0" err="1" smtClean="0"/>
              <a:t>ых</a:t>
            </a:r>
            <a:r>
              <a:rPr lang="ru-RU" sz="4000" b="1" dirty="0" smtClean="0"/>
              <a:t> </a:t>
            </a:r>
            <a:r>
              <a:rPr lang="ru-RU" sz="4000" b="1" dirty="0"/>
              <a:t>лет ни разу не </a:t>
            </a:r>
            <a:r>
              <a:rPr lang="ru-RU" sz="4000" b="1" dirty="0" err="1" smtClean="0"/>
              <a:t>удобре</a:t>
            </a:r>
            <a:r>
              <a:rPr lang="ru-RU" sz="4000" b="1" dirty="0" smtClean="0"/>
              <a:t>(4)</a:t>
            </a:r>
            <a:r>
              <a:rPr lang="ru-RU" sz="4000" b="1" dirty="0" err="1" smtClean="0"/>
              <a:t>ый</a:t>
            </a:r>
            <a:r>
              <a:rPr lang="ru-RU" sz="4000" b="1" dirty="0"/>
              <a:t>, не давал</a:t>
            </a:r>
            <a:r>
              <a:rPr lang="ru-RU" sz="4000" b="1" dirty="0" smtClean="0"/>
              <a:t>.</a:t>
            </a:r>
          </a:p>
          <a:p>
            <a:pPr marL="0" indent="0">
              <a:buNone/>
            </a:pPr>
            <a:endParaRPr lang="ru-RU" sz="4000" dirty="0"/>
          </a:p>
          <a:p>
            <a:pPr marL="0" indent="0">
              <a:buNone/>
            </a:pPr>
            <a:endParaRPr lang="ru-RU" sz="3200" dirty="0"/>
          </a:p>
        </p:txBody>
      </p:sp>
      <p:sp>
        <p:nvSpPr>
          <p:cNvPr id="4" name="Скругленный прямоугольник 3"/>
          <p:cNvSpPr/>
          <p:nvPr/>
        </p:nvSpPr>
        <p:spPr>
          <a:xfrm>
            <a:off x="8772809" y="5432078"/>
            <a:ext cx="1484768" cy="488887"/>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smtClean="0">
                <a:solidFill>
                  <a:schemeClr val="tx1"/>
                </a:solidFill>
              </a:rPr>
              <a:t>134</a:t>
            </a:r>
            <a:endParaRPr lang="ru-RU" sz="3200" dirty="0">
              <a:solidFill>
                <a:schemeClr val="tx1"/>
              </a:solidFill>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0" cy="6785573"/>
          </a:xfrm>
          <a:prstGeom prst="rect">
            <a:avLst/>
          </a:prstGeom>
        </p:spPr>
      </p:pic>
    </p:spTree>
    <p:extLst>
      <p:ext uri="{BB962C8B-B14F-4D97-AF65-F5344CB8AC3E}">
        <p14:creationId xmlns:p14="http://schemas.microsoft.com/office/powerpoint/2010/main" val="1710721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633742" y="688063"/>
            <a:ext cx="10655929" cy="5488900"/>
          </a:xfrm>
        </p:spPr>
        <p:txBody>
          <a:bodyPr>
            <a:normAutofit lnSpcReduction="10000"/>
          </a:bodyPr>
          <a:lstStyle/>
          <a:p>
            <a:pPr marL="0" indent="0">
              <a:buNone/>
            </a:pPr>
            <a:r>
              <a:rPr lang="ru-RU" b="1" dirty="0"/>
              <a:t>16.  Расставьте знаки препинания.</a:t>
            </a:r>
            <a:r>
              <a:rPr lang="ru-RU" dirty="0"/>
              <a:t> Укажите предложения, в которых нужно поставить </a:t>
            </a:r>
            <a:r>
              <a:rPr lang="ru-RU" b="1" dirty="0"/>
              <a:t>ОДНУ</a:t>
            </a:r>
            <a:r>
              <a:rPr lang="ru-RU" dirty="0"/>
              <a:t> запятую. Запишите номера этих предложений.</a:t>
            </a:r>
          </a:p>
          <a:p>
            <a:pPr marL="0" indent="0">
              <a:buNone/>
            </a:pPr>
            <a:r>
              <a:rPr lang="ru-RU" dirty="0"/>
              <a:t> </a:t>
            </a:r>
            <a:r>
              <a:rPr lang="ru-RU" dirty="0" smtClean="0"/>
              <a:t>1</a:t>
            </a:r>
            <a:r>
              <a:rPr lang="ru-RU" dirty="0"/>
              <a:t>)  Заканчивался московский зимний день и разгоралась вечерняя наполненная домашней суетой жизнь столицы.</a:t>
            </a:r>
          </a:p>
          <a:p>
            <a:pPr marL="0" indent="0">
              <a:buNone/>
            </a:pPr>
            <a:r>
              <a:rPr lang="ru-RU" dirty="0"/>
              <a:t>2)  За дощатой оклеенной газетами стеной квартировал с семьёй учитель обществоведения Квятковский а с другой стороны жил старый бухгалтер сельпо.</a:t>
            </a:r>
          </a:p>
          <a:p>
            <a:pPr marL="0" indent="0">
              <a:buNone/>
            </a:pPr>
            <a:r>
              <a:rPr lang="ru-RU" dirty="0"/>
              <a:t>3)  Библиотекарь заботился о своём богатстве и оберегал книги от пыли и сырости от крыс и пожаров.</a:t>
            </a:r>
          </a:p>
          <a:p>
            <a:pPr marL="0" indent="0">
              <a:buNone/>
            </a:pPr>
            <a:r>
              <a:rPr lang="ru-RU" dirty="0"/>
              <a:t>4)  Приходило время обеда и из окон высовывались мамы и бабушки и звали детей.</a:t>
            </a:r>
          </a:p>
          <a:p>
            <a:pPr marL="0" indent="0">
              <a:buNone/>
            </a:pPr>
            <a:r>
              <a:rPr lang="ru-RU" dirty="0"/>
              <a:t>5) </a:t>
            </a:r>
            <a:r>
              <a:rPr lang="ru-RU" dirty="0"/>
              <a:t>Мы долго не ложились спать и любовались то небом то морем.</a:t>
            </a:r>
            <a:endParaRPr lang="ru-RU" dirty="0"/>
          </a:p>
        </p:txBody>
      </p:sp>
      <p:sp>
        <p:nvSpPr>
          <p:cNvPr id="4" name="Скругленный прямоугольник 3"/>
          <p:cNvSpPr/>
          <p:nvPr/>
        </p:nvSpPr>
        <p:spPr>
          <a:xfrm>
            <a:off x="9352230" y="6029608"/>
            <a:ext cx="1502875" cy="552261"/>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ysClr val="windowText" lastClr="000000"/>
                </a:solidFill>
              </a:rPr>
              <a:t>345</a:t>
            </a:r>
            <a:endParaRPr lang="ru-RU" sz="2400" dirty="0">
              <a:solidFill>
                <a:sysClr val="windowText" lastClr="000000"/>
              </a:solidFill>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0" cy="6785573"/>
          </a:xfrm>
          <a:prstGeom prst="rect">
            <a:avLst/>
          </a:prstGeom>
        </p:spPr>
      </p:pic>
    </p:spTree>
    <p:extLst>
      <p:ext uri="{BB962C8B-B14F-4D97-AF65-F5344CB8AC3E}">
        <p14:creationId xmlns:p14="http://schemas.microsoft.com/office/powerpoint/2010/main" val="4121413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421394" y="1825625"/>
            <a:ext cx="9094206" cy="4351338"/>
          </a:xfrm>
        </p:spPr>
        <p:txBody>
          <a:bodyPr/>
          <a:lstStyle/>
          <a:p>
            <a:pPr marL="0" indent="0">
              <a:buNone/>
            </a:pPr>
            <a:r>
              <a:rPr lang="ru-RU" b="1" dirty="0"/>
              <a:t>17.  Расставьте все знаки препинания:</a:t>
            </a:r>
            <a:r>
              <a:rPr lang="ru-RU" dirty="0"/>
              <a:t> укажите цифру(-ы), на месте которой(-ых) в предложении должна(-ы) стоять запятая(-</a:t>
            </a:r>
            <a:r>
              <a:rPr lang="ru-RU" dirty="0" err="1"/>
              <a:t>ые</a:t>
            </a:r>
            <a:r>
              <a:rPr lang="ru-RU" dirty="0"/>
              <a:t>).</a:t>
            </a:r>
          </a:p>
          <a:p>
            <a:pPr marL="0" indent="0">
              <a:buNone/>
            </a:pPr>
            <a:r>
              <a:rPr lang="ru-RU" dirty="0"/>
              <a:t> </a:t>
            </a:r>
            <a:r>
              <a:rPr lang="ru-RU" sz="3200" b="1" dirty="0" smtClean="0"/>
              <a:t>Сразу </a:t>
            </a:r>
            <a:r>
              <a:rPr lang="ru-RU" sz="3200" b="1" dirty="0"/>
              <a:t>же за рекой (1) поднимаясь вверх (2) виднелись скалистые горы (3) очерченные внизу (4) ломаной линией чернеющих низеньких кустарников.</a:t>
            </a:r>
            <a:endParaRPr lang="ru-RU" sz="3200" dirty="0"/>
          </a:p>
          <a:p>
            <a:pPr marL="0" indent="0">
              <a:buNone/>
            </a:pPr>
            <a:endParaRPr lang="ru-RU" sz="3200" dirty="0"/>
          </a:p>
        </p:txBody>
      </p:sp>
      <p:sp>
        <p:nvSpPr>
          <p:cNvPr id="4" name="Скругленный прямоугольник 3"/>
          <p:cNvSpPr/>
          <p:nvPr/>
        </p:nvSpPr>
        <p:spPr>
          <a:xfrm>
            <a:off x="9316015" y="5633755"/>
            <a:ext cx="1439501" cy="543208"/>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ysClr val="windowText" lastClr="000000"/>
                </a:solidFill>
              </a:rPr>
              <a:t>123</a:t>
            </a:r>
            <a:endParaRPr lang="ru-RU" sz="2400" dirty="0">
              <a:solidFill>
                <a:sysClr val="windowText" lastClr="000000"/>
              </a:solidFill>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0" cy="6785573"/>
          </a:xfrm>
          <a:prstGeom prst="rect">
            <a:avLst/>
          </a:prstGeom>
        </p:spPr>
      </p:pic>
    </p:spTree>
    <p:extLst>
      <p:ext uri="{BB962C8B-B14F-4D97-AF65-F5344CB8AC3E}">
        <p14:creationId xmlns:p14="http://schemas.microsoft.com/office/powerpoint/2010/main" val="2430842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430446" y="721102"/>
            <a:ext cx="9112313" cy="5027848"/>
          </a:xfrm>
        </p:spPr>
        <p:txBody>
          <a:bodyPr>
            <a:normAutofit/>
          </a:bodyPr>
          <a:lstStyle/>
          <a:p>
            <a:pPr marL="0" indent="0">
              <a:buNone/>
            </a:pPr>
            <a:r>
              <a:rPr lang="ru-RU" b="1" dirty="0"/>
              <a:t>18.  Расставьте знаки препинания</a:t>
            </a:r>
            <a:r>
              <a:rPr lang="ru-RU" dirty="0"/>
              <a:t>: укажите все цифры, на месте которых в предложениях должны стоять запятые.</a:t>
            </a:r>
          </a:p>
          <a:p>
            <a:pPr marL="0" indent="0">
              <a:buNone/>
            </a:pPr>
            <a:r>
              <a:rPr lang="ru-RU" dirty="0"/>
              <a:t> </a:t>
            </a:r>
            <a:r>
              <a:rPr lang="ru-RU" b="1" dirty="0" smtClean="0"/>
              <a:t>Там </a:t>
            </a:r>
            <a:r>
              <a:rPr lang="ru-RU" b="1" dirty="0"/>
              <a:t>(1) вероятно (2) всё теперь в цвету,</a:t>
            </a:r>
            <a:endParaRPr lang="ru-RU" dirty="0"/>
          </a:p>
          <a:p>
            <a:pPr marL="0" indent="0">
              <a:buNone/>
            </a:pPr>
            <a:r>
              <a:rPr lang="ru-RU" b="1" dirty="0"/>
              <a:t>Не то что здесь  — мороз, снега, метели,</a:t>
            </a:r>
            <a:endParaRPr lang="ru-RU" dirty="0"/>
          </a:p>
          <a:p>
            <a:pPr marL="0" indent="0">
              <a:buNone/>
            </a:pPr>
            <a:r>
              <a:rPr lang="ru-RU" b="1" dirty="0"/>
              <a:t>И, может быть (3) там встретить можно ту,</a:t>
            </a:r>
            <a:endParaRPr lang="ru-RU" dirty="0"/>
          </a:p>
          <a:p>
            <a:pPr marL="0" indent="0">
              <a:buNone/>
            </a:pPr>
            <a:r>
              <a:rPr lang="ru-RU" b="1" dirty="0"/>
              <a:t>Кто (4) так и кажется (5) сошла с пастели</a:t>
            </a:r>
            <a:r>
              <a:rPr lang="ru-RU" b="1" dirty="0" smtClean="0"/>
              <a:t>…</a:t>
            </a:r>
            <a:endParaRPr lang="ru-RU" dirty="0"/>
          </a:p>
          <a:p>
            <a:pPr marL="0" indent="0">
              <a:buNone/>
            </a:pPr>
            <a:r>
              <a:rPr lang="ru-RU" b="1" dirty="0"/>
              <a:t>Красавица она. Она тиха.</a:t>
            </a:r>
            <a:endParaRPr lang="ru-RU" dirty="0"/>
          </a:p>
          <a:p>
            <a:pPr marL="0" indent="0">
              <a:buNone/>
            </a:pPr>
            <a:r>
              <a:rPr lang="ru-RU" b="1" dirty="0"/>
              <a:t>Не налюбуешься. Но скажет слово…</a:t>
            </a:r>
            <a:endParaRPr lang="ru-RU" dirty="0"/>
          </a:p>
          <a:p>
            <a:pPr marL="0" indent="0">
              <a:buNone/>
            </a:pPr>
            <a:r>
              <a:rPr lang="ru-RU" b="1" dirty="0"/>
              <a:t>Я (6) впрочем (7) предназначил для стиха</a:t>
            </a:r>
            <a:endParaRPr lang="ru-RU" dirty="0"/>
          </a:p>
          <a:p>
            <a:pPr marL="0" indent="0">
              <a:buNone/>
            </a:pPr>
            <a:r>
              <a:rPr lang="ru-RU" b="1" dirty="0"/>
              <a:t>Совсем не то… Начну́-ка (8) лучше (9) снова…</a:t>
            </a:r>
            <a:endParaRPr lang="ru-RU" dirty="0"/>
          </a:p>
          <a:p>
            <a:pPr marL="0" indent="0">
              <a:buNone/>
            </a:pPr>
            <a:endParaRPr lang="ru-RU" dirty="0"/>
          </a:p>
        </p:txBody>
      </p:sp>
      <p:sp>
        <p:nvSpPr>
          <p:cNvPr id="4" name="Скругленный прямоугольник 3"/>
          <p:cNvSpPr/>
          <p:nvPr/>
        </p:nvSpPr>
        <p:spPr>
          <a:xfrm>
            <a:off x="9325070" y="5857592"/>
            <a:ext cx="1656784" cy="525101"/>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solidFill>
                  <a:sysClr val="windowText" lastClr="000000"/>
                </a:solidFill>
              </a:rPr>
              <a:t>1234567</a:t>
            </a:r>
            <a:endParaRPr lang="ru-RU" sz="2800" dirty="0">
              <a:solidFill>
                <a:sysClr val="windowText" lastClr="000000"/>
              </a:solidFill>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0" cy="6785573"/>
          </a:xfrm>
          <a:prstGeom prst="rect">
            <a:avLst/>
          </a:prstGeom>
        </p:spPr>
      </p:pic>
    </p:spTree>
    <p:extLst>
      <p:ext uri="{BB962C8B-B14F-4D97-AF65-F5344CB8AC3E}">
        <p14:creationId xmlns:p14="http://schemas.microsoft.com/office/powerpoint/2010/main" val="1990949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095468" y="1572128"/>
            <a:ext cx="9510665" cy="4351338"/>
          </a:xfrm>
        </p:spPr>
        <p:txBody>
          <a:bodyPr>
            <a:normAutofit/>
          </a:bodyPr>
          <a:lstStyle/>
          <a:p>
            <a:pPr marL="0" indent="0">
              <a:buNone/>
            </a:pPr>
            <a:r>
              <a:rPr lang="ru-RU" sz="3200" b="1" dirty="0"/>
              <a:t>19.  Расставьте все знаки препинания:</a:t>
            </a:r>
            <a:r>
              <a:rPr lang="ru-RU" sz="3200" dirty="0"/>
              <a:t> укажите цифру(-ы), на месте которой(-ых) в предложении должна(-ы) стоять запятая(-</a:t>
            </a:r>
            <a:r>
              <a:rPr lang="ru-RU" sz="3200" dirty="0" err="1"/>
              <a:t>ые</a:t>
            </a:r>
            <a:r>
              <a:rPr lang="ru-RU" sz="3200" dirty="0"/>
              <a:t>).</a:t>
            </a:r>
          </a:p>
          <a:p>
            <a:pPr marL="0" indent="0">
              <a:buNone/>
            </a:pPr>
            <a:r>
              <a:rPr lang="ru-RU" sz="3600" dirty="0"/>
              <a:t> </a:t>
            </a:r>
            <a:r>
              <a:rPr lang="ru-RU" sz="3600" b="1" dirty="0" smtClean="0"/>
              <a:t>И </a:t>
            </a:r>
            <a:r>
              <a:rPr lang="ru-RU" sz="3600" b="1" dirty="0"/>
              <a:t>вот смотрю я сейчас на фотографию (1) историю (2) которой (3) только что рассказал (4) и вновь думаю о ни с чем не сравнимой роли случая в нашей жизни.</a:t>
            </a:r>
            <a:endParaRPr lang="ru-RU" sz="3600" dirty="0"/>
          </a:p>
          <a:p>
            <a:pPr marL="0" indent="0">
              <a:buNone/>
            </a:pPr>
            <a:endParaRPr lang="ru-RU" sz="3600" dirty="0"/>
          </a:p>
        </p:txBody>
      </p:sp>
      <p:sp>
        <p:nvSpPr>
          <p:cNvPr id="4" name="Скругленный прямоугольник 3"/>
          <p:cNvSpPr/>
          <p:nvPr/>
        </p:nvSpPr>
        <p:spPr>
          <a:xfrm>
            <a:off x="9162107" y="5595042"/>
            <a:ext cx="1638677" cy="506994"/>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solidFill>
                  <a:sysClr val="windowText" lastClr="000000"/>
                </a:solidFill>
              </a:rPr>
              <a:t>14</a:t>
            </a:r>
            <a:endParaRPr lang="ru-RU" sz="2800" dirty="0">
              <a:solidFill>
                <a:sysClr val="windowText" lastClr="000000"/>
              </a:solidFill>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0" cy="6785573"/>
          </a:xfrm>
          <a:prstGeom prst="rect">
            <a:avLst/>
          </a:prstGeom>
        </p:spPr>
      </p:pic>
    </p:spTree>
    <p:extLst>
      <p:ext uri="{BB962C8B-B14F-4D97-AF65-F5344CB8AC3E}">
        <p14:creationId xmlns:p14="http://schemas.microsoft.com/office/powerpoint/2010/main" val="4120163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629624" y="1137562"/>
            <a:ext cx="9085152" cy="4351338"/>
          </a:xfrm>
        </p:spPr>
        <p:txBody>
          <a:bodyPr/>
          <a:lstStyle/>
          <a:p>
            <a:pPr marL="0" indent="0">
              <a:buNone/>
            </a:pPr>
            <a:r>
              <a:rPr lang="ru-RU" b="1" dirty="0"/>
              <a:t>20.  Расставьте все знаки препинания:</a:t>
            </a:r>
            <a:r>
              <a:rPr lang="ru-RU" dirty="0"/>
              <a:t> укажите цифру(-ы), на месте которой(-ых) в предложении должна(-ы) стоять запятая(-</a:t>
            </a:r>
            <a:r>
              <a:rPr lang="ru-RU" dirty="0" err="1"/>
              <a:t>ые</a:t>
            </a:r>
            <a:r>
              <a:rPr lang="ru-RU" dirty="0"/>
              <a:t>).</a:t>
            </a:r>
          </a:p>
          <a:p>
            <a:pPr marL="0" indent="0">
              <a:buNone/>
            </a:pPr>
            <a:r>
              <a:rPr lang="ru-RU" dirty="0"/>
              <a:t> </a:t>
            </a:r>
            <a:r>
              <a:rPr lang="ru-RU" sz="3200" dirty="0" smtClean="0"/>
              <a:t>Снег </a:t>
            </a:r>
            <a:r>
              <a:rPr lang="ru-RU" sz="3200" dirty="0"/>
              <a:t>засыпал следы путников (1) и стало ясно (2) что (3) если снегопад не прекратится к ночи (4) то обратную дорогу придётся искать с трудом.</a:t>
            </a:r>
          </a:p>
          <a:p>
            <a:pPr marL="0" indent="0">
              <a:buNone/>
            </a:pPr>
            <a:endParaRPr lang="ru-RU" sz="3200" dirty="0"/>
          </a:p>
        </p:txBody>
      </p:sp>
      <p:sp>
        <p:nvSpPr>
          <p:cNvPr id="4" name="Скругленный прямоугольник 3"/>
          <p:cNvSpPr/>
          <p:nvPr/>
        </p:nvSpPr>
        <p:spPr>
          <a:xfrm>
            <a:off x="8999144" y="5585988"/>
            <a:ext cx="1493822" cy="461727"/>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ysClr val="windowText" lastClr="000000"/>
                </a:solidFill>
              </a:rPr>
              <a:t>124</a:t>
            </a:r>
            <a:endParaRPr lang="ru-RU" sz="2400" dirty="0">
              <a:solidFill>
                <a:sysClr val="windowText" lastClr="000000"/>
              </a:solidFill>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0" cy="6785573"/>
          </a:xfrm>
          <a:prstGeom prst="rect">
            <a:avLst/>
          </a:prstGeom>
        </p:spPr>
      </p:pic>
    </p:spTree>
    <p:extLst>
      <p:ext uri="{BB962C8B-B14F-4D97-AF65-F5344CB8AC3E}">
        <p14:creationId xmlns:p14="http://schemas.microsoft.com/office/powerpoint/2010/main" val="2581789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circle(in)">
                                      <p:cBhvr>
                                        <p:cTn id="7"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516048" y="742384"/>
            <a:ext cx="10846050" cy="5887252"/>
          </a:xfrm>
        </p:spPr>
        <p:txBody>
          <a:bodyPr>
            <a:normAutofit fontScale="92500" lnSpcReduction="10000"/>
          </a:bodyPr>
          <a:lstStyle/>
          <a:p>
            <a:pPr marL="0" indent="0">
              <a:buNone/>
            </a:pPr>
            <a:r>
              <a:rPr lang="ru-RU" b="1" dirty="0"/>
              <a:t>21.  </a:t>
            </a:r>
            <a:r>
              <a:rPr lang="ru-RU" dirty="0"/>
              <a:t>Найдите предложения, в которых </a:t>
            </a:r>
            <a:r>
              <a:rPr lang="ru-RU" b="1" dirty="0"/>
              <a:t>тире </a:t>
            </a:r>
            <a:r>
              <a:rPr lang="ru-RU" dirty="0"/>
              <a:t>ставится в соответствии с одним и тем же правилом пунктуации. Запишите номера этих предложений.</a:t>
            </a:r>
          </a:p>
          <a:p>
            <a:pPr marL="0" indent="0">
              <a:buNone/>
            </a:pPr>
            <a:r>
              <a:rPr lang="ru-RU" dirty="0"/>
              <a:t> </a:t>
            </a:r>
          </a:p>
          <a:p>
            <a:pPr marL="0" indent="0">
              <a:buNone/>
            </a:pPr>
            <a:r>
              <a:rPr lang="ru-RU" dirty="0"/>
              <a:t>(1)Изучение растений и животных в природе  — занятие не из лёгких. (2)Если учесть, как сложна даже самая простая среда, то неудивительно, почему экология развивается так постепенно, шаг за шагом отбирая у природы её тайны. (З)Любое существо тысячами невидимых нитей связано с живой и неживой природой. (4)Добывая пищу, отыскивая укрытия от врагов и непогоды, животные и растения выработали приспособления к самым полярным воздействиям природы. (5)У каждого вида  — свой образ жизни, свои особенности, привычки. (6)Но экология  — понятие более широкое. (7)Эта наука  — перекрёсток, где хватает работы биологу и врачу, космонавту и математику, философу и социологу, химику и инженеру. (8)Это наука, которая учит человека жить в ладу с природой. (9)Ведь тот же самый зверь или какое-нибудь растение не могут существовать сами по себе, в отрыве от остального мира.</a:t>
            </a:r>
          </a:p>
          <a:p>
            <a:pPr marL="0" indent="0">
              <a:buNone/>
            </a:pPr>
            <a:endParaRPr lang="ru-RU" dirty="0"/>
          </a:p>
        </p:txBody>
      </p:sp>
      <p:sp>
        <p:nvSpPr>
          <p:cNvPr id="2" name="Скругленный прямоугольник 1"/>
          <p:cNvSpPr/>
          <p:nvPr/>
        </p:nvSpPr>
        <p:spPr>
          <a:xfrm>
            <a:off x="8600793" y="5966233"/>
            <a:ext cx="1457608" cy="482333"/>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ysClr val="windowText" lastClr="000000"/>
                </a:solidFill>
              </a:rPr>
              <a:t>167</a:t>
            </a:r>
            <a:endParaRPr lang="ru-RU" dirty="0">
              <a:solidFill>
                <a:sysClr val="windowText" lastClr="000000"/>
              </a:solidFill>
            </a:endParaRP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588" y="113357"/>
            <a:ext cx="12092412" cy="6679919"/>
          </a:xfrm>
          <a:prstGeom prst="rect">
            <a:avLst/>
          </a:prstGeom>
        </p:spPr>
      </p:pic>
    </p:spTree>
    <p:extLst>
      <p:ext uri="{BB962C8B-B14F-4D97-AF65-F5344CB8AC3E}">
        <p14:creationId xmlns:p14="http://schemas.microsoft.com/office/powerpoint/2010/main" val="913056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385180" y="1028920"/>
            <a:ext cx="9230008" cy="4629496"/>
          </a:xfrm>
        </p:spPr>
        <p:txBody>
          <a:bodyPr>
            <a:normAutofit fontScale="92500"/>
          </a:bodyPr>
          <a:lstStyle/>
          <a:p>
            <a:pPr marL="0" indent="0">
              <a:buNone/>
            </a:pPr>
            <a:r>
              <a:rPr lang="ru-RU" b="1" dirty="0"/>
              <a:t>4</a:t>
            </a:r>
            <a:r>
              <a:rPr lang="ru-RU" sz="3600" b="1" dirty="0"/>
              <a:t>.  </a:t>
            </a:r>
            <a:r>
              <a:rPr lang="ru-RU" sz="3600" dirty="0"/>
              <a:t>Укажите варианты ответов, в которых </a:t>
            </a:r>
            <a:r>
              <a:rPr lang="ru-RU" sz="3600" b="1" dirty="0"/>
              <a:t>верно</a:t>
            </a:r>
            <a:r>
              <a:rPr lang="ru-RU" sz="3600" dirty="0"/>
              <a:t> выделена буква, обозначающая ударный гласный звук. Запишите номера ответов.</a:t>
            </a:r>
          </a:p>
          <a:p>
            <a:pPr marL="742950" indent="-742950">
              <a:buFont typeface="+mj-lt"/>
              <a:buAutoNum type="arabicPeriod"/>
            </a:pPr>
            <a:r>
              <a:rPr lang="ru-RU" sz="3600" dirty="0" err="1" smtClean="0"/>
              <a:t>нанЯл</a:t>
            </a:r>
            <a:endParaRPr lang="ru-RU" sz="3600" dirty="0"/>
          </a:p>
          <a:p>
            <a:pPr marL="742950" indent="-742950">
              <a:buFont typeface="+mj-lt"/>
              <a:buAutoNum type="arabicPeriod"/>
            </a:pPr>
            <a:r>
              <a:rPr lang="ru-RU" sz="3600" dirty="0" err="1"/>
              <a:t>солгалА</a:t>
            </a:r>
            <a:endParaRPr lang="ru-RU" sz="3600" dirty="0"/>
          </a:p>
          <a:p>
            <a:pPr marL="742950" indent="-742950">
              <a:buFont typeface="+mj-lt"/>
              <a:buAutoNum type="arabicPeriod"/>
            </a:pPr>
            <a:r>
              <a:rPr lang="ru-RU" sz="3500" dirty="0" err="1" smtClean="0"/>
              <a:t>вклЮчит</a:t>
            </a:r>
            <a:r>
              <a:rPr lang="ru-RU" sz="3500" dirty="0" smtClean="0"/>
              <a:t> </a:t>
            </a:r>
          </a:p>
          <a:p>
            <a:pPr marL="742950" indent="-742950">
              <a:buFont typeface="+mj-lt"/>
              <a:buAutoNum type="arabicPeriod"/>
            </a:pPr>
            <a:r>
              <a:rPr lang="ru-RU" sz="3600" dirty="0" err="1" smtClean="0"/>
              <a:t>облЕгчить</a:t>
            </a:r>
            <a:endParaRPr lang="ru-RU" sz="3600" dirty="0"/>
          </a:p>
          <a:p>
            <a:pPr marL="742950" indent="-742950">
              <a:buFont typeface="+mj-lt"/>
              <a:buAutoNum type="arabicPeriod"/>
            </a:pPr>
            <a:r>
              <a:rPr lang="ru-RU" sz="3600" dirty="0" err="1"/>
              <a:t>снятА</a:t>
            </a:r>
            <a:endParaRPr lang="ru-RU" sz="3600" dirty="0"/>
          </a:p>
          <a:p>
            <a:pPr marL="0" indent="0">
              <a:buNone/>
            </a:pPr>
            <a:endParaRPr lang="ru-RU" sz="3600" dirty="0"/>
          </a:p>
        </p:txBody>
      </p:sp>
      <p:sp>
        <p:nvSpPr>
          <p:cNvPr id="4" name="Скругленный прямоугольник 3"/>
          <p:cNvSpPr/>
          <p:nvPr/>
        </p:nvSpPr>
        <p:spPr>
          <a:xfrm>
            <a:off x="9166634" y="5658416"/>
            <a:ext cx="1448554" cy="561315"/>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solidFill>
                  <a:schemeClr val="tx1"/>
                </a:solidFill>
              </a:rPr>
              <a:t>235</a:t>
            </a:r>
            <a:endParaRPr lang="ru-RU" sz="2800" dirty="0">
              <a:solidFill>
                <a:schemeClr val="tx1"/>
              </a:solidFill>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588" y="113357"/>
            <a:ext cx="12092412" cy="6679919"/>
          </a:xfrm>
          <a:prstGeom prst="rect">
            <a:avLst/>
          </a:prstGeom>
        </p:spPr>
      </p:pic>
    </p:spTree>
    <p:extLst>
      <p:ext uri="{BB962C8B-B14F-4D97-AF65-F5344CB8AC3E}">
        <p14:creationId xmlns:p14="http://schemas.microsoft.com/office/powerpoint/2010/main" val="4028204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525101" y="594354"/>
            <a:ext cx="10624242" cy="5779286"/>
          </a:xfrm>
        </p:spPr>
        <p:txBody>
          <a:bodyPr>
            <a:normAutofit/>
          </a:bodyPr>
          <a:lstStyle/>
          <a:p>
            <a:pPr marL="0" indent="0">
              <a:buNone/>
            </a:pPr>
            <a:r>
              <a:rPr lang="ru-RU" b="1" dirty="0"/>
              <a:t>5.  </a:t>
            </a:r>
            <a:r>
              <a:rPr lang="ru-RU" dirty="0"/>
              <a:t>В одном из приведённых ниже предложений НЕВЕРНО употреблено выделенное слово. Исправьте лексическую ошибку, подобрав к выделенному слову пароним. Запишите подобранное слово.</a:t>
            </a:r>
          </a:p>
          <a:p>
            <a:pPr marL="0" indent="0">
              <a:buNone/>
            </a:pPr>
            <a:r>
              <a:rPr lang="ru-RU" dirty="0"/>
              <a:t> </a:t>
            </a:r>
            <a:r>
              <a:rPr lang="ru-RU" dirty="0" smtClean="0"/>
              <a:t>На </a:t>
            </a:r>
            <a:r>
              <a:rPr lang="ru-RU" dirty="0"/>
              <a:t>прилавках магазинов города лежат ОТБОРНЫЕ овощи и фрукты.</a:t>
            </a:r>
          </a:p>
          <a:p>
            <a:pPr marL="0" indent="0">
              <a:buNone/>
            </a:pPr>
            <a:r>
              <a:rPr lang="ru-RU" dirty="0"/>
              <a:t>Художественная гимнастика  — один из самых ЭФФЕКТНЫХ и красивых видов спорта.</a:t>
            </a:r>
          </a:p>
          <a:p>
            <a:pPr marL="0" indent="0">
              <a:buNone/>
            </a:pPr>
            <a:r>
              <a:rPr lang="ru-RU" dirty="0"/>
              <a:t>Надо вырабатывать навыки ДИПЛОМАТИЧНОГО поведения.</a:t>
            </a:r>
          </a:p>
          <a:p>
            <a:pPr marL="0" indent="0">
              <a:buNone/>
            </a:pPr>
            <a:r>
              <a:rPr lang="ru-RU" dirty="0"/>
              <a:t>После просмотра фильма у меня сложилось ДВОЯКОЕ впечатление.</a:t>
            </a:r>
          </a:p>
          <a:p>
            <a:pPr marL="0" indent="0">
              <a:buNone/>
            </a:pPr>
            <a:r>
              <a:rPr lang="ru-RU" dirty="0"/>
              <a:t>ПРОДУКТИВНЫМ было творчество юных мастеров, которые работали под руководством известного художника-оформителя.</a:t>
            </a:r>
          </a:p>
          <a:p>
            <a:pPr marL="0" indent="0">
              <a:buNone/>
            </a:pPr>
            <a:endParaRPr lang="ru-RU" dirty="0"/>
          </a:p>
        </p:txBody>
      </p:sp>
      <p:sp>
        <p:nvSpPr>
          <p:cNvPr id="4" name="Скругленный прямоугольник 3"/>
          <p:cNvSpPr/>
          <p:nvPr/>
        </p:nvSpPr>
        <p:spPr>
          <a:xfrm>
            <a:off x="9026305" y="6056768"/>
            <a:ext cx="2444436" cy="434567"/>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ysClr val="windowText" lastClr="000000"/>
                </a:solidFill>
              </a:rPr>
              <a:t>двойственное</a:t>
            </a:r>
            <a:endParaRPr lang="ru-RU" sz="2400" dirty="0">
              <a:solidFill>
                <a:sysClr val="windowText" lastClr="000000"/>
              </a:solidFill>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588" y="113357"/>
            <a:ext cx="12092412" cy="6679919"/>
          </a:xfrm>
          <a:prstGeom prst="rect">
            <a:avLst/>
          </a:prstGeom>
        </p:spPr>
      </p:pic>
    </p:spTree>
    <p:extLst>
      <p:ext uri="{BB962C8B-B14F-4D97-AF65-F5344CB8AC3E}">
        <p14:creationId xmlns:p14="http://schemas.microsoft.com/office/powerpoint/2010/main" val="1877102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905347" y="594353"/>
            <a:ext cx="10959220" cy="5580109"/>
          </a:xfrm>
        </p:spPr>
        <p:txBody>
          <a:bodyPr/>
          <a:lstStyle/>
          <a:p>
            <a:pPr marL="0" indent="0">
              <a:buNone/>
            </a:pPr>
            <a:r>
              <a:rPr lang="ru-RU" b="1" dirty="0"/>
              <a:t>6.  </a:t>
            </a:r>
            <a:r>
              <a:rPr lang="ru-RU" dirty="0"/>
              <a:t>Отредактируйте предложение: исправьте лексическую ошибку, </a:t>
            </a:r>
            <a:r>
              <a:rPr lang="ru-RU" b="1" dirty="0"/>
              <a:t>заменив</a:t>
            </a:r>
            <a:r>
              <a:rPr lang="ru-RU" dirty="0"/>
              <a:t> неверно употреблённое слово. Запишите подобранное слово, соблюдая нормы современного русского литературного языка</a:t>
            </a:r>
            <a:r>
              <a:rPr lang="ru-RU" dirty="0" smtClean="0"/>
              <a:t>.</a:t>
            </a:r>
          </a:p>
          <a:p>
            <a:pPr marL="0" indent="0">
              <a:buNone/>
            </a:pPr>
            <a:endParaRPr lang="ru-RU" sz="3200" dirty="0"/>
          </a:p>
          <a:p>
            <a:pPr marL="0" indent="0">
              <a:buNone/>
            </a:pPr>
            <a:r>
              <a:rPr lang="ru-RU" sz="3200" dirty="0"/>
              <a:t> </a:t>
            </a:r>
            <a:r>
              <a:rPr lang="ru-RU" sz="3600" b="1" dirty="0" smtClean="0"/>
              <a:t>Иногда отец менял </a:t>
            </a:r>
            <a:r>
              <a:rPr lang="ru-RU" sz="3600" b="1" dirty="0"/>
              <a:t>расстановку сил в </a:t>
            </a:r>
            <a:r>
              <a:rPr lang="ru-RU" sz="3600" b="1" dirty="0" smtClean="0"/>
              <a:t>доме</a:t>
            </a:r>
            <a:r>
              <a:rPr lang="ru-RU" sz="3600" b="1" dirty="0"/>
              <a:t>, одних возносил, других лишал на время полномочий, держал в грязном теле, с тем чтобы потом снова одарить вниманием и заботой.</a:t>
            </a:r>
            <a:endParaRPr lang="ru-RU" sz="3600" dirty="0"/>
          </a:p>
          <a:p>
            <a:pPr marL="0" indent="0">
              <a:buNone/>
            </a:pPr>
            <a:endParaRPr lang="ru-RU" dirty="0"/>
          </a:p>
        </p:txBody>
      </p:sp>
      <p:sp>
        <p:nvSpPr>
          <p:cNvPr id="4" name="Скругленный прямоугольник 3"/>
          <p:cNvSpPr/>
          <p:nvPr/>
        </p:nvSpPr>
        <p:spPr>
          <a:xfrm>
            <a:off x="9080626" y="5712737"/>
            <a:ext cx="1955548" cy="534154"/>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solidFill>
                  <a:schemeClr val="tx1"/>
                </a:solidFill>
              </a:rPr>
              <a:t>В чёрном </a:t>
            </a:r>
            <a:endParaRPr lang="ru-RU" sz="2800" dirty="0">
              <a:solidFill>
                <a:schemeClr val="tx1"/>
              </a:solidFill>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092412" cy="6679919"/>
          </a:xfrm>
          <a:prstGeom prst="rect">
            <a:avLst/>
          </a:prstGeom>
        </p:spPr>
      </p:pic>
    </p:spTree>
    <p:extLst>
      <p:ext uri="{BB962C8B-B14F-4D97-AF65-F5344CB8AC3E}">
        <p14:creationId xmlns:p14="http://schemas.microsoft.com/office/powerpoint/2010/main" val="2464599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394233" y="1191882"/>
            <a:ext cx="8994618" cy="4351338"/>
          </a:xfrm>
        </p:spPr>
        <p:txBody>
          <a:bodyPr/>
          <a:lstStyle/>
          <a:p>
            <a:pPr marL="0" indent="0">
              <a:buNone/>
            </a:pPr>
            <a:r>
              <a:rPr lang="ru-RU" b="1" dirty="0"/>
              <a:t>7.  </a:t>
            </a:r>
            <a:r>
              <a:rPr lang="ru-RU" dirty="0"/>
              <a:t>В одном из выделенных ниже слов допущена ошибка в образовании формы слова. Исправьте ошибку и запишите слово правильно.</a:t>
            </a:r>
          </a:p>
          <a:p>
            <a:pPr marL="0" indent="0">
              <a:buNone/>
            </a:pPr>
            <a:r>
              <a:rPr lang="ru-RU" dirty="0"/>
              <a:t> </a:t>
            </a:r>
            <a:r>
              <a:rPr lang="ru-RU" dirty="0" smtClean="0"/>
              <a:t>пара </a:t>
            </a:r>
            <a:r>
              <a:rPr lang="ru-RU" dirty="0"/>
              <a:t>САПОГ</a:t>
            </a:r>
          </a:p>
          <a:p>
            <a:pPr marL="0" indent="0">
              <a:buNone/>
            </a:pPr>
            <a:r>
              <a:rPr lang="ru-RU" dirty="0"/>
              <a:t>ПОЛОЖИ </a:t>
            </a:r>
            <a:r>
              <a:rPr lang="ru-RU" dirty="0" smtClean="0"/>
              <a:t>книги</a:t>
            </a:r>
          </a:p>
          <a:p>
            <a:pPr marL="0" indent="0">
              <a:buNone/>
            </a:pPr>
            <a:r>
              <a:rPr lang="ru-RU" dirty="0"/>
              <a:t>ОБГРЫЗАННОЕ яблоко</a:t>
            </a:r>
          </a:p>
          <a:p>
            <a:pPr marL="0" indent="0">
              <a:buNone/>
            </a:pPr>
            <a:r>
              <a:rPr lang="ru-RU" dirty="0"/>
              <a:t>КЛАДИ на стол</a:t>
            </a:r>
          </a:p>
          <a:p>
            <a:pPr marL="0" indent="0">
              <a:buNone/>
            </a:pPr>
            <a:r>
              <a:rPr lang="ru-RU" dirty="0" smtClean="0"/>
              <a:t>НАДЕНЬ </a:t>
            </a:r>
            <a:r>
              <a:rPr lang="ru-RU" dirty="0"/>
              <a:t>перчатки</a:t>
            </a:r>
          </a:p>
          <a:p>
            <a:pPr marL="0" indent="0">
              <a:buNone/>
            </a:pPr>
            <a:endParaRPr lang="ru-RU" dirty="0"/>
          </a:p>
        </p:txBody>
      </p:sp>
      <p:sp>
        <p:nvSpPr>
          <p:cNvPr id="4" name="Скругленный прямоугольник 3"/>
          <p:cNvSpPr/>
          <p:nvPr/>
        </p:nvSpPr>
        <p:spPr>
          <a:xfrm>
            <a:off x="8528364" y="5543221"/>
            <a:ext cx="2109459" cy="613136"/>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solidFill>
                  <a:schemeClr val="tx1"/>
                </a:solidFill>
              </a:rPr>
              <a:t> </a:t>
            </a:r>
            <a:r>
              <a:rPr lang="ru-RU" sz="2400" dirty="0">
                <a:solidFill>
                  <a:schemeClr val="tx1"/>
                </a:solidFill>
              </a:rPr>
              <a:t>обгрызенное</a:t>
            </a:r>
          </a:p>
        </p:txBody>
      </p:sp>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947266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502875" y="1182829"/>
            <a:ext cx="9379391" cy="4557068"/>
          </a:xfrm>
        </p:spPr>
        <p:txBody>
          <a:bodyPr/>
          <a:lstStyle/>
          <a:p>
            <a:pPr marL="0" indent="0">
              <a:buNone/>
            </a:pPr>
            <a:r>
              <a:rPr lang="ru-RU" b="1" dirty="0"/>
              <a:t>7.  </a:t>
            </a:r>
            <a:r>
              <a:rPr lang="ru-RU" dirty="0"/>
              <a:t>В одном из выделенных ниже слов допущена ошибка в образовании формы слова. Исправьте ошибку и запишите слово правильно.</a:t>
            </a:r>
          </a:p>
          <a:p>
            <a:pPr marL="0" indent="0">
              <a:buNone/>
            </a:pPr>
            <a:r>
              <a:rPr lang="ru-RU" sz="3200" dirty="0"/>
              <a:t> </a:t>
            </a:r>
            <a:r>
              <a:rPr lang="ru-RU" sz="3200" dirty="0" smtClean="0"/>
              <a:t>ЛАЖУ </a:t>
            </a:r>
            <a:r>
              <a:rPr lang="ru-RU" sz="3200" dirty="0"/>
              <a:t>по крышам</a:t>
            </a:r>
          </a:p>
          <a:p>
            <a:pPr marL="0" indent="0">
              <a:buNone/>
            </a:pPr>
            <a:r>
              <a:rPr lang="ru-RU" sz="3200" dirty="0"/>
              <a:t>часовые ПОЯСА</a:t>
            </a:r>
          </a:p>
          <a:p>
            <a:pPr marL="0" indent="0">
              <a:buNone/>
            </a:pPr>
            <a:r>
              <a:rPr lang="ru-RU" sz="3200" dirty="0"/>
              <a:t>с СЕМЬЮСТАМИ метрами</a:t>
            </a:r>
          </a:p>
          <a:p>
            <a:pPr marL="0" indent="0">
              <a:buNone/>
            </a:pPr>
            <a:r>
              <a:rPr lang="ru-RU" sz="3200" dirty="0"/>
              <a:t>РАЗОЖГЁТ костёр</a:t>
            </a:r>
          </a:p>
          <a:p>
            <a:pPr marL="0" indent="0">
              <a:buNone/>
            </a:pPr>
            <a:r>
              <a:rPr lang="ru-RU" sz="3200" dirty="0"/>
              <a:t>несколько ГРАММОВ</a:t>
            </a:r>
          </a:p>
          <a:p>
            <a:pPr marL="0" indent="0">
              <a:buNone/>
            </a:pPr>
            <a:endParaRPr lang="ru-RU" dirty="0"/>
          </a:p>
        </p:txBody>
      </p:sp>
      <p:sp>
        <p:nvSpPr>
          <p:cNvPr id="4" name="Скругленный прямоугольник 3"/>
          <p:cNvSpPr/>
          <p:nvPr/>
        </p:nvSpPr>
        <p:spPr>
          <a:xfrm>
            <a:off x="8501204" y="5739898"/>
            <a:ext cx="2480649" cy="534154"/>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solidFill>
                  <a:sysClr val="windowText" lastClr="000000"/>
                </a:solidFill>
              </a:rPr>
              <a:t>разожжёт</a:t>
            </a:r>
            <a:endParaRPr lang="ru-RU" sz="2800" dirty="0">
              <a:solidFill>
                <a:sysClr val="windowText" lastClr="000000"/>
              </a:solidFill>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588" y="113357"/>
            <a:ext cx="12092412" cy="6679919"/>
          </a:xfrm>
          <a:prstGeom prst="rect">
            <a:avLst/>
          </a:prstGeom>
        </p:spPr>
      </p:pic>
    </p:spTree>
    <p:extLst>
      <p:ext uri="{BB962C8B-B14F-4D97-AF65-F5344CB8AC3E}">
        <p14:creationId xmlns:p14="http://schemas.microsoft.com/office/powerpoint/2010/main" val="2683121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circle(in)">
                                      <p:cBhvr>
                                        <p:cTn id="7"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graphicFrame>
        <p:nvGraphicFramePr>
          <p:cNvPr id="4" name="Объект 3"/>
          <p:cNvGraphicFramePr>
            <a:graphicFrameLocks noGrp="1"/>
          </p:cNvGraphicFramePr>
          <p:nvPr>
            <p:ph idx="1"/>
            <p:extLst>
              <p:ext uri="{D42A27DB-BD31-4B8C-83A1-F6EECF244321}">
                <p14:modId xmlns:p14="http://schemas.microsoft.com/office/powerpoint/2010/main" val="1406282612"/>
              </p:ext>
            </p:extLst>
          </p:nvPr>
        </p:nvGraphicFramePr>
        <p:xfrm>
          <a:off x="231615" y="199176"/>
          <a:ext cx="11764226" cy="6492240"/>
        </p:xfrm>
        <a:graphic>
          <a:graphicData uri="http://schemas.openxmlformats.org/drawingml/2006/table">
            <a:tbl>
              <a:tblPr firstRow="1" bandRow="1">
                <a:tableStyleId>{5C22544A-7EE6-4342-B048-85BDC9FD1C3A}</a:tableStyleId>
              </a:tblPr>
              <a:tblGrid>
                <a:gridCol w="2774135">
                  <a:extLst>
                    <a:ext uri="{9D8B030D-6E8A-4147-A177-3AD203B41FA5}">
                      <a16:colId xmlns:a16="http://schemas.microsoft.com/office/drawing/2014/main" val="3370744611"/>
                    </a:ext>
                  </a:extLst>
                </a:gridCol>
                <a:gridCol w="8990091">
                  <a:extLst>
                    <a:ext uri="{9D8B030D-6E8A-4147-A177-3AD203B41FA5}">
                      <a16:colId xmlns:a16="http://schemas.microsoft.com/office/drawing/2014/main" val="2376752911"/>
                    </a:ext>
                  </a:extLst>
                </a:gridCol>
              </a:tblGrid>
              <a:tr h="286185">
                <a:tc>
                  <a:txBody>
                    <a:bodyPr/>
                    <a:lstStyle/>
                    <a:p>
                      <a:r>
                        <a:rPr lang="ru-RU" sz="2000" b="0" i="0" kern="1200" dirty="0" smtClean="0">
                          <a:solidFill>
                            <a:schemeClr val="tx1"/>
                          </a:solidFill>
                          <a:effectLst/>
                          <a:latin typeface="+mn-lt"/>
                          <a:ea typeface="+mn-ea"/>
                          <a:cs typeface="+mn-cs"/>
                        </a:rPr>
                        <a:t>А)  нарушение связи между подлежащим и сказуемым</a:t>
                      </a:r>
                    </a:p>
                    <a:p>
                      <a:r>
                        <a:rPr lang="ru-RU" sz="2000" b="0" i="0" kern="1200" dirty="0" smtClean="0">
                          <a:solidFill>
                            <a:schemeClr val="tx1"/>
                          </a:solidFill>
                          <a:effectLst/>
                          <a:latin typeface="+mn-lt"/>
                          <a:ea typeface="+mn-ea"/>
                          <a:cs typeface="+mn-cs"/>
                        </a:rPr>
                        <a:t>Б)  нарушение в построении предложения с однородными членами</a:t>
                      </a:r>
                    </a:p>
                    <a:p>
                      <a:r>
                        <a:rPr lang="ru-RU" sz="2000" b="0" i="0" kern="1200" dirty="0" smtClean="0">
                          <a:solidFill>
                            <a:schemeClr val="tx1"/>
                          </a:solidFill>
                          <a:effectLst/>
                          <a:latin typeface="+mn-lt"/>
                          <a:ea typeface="+mn-ea"/>
                          <a:cs typeface="+mn-cs"/>
                        </a:rPr>
                        <a:t>В)  нарушение в построении сложного предложения</a:t>
                      </a:r>
                    </a:p>
                    <a:p>
                      <a:r>
                        <a:rPr lang="ru-RU" sz="2000" b="0" i="0" kern="1200" dirty="0" smtClean="0">
                          <a:solidFill>
                            <a:schemeClr val="tx1"/>
                          </a:solidFill>
                          <a:effectLst/>
                          <a:latin typeface="+mn-lt"/>
                          <a:ea typeface="+mn-ea"/>
                          <a:cs typeface="+mn-cs"/>
                        </a:rPr>
                        <a:t>Г)  нарушение в построении предложения с причастным оборотом</a:t>
                      </a:r>
                    </a:p>
                    <a:p>
                      <a:r>
                        <a:rPr lang="ru-RU" sz="2000" b="0" i="0" kern="1200" dirty="0" smtClean="0">
                          <a:solidFill>
                            <a:schemeClr val="tx1"/>
                          </a:solidFill>
                          <a:effectLst/>
                          <a:latin typeface="+mn-lt"/>
                          <a:ea typeface="+mn-ea"/>
                          <a:cs typeface="+mn-cs"/>
                        </a:rPr>
                        <a:t>Д)  неверный выбор падежной формы имени существительного</a:t>
                      </a:r>
                    </a:p>
                    <a:p>
                      <a:endParaRPr lang="ru-RU" sz="2000" dirty="0">
                        <a:solidFill>
                          <a:schemeClr val="tx1"/>
                        </a:solidFill>
                      </a:endParaRPr>
                    </a:p>
                  </a:txBody>
                  <a:tcPr>
                    <a:solidFill>
                      <a:schemeClr val="bg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2000" b="0" i="0" kern="1200" dirty="0" smtClean="0">
                          <a:solidFill>
                            <a:schemeClr val="tx1"/>
                          </a:solidFill>
                          <a:effectLst/>
                          <a:latin typeface="+mn-lt"/>
                          <a:ea typeface="+mn-ea"/>
                          <a:cs typeface="+mn-cs"/>
                        </a:rPr>
                        <a:t>1) </a:t>
                      </a:r>
                      <a:r>
                        <a:rPr lang="ru-RU" sz="2000" b="0" i="0" kern="1200" dirty="0" smtClean="0">
                          <a:solidFill>
                            <a:schemeClr val="tx1"/>
                          </a:solidFill>
                          <a:effectLst/>
                          <a:latin typeface="+mn-lt"/>
                          <a:ea typeface="+mn-ea"/>
                          <a:cs typeface="+mn-cs"/>
                        </a:rPr>
                        <a:t>Прасковья Семёновна смотрела в даль улицы со слезами на глазах, точно сегодняшний день должен был оправдать её долголетние ожидания.</a:t>
                      </a:r>
                    </a:p>
                    <a:p>
                      <a:r>
                        <a:rPr lang="ru-RU" sz="2000" b="0" i="0" kern="1200" dirty="0" smtClean="0">
                          <a:solidFill>
                            <a:schemeClr val="tx1"/>
                          </a:solidFill>
                          <a:effectLst/>
                          <a:latin typeface="+mn-lt"/>
                          <a:ea typeface="+mn-ea"/>
                          <a:cs typeface="+mn-cs"/>
                        </a:rPr>
                        <a:t>2</a:t>
                      </a:r>
                      <a:r>
                        <a:rPr lang="ru-RU" sz="2000" b="0" i="0" kern="1200" dirty="0" smtClean="0">
                          <a:solidFill>
                            <a:schemeClr val="tx1"/>
                          </a:solidFill>
                          <a:effectLst/>
                          <a:latin typeface="+mn-lt"/>
                          <a:ea typeface="+mn-ea"/>
                          <a:cs typeface="+mn-cs"/>
                        </a:rPr>
                        <a:t>)  Отыскав Платона Васильевича и отведя его в сторону, генерал вполголоса расспрашивал о </a:t>
                      </a:r>
                      <a:r>
                        <a:rPr lang="ru-RU" sz="2000" b="0" i="0" kern="1200" dirty="0" err="1" smtClean="0">
                          <a:solidFill>
                            <a:schemeClr val="tx1"/>
                          </a:solidFill>
                          <a:effectLst/>
                          <a:latin typeface="+mn-lt"/>
                          <a:ea typeface="+mn-ea"/>
                          <a:cs typeface="+mn-cs"/>
                        </a:rPr>
                        <a:t>Прозорове</a:t>
                      </a:r>
                      <a:r>
                        <a:rPr lang="ru-RU" sz="2000" b="0" i="0" kern="1200" dirty="0" smtClean="0">
                          <a:solidFill>
                            <a:schemeClr val="tx1"/>
                          </a:solidFill>
                          <a:effectLst/>
                          <a:latin typeface="+mn-lt"/>
                          <a:ea typeface="+mn-ea"/>
                          <a:cs typeface="+mn-cs"/>
                        </a:rPr>
                        <a:t> и время от времени сосредоточенно покачивал своей большой головой, остриженной под гребёнку.</a:t>
                      </a:r>
                    </a:p>
                    <a:p>
                      <a:r>
                        <a:rPr lang="ru-RU" sz="2000" b="0" i="0" kern="1200" dirty="0" smtClean="0">
                          <a:solidFill>
                            <a:schemeClr val="tx1"/>
                          </a:solidFill>
                          <a:effectLst/>
                          <a:latin typeface="+mn-lt"/>
                          <a:ea typeface="+mn-ea"/>
                          <a:cs typeface="+mn-cs"/>
                        </a:rPr>
                        <a:t>3) </a:t>
                      </a:r>
                      <a:r>
                        <a:rPr lang="ru-RU" sz="2000" b="0" i="0" kern="1200" dirty="0" smtClean="0">
                          <a:solidFill>
                            <a:schemeClr val="tx1"/>
                          </a:solidFill>
                          <a:effectLst/>
                          <a:latin typeface="+mn-lt"/>
                          <a:ea typeface="+mn-ea"/>
                          <a:cs typeface="+mn-cs"/>
                        </a:rPr>
                        <a:t>Полученное </a:t>
                      </a:r>
                      <a:r>
                        <a:rPr lang="ru-RU" sz="2000" b="0" i="0" kern="1200" dirty="0" smtClean="0">
                          <a:solidFill>
                            <a:schemeClr val="tx1"/>
                          </a:solidFill>
                          <a:effectLst/>
                          <a:latin typeface="+mn-lt"/>
                          <a:ea typeface="+mn-ea"/>
                          <a:cs typeface="+mn-cs"/>
                        </a:rPr>
                        <a:t>утром известие Раисой Павловной начало циркулировать по всем заводам с изумительной быстротой, поднимая на всех ступеньках заводской иерархии страшнейший переполох.</a:t>
                      </a:r>
                    </a:p>
                    <a:p>
                      <a:pPr marL="0" marR="0" indent="0" algn="l" defTabSz="914400" rtl="0" eaLnBrk="1" fontAlgn="auto" latinLnBrk="0" hangingPunct="1">
                        <a:lnSpc>
                          <a:spcPct val="100000"/>
                        </a:lnSpc>
                        <a:spcBef>
                          <a:spcPts val="0"/>
                        </a:spcBef>
                        <a:spcAft>
                          <a:spcPts val="0"/>
                        </a:spcAft>
                        <a:buClrTx/>
                        <a:buSzTx/>
                        <a:buFontTx/>
                        <a:buNone/>
                        <a:tabLst/>
                        <a:defRPr/>
                      </a:pPr>
                      <a:r>
                        <a:rPr lang="ru-RU" sz="2000" b="0" i="0" kern="1200" dirty="0" smtClean="0">
                          <a:solidFill>
                            <a:schemeClr val="tx1"/>
                          </a:solidFill>
                          <a:effectLst/>
                          <a:latin typeface="+mn-lt"/>
                          <a:ea typeface="+mn-ea"/>
                          <a:cs typeface="+mn-cs"/>
                        </a:rPr>
                        <a:t>4) </a:t>
                      </a:r>
                      <a:r>
                        <a:rPr lang="ru-RU" sz="2000" b="0" i="0" kern="1200" dirty="0" smtClean="0">
                          <a:solidFill>
                            <a:schemeClr val="tx1"/>
                          </a:solidFill>
                          <a:effectLst/>
                          <a:latin typeface="+mn-lt"/>
                          <a:ea typeface="+mn-ea"/>
                          <a:cs typeface="+mn-cs"/>
                        </a:rPr>
                        <a:t> Егорова расстраивало не столько всё происходящее, сколько настораживало.</a:t>
                      </a:r>
                    </a:p>
                    <a:p>
                      <a:r>
                        <a:rPr lang="ru-RU" sz="2000" b="0" i="0" kern="1200" dirty="0" smtClean="0">
                          <a:solidFill>
                            <a:schemeClr val="tx1"/>
                          </a:solidFill>
                          <a:effectLst/>
                          <a:latin typeface="+mn-lt"/>
                          <a:ea typeface="+mn-ea"/>
                          <a:cs typeface="+mn-cs"/>
                        </a:rPr>
                        <a:t>5</a:t>
                      </a:r>
                      <a:r>
                        <a:rPr lang="ru-RU" sz="2000" b="0" i="0" kern="1200" dirty="0" smtClean="0">
                          <a:solidFill>
                            <a:schemeClr val="tx1"/>
                          </a:solidFill>
                          <a:effectLst/>
                          <a:latin typeface="+mn-lt"/>
                          <a:ea typeface="+mn-ea"/>
                          <a:cs typeface="+mn-cs"/>
                        </a:rPr>
                        <a:t>)  Уже с юности, проведённой за кулисами театра, где служила мама, а отчим был заведующим музыкальной части, я стал завсегдатаем театра.</a:t>
                      </a:r>
                    </a:p>
                    <a:p>
                      <a:r>
                        <a:rPr lang="ru-RU" sz="2000" b="0" i="0" kern="1200" dirty="0" smtClean="0">
                          <a:solidFill>
                            <a:schemeClr val="tx1"/>
                          </a:solidFill>
                          <a:effectLst/>
                          <a:latin typeface="+mn-lt"/>
                          <a:ea typeface="+mn-ea"/>
                          <a:cs typeface="+mn-cs"/>
                        </a:rPr>
                        <a:t>6) </a:t>
                      </a:r>
                      <a:r>
                        <a:rPr lang="ru-RU" sz="2000" b="0" i="0" kern="1200" dirty="0" smtClean="0">
                          <a:solidFill>
                            <a:schemeClr val="tx1"/>
                          </a:solidFill>
                          <a:effectLst/>
                          <a:latin typeface="+mn-lt"/>
                          <a:ea typeface="+mn-ea"/>
                          <a:cs typeface="+mn-cs"/>
                        </a:rPr>
                        <a:t>Родион </a:t>
                      </a:r>
                      <a:r>
                        <a:rPr lang="ru-RU" sz="2000" b="0" i="0" kern="1200" dirty="0" err="1" smtClean="0">
                          <a:solidFill>
                            <a:schemeClr val="tx1"/>
                          </a:solidFill>
                          <a:effectLst/>
                          <a:latin typeface="+mn-lt"/>
                          <a:ea typeface="+mn-ea"/>
                          <a:cs typeface="+mn-cs"/>
                        </a:rPr>
                        <a:t>Антоныч</a:t>
                      </a:r>
                      <a:r>
                        <a:rPr lang="ru-RU" sz="2000" b="0" i="0" kern="1200" dirty="0" smtClean="0">
                          <a:solidFill>
                            <a:schemeClr val="tx1"/>
                          </a:solidFill>
                          <a:effectLst/>
                          <a:latin typeface="+mn-lt"/>
                          <a:ea typeface="+mn-ea"/>
                          <a:cs typeface="+mn-cs"/>
                        </a:rPr>
                        <a:t> несколько раз просыпался в холодном поту, судорожно крестил своё толстое, заплывшее лицо, охал и долго ворочался с боку на бок.</a:t>
                      </a:r>
                    </a:p>
                    <a:p>
                      <a:r>
                        <a:rPr lang="ru-RU" sz="2000" b="0" i="0" kern="1200" dirty="0" smtClean="0">
                          <a:solidFill>
                            <a:schemeClr val="tx1"/>
                          </a:solidFill>
                          <a:effectLst/>
                          <a:latin typeface="+mn-lt"/>
                          <a:ea typeface="+mn-ea"/>
                          <a:cs typeface="+mn-cs"/>
                        </a:rPr>
                        <a:t>7</a:t>
                      </a:r>
                      <a:r>
                        <a:rPr lang="ru-RU" sz="2000" b="0" i="0" kern="1200" dirty="0" smtClean="0">
                          <a:solidFill>
                            <a:schemeClr val="tx1"/>
                          </a:solidFill>
                          <a:effectLst/>
                          <a:latin typeface="+mn-lt"/>
                          <a:ea typeface="+mn-ea"/>
                          <a:cs typeface="+mn-cs"/>
                        </a:rPr>
                        <a:t>)  Старик с пожелтевшей от старости бородой поднёс большой каравай на серебряном блюде.</a:t>
                      </a:r>
                    </a:p>
                    <a:p>
                      <a:r>
                        <a:rPr lang="ru-RU" sz="2000" b="0" i="0" kern="1200" dirty="0" smtClean="0">
                          <a:solidFill>
                            <a:schemeClr val="tx1"/>
                          </a:solidFill>
                          <a:effectLst/>
                          <a:latin typeface="+mn-lt"/>
                          <a:ea typeface="+mn-ea"/>
                          <a:cs typeface="+mn-cs"/>
                        </a:rPr>
                        <a:t>8)  Отец и дед Тетюева служил управителями в </a:t>
                      </a:r>
                      <a:r>
                        <a:rPr lang="ru-RU" sz="2000" b="0" i="0" kern="1200" dirty="0" err="1" smtClean="0">
                          <a:solidFill>
                            <a:schemeClr val="tx1"/>
                          </a:solidFill>
                          <a:effectLst/>
                          <a:latin typeface="+mn-lt"/>
                          <a:ea typeface="+mn-ea"/>
                          <a:cs typeface="+mn-cs"/>
                        </a:rPr>
                        <a:t>Кукарском</a:t>
                      </a:r>
                      <a:r>
                        <a:rPr lang="ru-RU" sz="2000" b="0" i="0" kern="1200" dirty="0" smtClean="0">
                          <a:solidFill>
                            <a:schemeClr val="tx1"/>
                          </a:solidFill>
                          <a:effectLst/>
                          <a:latin typeface="+mn-lt"/>
                          <a:ea typeface="+mn-ea"/>
                          <a:cs typeface="+mn-cs"/>
                        </a:rPr>
                        <a:t> заводе и прославились в тёмные времена крепостного права особенной жестокостью по отношению к рабочим.</a:t>
                      </a:r>
                    </a:p>
                    <a:p>
                      <a:pPr marL="0" marR="0" indent="0" algn="l" defTabSz="914400" rtl="0" eaLnBrk="1" fontAlgn="auto" latinLnBrk="0" hangingPunct="1">
                        <a:lnSpc>
                          <a:spcPct val="100000"/>
                        </a:lnSpc>
                        <a:spcBef>
                          <a:spcPts val="0"/>
                        </a:spcBef>
                        <a:spcAft>
                          <a:spcPts val="0"/>
                        </a:spcAft>
                        <a:buClrTx/>
                        <a:buSzTx/>
                        <a:buFontTx/>
                        <a:buNone/>
                        <a:tabLst/>
                        <a:defRPr/>
                      </a:pPr>
                      <a:r>
                        <a:rPr lang="ru-RU" sz="2000" b="0" i="0" kern="1200" dirty="0" smtClean="0">
                          <a:solidFill>
                            <a:schemeClr val="tx1"/>
                          </a:solidFill>
                          <a:effectLst/>
                          <a:latin typeface="+mn-lt"/>
                          <a:ea typeface="+mn-ea"/>
                          <a:cs typeface="+mn-cs"/>
                        </a:rPr>
                        <a:t>9) </a:t>
                      </a:r>
                      <a:r>
                        <a:rPr lang="ru-RU" sz="2000" b="0" i="0" kern="1200" dirty="0" smtClean="0">
                          <a:solidFill>
                            <a:schemeClr val="tx1"/>
                          </a:solidFill>
                          <a:effectLst/>
                          <a:latin typeface="+mn-lt"/>
                          <a:ea typeface="+mn-ea"/>
                          <a:cs typeface="+mn-cs"/>
                        </a:rPr>
                        <a:t>Мы, забыв про ссоры, вместе пытались выяснить, что получил ли каждый участник ответное письмо.</a:t>
                      </a:r>
                    </a:p>
                    <a:p>
                      <a:r>
                        <a:rPr lang="ru-RU" sz="2000" b="0" i="0" kern="1200" dirty="0" smtClean="0">
                          <a:solidFill>
                            <a:schemeClr val="tx1"/>
                          </a:solidFill>
                          <a:effectLst/>
                          <a:latin typeface="+mn-lt"/>
                          <a:ea typeface="+mn-ea"/>
                          <a:cs typeface="+mn-cs"/>
                        </a:rPr>
                        <a:t> </a:t>
                      </a:r>
                      <a:endParaRPr lang="ru-RU" sz="2000" dirty="0">
                        <a:solidFill>
                          <a:schemeClr val="tx1"/>
                        </a:solidFill>
                      </a:endParaRPr>
                    </a:p>
                  </a:txBody>
                  <a:tcPr>
                    <a:solidFill>
                      <a:schemeClr val="bg2"/>
                    </a:solidFill>
                  </a:tcPr>
                </a:tc>
                <a:extLst>
                  <a:ext uri="{0D108BD9-81ED-4DB2-BD59-A6C34878D82A}">
                    <a16:rowId xmlns:a16="http://schemas.microsoft.com/office/drawing/2014/main" val="2447859151"/>
                  </a:ext>
                </a:extLst>
              </a:tr>
            </a:tbl>
          </a:graphicData>
        </a:graphic>
      </p:graphicFrame>
      <p:sp>
        <p:nvSpPr>
          <p:cNvPr id="3" name="Скругленный прямоугольник 2"/>
          <p:cNvSpPr/>
          <p:nvPr/>
        </p:nvSpPr>
        <p:spPr>
          <a:xfrm>
            <a:off x="461727" y="6120143"/>
            <a:ext cx="2082297" cy="398352"/>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solidFill>
                  <a:sysClr val="windowText" lastClr="000000"/>
                </a:solidFill>
              </a:rPr>
              <a:t>84935</a:t>
            </a:r>
            <a:endParaRPr lang="ru-RU" sz="2800" dirty="0">
              <a:solidFill>
                <a:sysClr val="windowText" lastClr="000000"/>
              </a:solidFill>
            </a:endParaRPr>
          </a:p>
        </p:txBody>
      </p:sp>
    </p:spTree>
    <p:extLst>
      <p:ext uri="{BB962C8B-B14F-4D97-AF65-F5344CB8AC3E}">
        <p14:creationId xmlns:p14="http://schemas.microsoft.com/office/powerpoint/2010/main" val="1429709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869133" y="977774"/>
            <a:ext cx="10429592" cy="5199189"/>
          </a:xfrm>
        </p:spPr>
        <p:txBody>
          <a:bodyPr/>
          <a:lstStyle/>
          <a:p>
            <a:pPr marL="0" indent="0">
              <a:buNone/>
            </a:pPr>
            <a:r>
              <a:rPr lang="ru-RU" b="1" dirty="0"/>
              <a:t>9.  </a:t>
            </a:r>
            <a:r>
              <a:rPr lang="ru-RU" dirty="0"/>
              <a:t>Укажите варианты ответов, в которых во всех словах одного ряда пропущена одна и та же буква. Запишите номера ответов.</a:t>
            </a:r>
          </a:p>
          <a:p>
            <a:pPr marL="0" indent="0">
              <a:buNone/>
            </a:pPr>
            <a:r>
              <a:rPr lang="ru-RU" sz="3200" dirty="0" smtClean="0"/>
              <a:t>1</a:t>
            </a:r>
            <a:r>
              <a:rPr lang="ru-RU" sz="3200" dirty="0"/>
              <a:t>)  </a:t>
            </a:r>
            <a:r>
              <a:rPr lang="ru-RU" sz="3200" dirty="0" err="1"/>
              <a:t>ск</a:t>
            </a:r>
            <a:r>
              <a:rPr lang="ru-RU" sz="3200" dirty="0"/>
              <a:t>..</a:t>
            </a:r>
            <a:r>
              <a:rPr lang="ru-RU" sz="3200" dirty="0" err="1"/>
              <a:t>сить</a:t>
            </a:r>
            <a:r>
              <a:rPr lang="ru-RU" sz="3200" dirty="0"/>
              <a:t> (траву), </a:t>
            </a:r>
            <a:r>
              <a:rPr lang="ru-RU" sz="3200" dirty="0" err="1"/>
              <a:t>изд..лека</a:t>
            </a:r>
            <a:r>
              <a:rPr lang="ru-RU" sz="3200" dirty="0"/>
              <a:t>, </a:t>
            </a:r>
            <a:r>
              <a:rPr lang="ru-RU" sz="3200" dirty="0" err="1"/>
              <a:t>задр</a:t>
            </a:r>
            <a:r>
              <a:rPr lang="ru-RU" sz="3200" dirty="0"/>
              <a:t>..жать</a:t>
            </a:r>
          </a:p>
          <a:p>
            <a:pPr marL="0" indent="0">
              <a:buNone/>
            </a:pPr>
            <a:r>
              <a:rPr lang="ru-RU" sz="3200" dirty="0"/>
              <a:t>2)  в..</a:t>
            </a:r>
            <a:r>
              <a:rPr lang="ru-RU" sz="3200" dirty="0" err="1"/>
              <a:t>траж</a:t>
            </a:r>
            <a:r>
              <a:rPr lang="ru-RU" sz="3200" dirty="0"/>
              <a:t>, в..</a:t>
            </a:r>
            <a:r>
              <a:rPr lang="ru-RU" sz="3200" dirty="0" err="1"/>
              <a:t>ртуоз</a:t>
            </a:r>
            <a:r>
              <a:rPr lang="ru-RU" sz="3200" dirty="0"/>
              <a:t>, </a:t>
            </a:r>
            <a:r>
              <a:rPr lang="ru-RU" sz="3200" dirty="0" err="1"/>
              <a:t>св..</a:t>
            </a:r>
            <a:r>
              <a:rPr lang="ru-RU" sz="3200" dirty="0" err="1" smtClean="0"/>
              <a:t>сток</a:t>
            </a:r>
            <a:endParaRPr lang="ru-RU" sz="3200" dirty="0" smtClean="0"/>
          </a:p>
          <a:p>
            <a:pPr marL="0" indent="0">
              <a:buNone/>
            </a:pPr>
            <a:r>
              <a:rPr lang="ru-RU" sz="3200" dirty="0" smtClean="0"/>
              <a:t>3</a:t>
            </a:r>
            <a:r>
              <a:rPr lang="ru-RU" sz="3200" dirty="0"/>
              <a:t>)  од..</a:t>
            </a:r>
            <a:r>
              <a:rPr lang="ru-RU" sz="3200" dirty="0" err="1"/>
              <a:t>чать</a:t>
            </a:r>
            <a:r>
              <a:rPr lang="ru-RU" sz="3200" dirty="0"/>
              <a:t>, пол..</a:t>
            </a:r>
            <a:r>
              <a:rPr lang="ru-RU" sz="3200" dirty="0" err="1"/>
              <a:t>мизировать</a:t>
            </a:r>
            <a:r>
              <a:rPr lang="ru-RU" sz="3200" dirty="0"/>
              <a:t>, см..</a:t>
            </a:r>
            <a:r>
              <a:rPr lang="ru-RU" sz="3200" dirty="0" err="1"/>
              <a:t>рение</a:t>
            </a:r>
            <a:endParaRPr lang="ru-RU" sz="3200" dirty="0"/>
          </a:p>
          <a:p>
            <a:pPr marL="0" indent="0">
              <a:buNone/>
            </a:pPr>
            <a:r>
              <a:rPr lang="ru-RU" sz="3200" dirty="0"/>
              <a:t>4)  </a:t>
            </a:r>
            <a:r>
              <a:rPr lang="ru-RU" sz="3200" dirty="0" err="1"/>
              <a:t>прот</a:t>
            </a:r>
            <a:r>
              <a:rPr lang="ru-RU" sz="3200" dirty="0"/>
              <a:t>..</a:t>
            </a:r>
            <a:r>
              <a:rPr lang="ru-RU" sz="3200" dirty="0" err="1"/>
              <a:t>реть</a:t>
            </a:r>
            <a:r>
              <a:rPr lang="ru-RU" sz="3200" dirty="0"/>
              <a:t>, дер..</a:t>
            </a:r>
            <a:r>
              <a:rPr lang="ru-RU" sz="3200" dirty="0" err="1"/>
              <a:t>вяшка</a:t>
            </a:r>
            <a:r>
              <a:rPr lang="ru-RU" sz="3200" dirty="0"/>
              <a:t>, </a:t>
            </a:r>
            <a:r>
              <a:rPr lang="ru-RU" sz="3200" dirty="0" err="1"/>
              <a:t>ут</a:t>
            </a:r>
            <a:r>
              <a:rPr lang="ru-RU" sz="3200" dirty="0"/>
              <a:t>..</a:t>
            </a:r>
            <a:r>
              <a:rPr lang="ru-RU" sz="3200" dirty="0" err="1"/>
              <a:t>шитель</a:t>
            </a:r>
            <a:endParaRPr lang="ru-RU" sz="3200" dirty="0"/>
          </a:p>
          <a:p>
            <a:pPr marL="0" indent="0">
              <a:buNone/>
            </a:pPr>
            <a:r>
              <a:rPr lang="ru-RU" sz="3200" dirty="0"/>
              <a:t>5)  </a:t>
            </a:r>
            <a:r>
              <a:rPr lang="ru-RU" sz="3200" dirty="0" err="1"/>
              <a:t>бл</a:t>
            </a:r>
            <a:r>
              <a:rPr lang="ru-RU" sz="3200" dirty="0"/>
              <a:t>..</a:t>
            </a:r>
            <a:r>
              <a:rPr lang="ru-RU" sz="3200" dirty="0" err="1"/>
              <a:t>городный</a:t>
            </a:r>
            <a:r>
              <a:rPr lang="ru-RU" sz="3200" dirty="0"/>
              <a:t>, ф..</a:t>
            </a:r>
            <a:r>
              <a:rPr lang="ru-RU" sz="3200" dirty="0" err="1"/>
              <a:t>нтастический</a:t>
            </a:r>
            <a:r>
              <a:rPr lang="ru-RU" sz="3200" dirty="0"/>
              <a:t>, </a:t>
            </a:r>
            <a:r>
              <a:rPr lang="ru-RU" sz="3200" dirty="0" err="1"/>
              <a:t>запрогр</a:t>
            </a:r>
            <a:r>
              <a:rPr lang="ru-RU" sz="3200" dirty="0"/>
              <a:t>..</a:t>
            </a:r>
            <a:r>
              <a:rPr lang="ru-RU" sz="3200" dirty="0" err="1"/>
              <a:t>ммированный</a:t>
            </a:r>
            <a:endParaRPr lang="ru-RU" sz="3200" dirty="0"/>
          </a:p>
          <a:p>
            <a:pPr marL="0" indent="0">
              <a:buNone/>
            </a:pPr>
            <a:endParaRPr lang="ru-RU" sz="3200" dirty="0"/>
          </a:p>
        </p:txBody>
      </p:sp>
      <p:sp>
        <p:nvSpPr>
          <p:cNvPr id="4" name="Скругленный прямоугольник 3"/>
          <p:cNvSpPr/>
          <p:nvPr/>
        </p:nvSpPr>
        <p:spPr>
          <a:xfrm>
            <a:off x="8437830" y="5432079"/>
            <a:ext cx="1656784" cy="497941"/>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solidFill>
                  <a:schemeClr val="tx1"/>
                </a:solidFill>
              </a:rPr>
              <a:t>245</a:t>
            </a:r>
            <a:endParaRPr lang="ru-RU" sz="2800" dirty="0">
              <a:solidFill>
                <a:schemeClr val="tx1"/>
              </a:solidFill>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092412" cy="6679919"/>
          </a:xfrm>
          <a:prstGeom prst="rect">
            <a:avLst/>
          </a:prstGeom>
        </p:spPr>
      </p:pic>
    </p:spTree>
    <p:extLst>
      <p:ext uri="{BB962C8B-B14F-4D97-AF65-F5344CB8AC3E}">
        <p14:creationId xmlns:p14="http://schemas.microsoft.com/office/powerpoint/2010/main" val="3578236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013988" y="959667"/>
            <a:ext cx="9859224" cy="5570381"/>
          </a:xfrm>
        </p:spPr>
        <p:txBody>
          <a:bodyPr/>
          <a:lstStyle/>
          <a:p>
            <a:pPr marL="0" indent="0">
              <a:buNone/>
            </a:pPr>
            <a:r>
              <a:rPr lang="ru-RU" b="1" dirty="0"/>
              <a:t>10.  </a:t>
            </a:r>
            <a:r>
              <a:rPr lang="ru-RU" dirty="0"/>
              <a:t>Укажите варианты ответов, в которых во всех словах одного ряда пропущена одна и та же буква. Запишите номера ответов.</a:t>
            </a:r>
          </a:p>
          <a:p>
            <a:pPr marL="0" indent="0">
              <a:buNone/>
            </a:pPr>
            <a:r>
              <a:rPr lang="ru-RU" dirty="0" smtClean="0"/>
              <a:t>1</a:t>
            </a:r>
            <a:r>
              <a:rPr lang="ru-RU" dirty="0"/>
              <a:t>) по..</a:t>
            </a:r>
            <a:r>
              <a:rPr lang="ru-RU" dirty="0" err="1"/>
              <a:t>чинительный</a:t>
            </a:r>
            <a:r>
              <a:rPr lang="ru-RU" dirty="0"/>
              <a:t>, по..</a:t>
            </a:r>
            <a:r>
              <a:rPr lang="ru-RU" dirty="0" err="1"/>
              <a:t>тверждение</a:t>
            </a:r>
            <a:r>
              <a:rPr lang="ru-RU" dirty="0"/>
              <a:t>, </a:t>
            </a:r>
            <a:r>
              <a:rPr lang="ru-RU" dirty="0" err="1"/>
              <a:t>пре..шествовать</a:t>
            </a:r>
            <a:r>
              <a:rPr lang="ru-RU" dirty="0" smtClean="0"/>
              <a:t>.</a:t>
            </a:r>
          </a:p>
          <a:p>
            <a:pPr marL="0" indent="0">
              <a:buNone/>
            </a:pPr>
            <a:r>
              <a:rPr lang="ru-RU" dirty="0" smtClean="0"/>
              <a:t>2</a:t>
            </a:r>
            <a:r>
              <a:rPr lang="ru-RU" dirty="0"/>
              <a:t>)  во..</a:t>
            </a:r>
            <a:r>
              <a:rPr lang="ru-RU" dirty="0" err="1"/>
              <a:t>местить</a:t>
            </a:r>
            <a:r>
              <a:rPr lang="ru-RU" dirty="0"/>
              <a:t>, не..</a:t>
            </a:r>
            <a:r>
              <a:rPr lang="ru-RU" dirty="0" err="1"/>
              <a:t>добровать</a:t>
            </a:r>
            <a:r>
              <a:rPr lang="ru-RU" dirty="0"/>
              <a:t>, ..</a:t>
            </a:r>
            <a:r>
              <a:rPr lang="ru-RU" dirty="0" err="1"/>
              <a:t>дание</a:t>
            </a:r>
            <a:r>
              <a:rPr lang="ru-RU" dirty="0"/>
              <a:t>;</a:t>
            </a:r>
          </a:p>
          <a:p>
            <a:pPr marL="0" indent="0">
              <a:buNone/>
            </a:pPr>
            <a:r>
              <a:rPr lang="ru-RU" dirty="0"/>
              <a:t>3)  супер..</a:t>
            </a:r>
            <a:r>
              <a:rPr lang="ru-RU" dirty="0" err="1"/>
              <a:t>гра</a:t>
            </a:r>
            <a:r>
              <a:rPr lang="ru-RU" dirty="0"/>
              <a:t>, пред..</a:t>
            </a:r>
            <a:r>
              <a:rPr lang="ru-RU" dirty="0" err="1"/>
              <a:t>юньский</a:t>
            </a:r>
            <a:r>
              <a:rPr lang="ru-RU" dirty="0"/>
              <a:t>, без..</a:t>
            </a:r>
            <a:r>
              <a:rPr lang="ru-RU" dirty="0" err="1"/>
              <a:t>скусный</a:t>
            </a:r>
            <a:r>
              <a:rPr lang="ru-RU" dirty="0"/>
              <a:t>;</a:t>
            </a:r>
          </a:p>
          <a:p>
            <a:pPr marL="0" indent="0">
              <a:buNone/>
            </a:pPr>
            <a:r>
              <a:rPr lang="ru-RU" dirty="0"/>
              <a:t>4)  </a:t>
            </a:r>
            <a:r>
              <a:rPr lang="ru-RU" dirty="0" err="1"/>
              <a:t>пр</a:t>
            </a:r>
            <a:r>
              <a:rPr lang="ru-RU" dirty="0"/>
              <a:t>..</a:t>
            </a:r>
            <a:r>
              <a:rPr lang="ru-RU" dirty="0" err="1"/>
              <a:t>брежный</a:t>
            </a:r>
            <a:r>
              <a:rPr lang="ru-RU" dirty="0"/>
              <a:t>, </a:t>
            </a:r>
            <a:r>
              <a:rPr lang="ru-RU" dirty="0" err="1"/>
              <a:t>пр..давать</a:t>
            </a:r>
            <a:r>
              <a:rPr lang="ru-RU" dirty="0"/>
              <a:t> (значение), </a:t>
            </a:r>
            <a:r>
              <a:rPr lang="ru-RU" dirty="0" err="1"/>
              <a:t>пр..ставить</a:t>
            </a:r>
            <a:r>
              <a:rPr lang="ru-RU" dirty="0"/>
              <a:t> (к стене);</a:t>
            </a:r>
          </a:p>
          <a:p>
            <a:pPr marL="0" indent="0">
              <a:buNone/>
            </a:pPr>
            <a:r>
              <a:rPr lang="ru-RU" dirty="0"/>
              <a:t>5)  ад..</a:t>
            </a:r>
            <a:r>
              <a:rPr lang="ru-RU" dirty="0" err="1"/>
              <a:t>ютант</a:t>
            </a:r>
            <a:r>
              <a:rPr lang="ru-RU" dirty="0"/>
              <a:t>, </a:t>
            </a:r>
            <a:r>
              <a:rPr lang="ru-RU" dirty="0" err="1"/>
              <a:t>с..ёжиться</a:t>
            </a:r>
            <a:r>
              <a:rPr lang="ru-RU" dirty="0"/>
              <a:t>, </a:t>
            </a:r>
            <a:r>
              <a:rPr lang="ru-RU" dirty="0" err="1"/>
              <a:t>меж..языковой</a:t>
            </a:r>
            <a:r>
              <a:rPr lang="ru-RU" dirty="0"/>
              <a:t>.</a:t>
            </a:r>
          </a:p>
          <a:p>
            <a:endParaRPr lang="ru-RU" dirty="0"/>
          </a:p>
        </p:txBody>
      </p:sp>
      <p:sp>
        <p:nvSpPr>
          <p:cNvPr id="4" name="Скругленный прямоугольник 3"/>
          <p:cNvSpPr/>
          <p:nvPr/>
        </p:nvSpPr>
        <p:spPr>
          <a:xfrm>
            <a:off x="9207374" y="6047715"/>
            <a:ext cx="1122630" cy="579422"/>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rPr>
              <a:t>145</a:t>
            </a:r>
            <a:endParaRPr lang="ru-RU" sz="2400" dirty="0">
              <a:solidFill>
                <a:schemeClr val="tx1"/>
              </a:solidFill>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092412" cy="6679919"/>
          </a:xfrm>
          <a:prstGeom prst="rect">
            <a:avLst/>
          </a:prstGeom>
        </p:spPr>
      </p:pic>
    </p:spTree>
    <p:extLst>
      <p:ext uri="{BB962C8B-B14F-4D97-AF65-F5344CB8AC3E}">
        <p14:creationId xmlns:p14="http://schemas.microsoft.com/office/powerpoint/2010/main" val="1304242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050202" y="1825625"/>
            <a:ext cx="9465397" cy="4351338"/>
          </a:xfrm>
        </p:spPr>
        <p:txBody>
          <a:bodyPr/>
          <a:lstStyle/>
          <a:p>
            <a:pPr marL="0" indent="0">
              <a:buNone/>
            </a:pPr>
            <a:r>
              <a:rPr lang="ru-RU" b="1" dirty="0"/>
              <a:t>11.  </a:t>
            </a:r>
            <a:r>
              <a:rPr lang="ru-RU" dirty="0"/>
              <a:t>Укажите варианты ответов, в которых в обоих словах одного ряда пропущена одна и та же буква. Запишите номера ответов.</a:t>
            </a:r>
          </a:p>
          <a:p>
            <a:pPr marL="0" indent="0">
              <a:buNone/>
            </a:pPr>
            <a:r>
              <a:rPr lang="ru-RU" dirty="0" smtClean="0"/>
              <a:t>1</a:t>
            </a:r>
            <a:r>
              <a:rPr lang="ru-RU" dirty="0"/>
              <a:t>)   </a:t>
            </a:r>
            <a:r>
              <a:rPr lang="ru-RU" dirty="0" err="1"/>
              <a:t>удоста</a:t>
            </a:r>
            <a:r>
              <a:rPr lang="ru-RU" dirty="0"/>
              <a:t>..</a:t>
            </a:r>
            <a:r>
              <a:rPr lang="ru-RU" dirty="0" err="1"/>
              <a:t>вать</a:t>
            </a:r>
            <a:r>
              <a:rPr lang="ru-RU" dirty="0"/>
              <a:t>, </a:t>
            </a:r>
            <a:r>
              <a:rPr lang="ru-RU" dirty="0" err="1"/>
              <a:t>масл</a:t>
            </a:r>
            <a:r>
              <a:rPr lang="ru-RU" dirty="0"/>
              <a:t>..</a:t>
            </a:r>
            <a:r>
              <a:rPr lang="ru-RU" dirty="0" err="1"/>
              <a:t>це</a:t>
            </a:r>
            <a:endParaRPr lang="ru-RU" dirty="0"/>
          </a:p>
          <a:p>
            <a:pPr marL="0" indent="0">
              <a:buNone/>
            </a:pPr>
            <a:r>
              <a:rPr lang="ru-RU" dirty="0"/>
              <a:t>2)  </a:t>
            </a:r>
            <a:r>
              <a:rPr lang="ru-RU" dirty="0" err="1"/>
              <a:t>отво</a:t>
            </a:r>
            <a:r>
              <a:rPr lang="ru-RU" dirty="0"/>
              <a:t>..</a:t>
            </a:r>
            <a:r>
              <a:rPr lang="ru-RU" dirty="0" err="1"/>
              <a:t>вав</a:t>
            </a:r>
            <a:r>
              <a:rPr lang="ru-RU" dirty="0"/>
              <a:t>, </a:t>
            </a:r>
            <a:r>
              <a:rPr lang="ru-RU" dirty="0" err="1"/>
              <a:t>плать</a:t>
            </a:r>
            <a:r>
              <a:rPr lang="ru-RU" dirty="0"/>
              <a:t>..</a:t>
            </a:r>
            <a:r>
              <a:rPr lang="ru-RU" dirty="0" err="1"/>
              <a:t>це</a:t>
            </a:r>
            <a:endParaRPr lang="ru-RU" dirty="0"/>
          </a:p>
          <a:p>
            <a:pPr marL="0" indent="0">
              <a:buNone/>
            </a:pPr>
            <a:r>
              <a:rPr lang="ru-RU" dirty="0"/>
              <a:t>3)  </a:t>
            </a:r>
            <a:r>
              <a:rPr lang="ru-RU" dirty="0" err="1"/>
              <a:t>хитр</a:t>
            </a:r>
            <a:r>
              <a:rPr lang="ru-RU" dirty="0"/>
              <a:t>..</a:t>
            </a:r>
            <a:r>
              <a:rPr lang="ru-RU" dirty="0" err="1"/>
              <a:t>нький</a:t>
            </a:r>
            <a:r>
              <a:rPr lang="ru-RU" dirty="0"/>
              <a:t>, </a:t>
            </a:r>
            <a:r>
              <a:rPr lang="ru-RU" dirty="0" err="1"/>
              <a:t>восьм</a:t>
            </a:r>
            <a:r>
              <a:rPr lang="ru-RU" dirty="0"/>
              <a:t>..</a:t>
            </a:r>
            <a:r>
              <a:rPr lang="ru-RU" dirty="0" err="1" smtClean="0"/>
              <a:t>ричный</a:t>
            </a:r>
            <a:endParaRPr lang="ru-RU" dirty="0" smtClean="0"/>
          </a:p>
          <a:p>
            <a:pPr marL="0" indent="0">
              <a:buNone/>
            </a:pPr>
            <a:r>
              <a:rPr lang="ru-RU" dirty="0" smtClean="0"/>
              <a:t>4</a:t>
            </a:r>
            <a:r>
              <a:rPr lang="ru-RU" dirty="0"/>
              <a:t>)  </a:t>
            </a:r>
            <a:r>
              <a:rPr lang="ru-RU" dirty="0" err="1"/>
              <a:t>угр</a:t>
            </a:r>
            <a:r>
              <a:rPr lang="ru-RU" dirty="0"/>
              <a:t>..</a:t>
            </a:r>
            <a:r>
              <a:rPr lang="ru-RU" dirty="0" err="1"/>
              <a:t>ватый</a:t>
            </a:r>
            <a:r>
              <a:rPr lang="ru-RU" dirty="0"/>
              <a:t>, </a:t>
            </a:r>
            <a:r>
              <a:rPr lang="ru-RU" dirty="0" err="1"/>
              <a:t>досто</a:t>
            </a:r>
            <a:r>
              <a:rPr lang="ru-RU" dirty="0"/>
              <a:t>..н</a:t>
            </a:r>
          </a:p>
          <a:p>
            <a:pPr marL="0" indent="0">
              <a:buNone/>
            </a:pPr>
            <a:r>
              <a:rPr lang="ru-RU" dirty="0"/>
              <a:t>5)  дешев..</a:t>
            </a:r>
            <a:r>
              <a:rPr lang="ru-RU" dirty="0" err="1"/>
              <a:t>нький</a:t>
            </a:r>
            <a:r>
              <a:rPr lang="ru-RU" dirty="0"/>
              <a:t>, баш..</a:t>
            </a:r>
            <a:r>
              <a:rPr lang="ru-RU" dirty="0" err="1"/>
              <a:t>нка</a:t>
            </a:r>
            <a:endParaRPr lang="ru-RU" dirty="0"/>
          </a:p>
        </p:txBody>
      </p:sp>
      <p:sp>
        <p:nvSpPr>
          <p:cNvPr id="4" name="Скругленный прямоугольник 3"/>
          <p:cNvSpPr/>
          <p:nvPr/>
        </p:nvSpPr>
        <p:spPr>
          <a:xfrm>
            <a:off x="9886384" y="5857592"/>
            <a:ext cx="1276539" cy="606582"/>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rPr>
              <a:t>135</a:t>
            </a:r>
            <a:endParaRPr lang="ru-RU" dirty="0">
              <a:solidFill>
                <a:schemeClr val="tx1"/>
              </a:solidFill>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092412" cy="6679919"/>
          </a:xfrm>
          <a:prstGeom prst="rect">
            <a:avLst/>
          </a:prstGeom>
        </p:spPr>
      </p:pic>
    </p:spTree>
    <p:extLst>
      <p:ext uri="{BB962C8B-B14F-4D97-AF65-F5344CB8AC3E}">
        <p14:creationId xmlns:p14="http://schemas.microsoft.com/office/powerpoint/2010/main" val="707868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611516" y="986828"/>
            <a:ext cx="9460872" cy="5190135"/>
          </a:xfrm>
        </p:spPr>
        <p:txBody>
          <a:bodyPr/>
          <a:lstStyle/>
          <a:p>
            <a:pPr marL="0" indent="0">
              <a:buNone/>
            </a:pPr>
            <a:r>
              <a:rPr lang="ru-RU" b="1" dirty="0"/>
              <a:t>12.  </a:t>
            </a:r>
            <a:r>
              <a:rPr lang="ru-RU" dirty="0"/>
              <a:t>Укажите варианты ответов, в которых в обоих словах одного ряда пропущена одна и та же буква. Запишите номера ответов.</a:t>
            </a:r>
          </a:p>
          <a:p>
            <a:pPr marL="0" indent="0">
              <a:buNone/>
            </a:pPr>
            <a:r>
              <a:rPr lang="ru-RU" dirty="0"/>
              <a:t> </a:t>
            </a:r>
            <a:r>
              <a:rPr lang="ru-RU" dirty="0" smtClean="0"/>
              <a:t>1</a:t>
            </a:r>
            <a:r>
              <a:rPr lang="ru-RU" dirty="0"/>
              <a:t>)  </a:t>
            </a:r>
            <a:r>
              <a:rPr lang="ru-RU" dirty="0" err="1"/>
              <a:t>умо</a:t>
            </a:r>
            <a:r>
              <a:rPr lang="ru-RU" dirty="0"/>
              <a:t>..</a:t>
            </a:r>
            <a:r>
              <a:rPr lang="ru-RU" dirty="0" err="1"/>
              <a:t>шься</a:t>
            </a:r>
            <a:r>
              <a:rPr lang="ru-RU" dirty="0"/>
              <a:t>, вид..</a:t>
            </a:r>
            <a:r>
              <a:rPr lang="ru-RU" dirty="0" err="1"/>
              <a:t>мый</a:t>
            </a:r>
            <a:endParaRPr lang="ru-RU" dirty="0"/>
          </a:p>
          <a:p>
            <a:pPr marL="0" indent="0">
              <a:buNone/>
            </a:pPr>
            <a:r>
              <a:rPr lang="ru-RU" dirty="0"/>
              <a:t>2) колыш..</a:t>
            </a:r>
            <a:r>
              <a:rPr lang="ru-RU" dirty="0" err="1"/>
              <a:t>щиеся</a:t>
            </a:r>
            <a:r>
              <a:rPr lang="ru-RU" dirty="0"/>
              <a:t> (травы), (они) </a:t>
            </a:r>
            <a:r>
              <a:rPr lang="ru-RU" dirty="0" err="1"/>
              <a:t>леч</a:t>
            </a:r>
            <a:r>
              <a:rPr lang="ru-RU" dirty="0"/>
              <a:t>..т</a:t>
            </a:r>
          </a:p>
          <a:p>
            <a:pPr marL="0" indent="0">
              <a:buNone/>
            </a:pPr>
            <a:r>
              <a:rPr lang="ru-RU" dirty="0" smtClean="0"/>
              <a:t>3</a:t>
            </a:r>
            <a:r>
              <a:rPr lang="ru-RU" dirty="0"/>
              <a:t>)  </a:t>
            </a:r>
            <a:r>
              <a:rPr lang="ru-RU" dirty="0" err="1"/>
              <a:t>расстро</a:t>
            </a:r>
            <a:r>
              <a:rPr lang="ru-RU" dirty="0"/>
              <a:t>..</a:t>
            </a:r>
            <a:r>
              <a:rPr lang="ru-RU" dirty="0" err="1"/>
              <a:t>вшись</a:t>
            </a:r>
            <a:r>
              <a:rPr lang="ru-RU" dirty="0"/>
              <a:t>, </a:t>
            </a:r>
            <a:r>
              <a:rPr lang="ru-RU" dirty="0" err="1"/>
              <a:t>повад</a:t>
            </a:r>
            <a:r>
              <a:rPr lang="ru-RU" dirty="0"/>
              <a:t>..</a:t>
            </a:r>
            <a:r>
              <a:rPr lang="ru-RU" dirty="0" err="1"/>
              <a:t>шься</a:t>
            </a:r>
            <a:endParaRPr lang="ru-RU" dirty="0"/>
          </a:p>
          <a:p>
            <a:pPr marL="0" indent="0">
              <a:buNone/>
            </a:pPr>
            <a:r>
              <a:rPr lang="ru-RU" dirty="0"/>
              <a:t>4) кле..</a:t>
            </a:r>
            <a:r>
              <a:rPr lang="ru-RU" dirty="0" err="1"/>
              <a:t>шь</a:t>
            </a:r>
            <a:r>
              <a:rPr lang="ru-RU" dirty="0"/>
              <a:t>, </a:t>
            </a:r>
            <a:r>
              <a:rPr lang="ru-RU" dirty="0" err="1"/>
              <a:t>будораж</a:t>
            </a:r>
            <a:r>
              <a:rPr lang="ru-RU" dirty="0"/>
              <a:t>..</a:t>
            </a:r>
            <a:r>
              <a:rPr lang="ru-RU" dirty="0" err="1"/>
              <a:t>вший</a:t>
            </a:r>
            <a:r>
              <a:rPr lang="ru-RU" dirty="0"/>
              <a:t> (воображение)</a:t>
            </a:r>
          </a:p>
          <a:p>
            <a:pPr marL="0" indent="0">
              <a:buNone/>
            </a:pPr>
            <a:r>
              <a:rPr lang="ru-RU" dirty="0" smtClean="0"/>
              <a:t>5</a:t>
            </a:r>
            <a:r>
              <a:rPr lang="ru-RU" dirty="0"/>
              <a:t>)  </a:t>
            </a:r>
            <a:r>
              <a:rPr lang="ru-RU" dirty="0" err="1"/>
              <a:t>взлеле</a:t>
            </a:r>
            <a:r>
              <a:rPr lang="ru-RU" dirty="0"/>
              <a:t>..</a:t>
            </a:r>
            <a:r>
              <a:rPr lang="ru-RU" dirty="0" err="1"/>
              <a:t>вший</a:t>
            </a:r>
            <a:r>
              <a:rPr lang="ru-RU" dirty="0"/>
              <a:t>, вер..</a:t>
            </a:r>
            <a:r>
              <a:rPr lang="ru-RU" dirty="0" err="1"/>
              <a:t>щий</a:t>
            </a:r>
            <a:r>
              <a:rPr lang="ru-RU" dirty="0"/>
              <a:t> (на слово)</a:t>
            </a:r>
          </a:p>
          <a:p>
            <a:pPr marL="0" indent="0">
              <a:buNone/>
            </a:pPr>
            <a:endParaRPr lang="ru-RU" dirty="0"/>
          </a:p>
        </p:txBody>
      </p:sp>
      <p:sp>
        <p:nvSpPr>
          <p:cNvPr id="4" name="Скругленный прямоугольник 3"/>
          <p:cNvSpPr/>
          <p:nvPr/>
        </p:nvSpPr>
        <p:spPr>
          <a:xfrm>
            <a:off x="9687208" y="5615648"/>
            <a:ext cx="1186004" cy="561315"/>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345</a:t>
            </a:r>
            <a:endParaRPr lang="ru-RU" sz="2800" dirty="0">
              <a:solidFill>
                <a:schemeClr val="tx1"/>
              </a:solidFill>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092412" cy="6679919"/>
          </a:xfrm>
          <a:prstGeom prst="rect">
            <a:avLst/>
          </a:prstGeom>
        </p:spPr>
      </p:pic>
    </p:spTree>
    <p:extLst>
      <p:ext uri="{BB962C8B-B14F-4D97-AF65-F5344CB8AC3E}">
        <p14:creationId xmlns:p14="http://schemas.microsoft.com/office/powerpoint/2010/main" val="2129580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059255" y="1101348"/>
            <a:ext cx="10203255" cy="4351338"/>
          </a:xfrm>
        </p:spPr>
        <p:txBody>
          <a:bodyPr/>
          <a:lstStyle/>
          <a:p>
            <a:pPr marL="0" indent="0">
              <a:buNone/>
            </a:pPr>
            <a:r>
              <a:rPr lang="ru-RU" b="1" dirty="0"/>
              <a:t>13.  </a:t>
            </a:r>
            <a:r>
              <a:rPr lang="ru-RU" dirty="0"/>
              <a:t>Определите предложение, в котором НЕ со словом пишется СЛИТНО. Раскройте скобки и выпишите это слово.</a:t>
            </a:r>
          </a:p>
          <a:p>
            <a:pPr marL="0" indent="0">
              <a:buNone/>
            </a:pPr>
            <a:r>
              <a:rPr lang="ru-RU" dirty="0"/>
              <a:t> </a:t>
            </a:r>
            <a:r>
              <a:rPr lang="ru-RU" dirty="0" smtClean="0"/>
              <a:t>Он </a:t>
            </a:r>
            <a:r>
              <a:rPr lang="ru-RU" dirty="0"/>
              <a:t>вышел, (не)смотря на нас.</a:t>
            </a:r>
          </a:p>
          <a:p>
            <a:pPr marL="0" indent="0">
              <a:buNone/>
            </a:pPr>
            <a:r>
              <a:rPr lang="ru-RU" dirty="0"/>
              <a:t>Ответ далеко (не)всегда следовал прямой и скорый.</a:t>
            </a:r>
          </a:p>
          <a:p>
            <a:pPr marL="0" indent="0">
              <a:buNone/>
            </a:pPr>
            <a:r>
              <a:rPr lang="ru-RU" dirty="0"/>
              <a:t>(Не)спавшего уже несколько ночей Алешу клонило ко сну.</a:t>
            </a:r>
          </a:p>
          <a:p>
            <a:pPr marL="0" indent="0">
              <a:buNone/>
            </a:pPr>
            <a:r>
              <a:rPr lang="ru-RU" dirty="0"/>
              <a:t>Все знали, что она (не)виновна.</a:t>
            </a:r>
          </a:p>
          <a:p>
            <a:pPr marL="0" indent="0">
              <a:buNone/>
            </a:pPr>
            <a:r>
              <a:rPr lang="ru-RU" dirty="0"/>
              <a:t>Все чаще шли обложные дожди, (не)прекращающиеся иной раз целые сутки.</a:t>
            </a:r>
          </a:p>
          <a:p>
            <a:pPr marL="0" indent="0">
              <a:buNone/>
            </a:pPr>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0" cy="6785573"/>
          </a:xfrm>
          <a:prstGeom prst="rect">
            <a:avLst/>
          </a:prstGeom>
        </p:spPr>
      </p:pic>
    </p:spTree>
    <p:extLst>
      <p:ext uri="{BB962C8B-B14F-4D97-AF65-F5344CB8AC3E}">
        <p14:creationId xmlns:p14="http://schemas.microsoft.com/office/powerpoint/2010/main" val="242512263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488887" y="452673"/>
            <a:ext cx="11099549" cy="6011501"/>
          </a:xfrm>
        </p:spPr>
        <p:txBody>
          <a:bodyPr>
            <a:normAutofit fontScale="92500" lnSpcReduction="10000"/>
          </a:bodyPr>
          <a:lstStyle/>
          <a:p>
            <a:pPr marL="0" indent="0">
              <a:buNone/>
            </a:pPr>
            <a:r>
              <a:rPr lang="ru-RU" b="1" dirty="0"/>
              <a:t>14.  </a:t>
            </a:r>
            <a:r>
              <a:rPr lang="ru-RU" dirty="0"/>
              <a:t>Определите предложение, в котором оба выделенных слова пишутся СЛИТНО. Раскройте скобки и выпишите эти два слова.</a:t>
            </a:r>
          </a:p>
          <a:p>
            <a:pPr marL="0" indent="0">
              <a:buNone/>
            </a:pPr>
            <a:r>
              <a:rPr lang="ru-RU" dirty="0"/>
              <a:t> </a:t>
            </a:r>
            <a:r>
              <a:rPr lang="ru-RU" dirty="0" smtClean="0"/>
              <a:t>Шопен </a:t>
            </a:r>
            <a:r>
              <a:rPr lang="ru-RU" dirty="0"/>
              <a:t>СРАЗУ (ЖЕ) покорил парижские салоны своеобразным и непривычным исполнением, а ТАК(ЖЕ) своим блистательным юмором и гениальными импровизациями.</a:t>
            </a:r>
          </a:p>
          <a:p>
            <a:pPr marL="0" indent="0">
              <a:buNone/>
            </a:pPr>
            <a:r>
              <a:rPr lang="ru-RU" dirty="0"/>
              <a:t>ЧТО(БЫ) полнее ощутить течение жизни, осенью 1877 года Чайковский уезжает (ЗА)ГРАНИЦУ: он долго живёт в Италии, Швейцарии, во Франции.</a:t>
            </a:r>
          </a:p>
          <a:p>
            <a:pPr marL="0" indent="0">
              <a:buNone/>
            </a:pPr>
            <a:r>
              <a:rPr lang="ru-RU" dirty="0"/>
              <a:t>В «Автопортрете художника с палитрой» и «</a:t>
            </a:r>
            <a:r>
              <a:rPr lang="ru-RU" dirty="0" err="1"/>
              <a:t>Авиньонских</a:t>
            </a:r>
            <a:r>
              <a:rPr lang="ru-RU" dirty="0"/>
              <a:t> девицах» Пикассо много общего: ТО(ЖЕ) самое выражение лиц, одни и ТЕ(ЖЕ) глаза, аналогичные цветовые тона.</a:t>
            </a:r>
          </a:p>
          <a:p>
            <a:pPr marL="0" indent="0">
              <a:buNone/>
            </a:pPr>
            <a:r>
              <a:rPr lang="ru-RU" dirty="0"/>
              <a:t>(И)ТАК, речевой этикет  — явление универсальное, но в ТО(ЖЕ) время каждый народ выработал свою специфическую систему правил речевого поведения.</a:t>
            </a:r>
          </a:p>
          <a:p>
            <a:pPr marL="0" indent="0">
              <a:buNone/>
            </a:pPr>
            <a:r>
              <a:rPr lang="ru-RU" dirty="0"/>
              <a:t>Подарок готовили (В)ТАЙНЕ от окружающих, (В)ПОЛГОЛОСА переговариваясь по вечерам.</a:t>
            </a:r>
          </a:p>
          <a:p>
            <a:pPr marL="0" indent="0">
              <a:buNone/>
            </a:pPr>
            <a:endParaRPr lang="ru-RU" dirty="0"/>
          </a:p>
        </p:txBody>
      </p:sp>
      <p:sp>
        <p:nvSpPr>
          <p:cNvPr id="4" name="Скругленный прямоугольник 3"/>
          <p:cNvSpPr/>
          <p:nvPr/>
        </p:nvSpPr>
        <p:spPr>
          <a:xfrm>
            <a:off x="8917663" y="6129196"/>
            <a:ext cx="2716040" cy="452673"/>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err="1" smtClean="0">
                <a:solidFill>
                  <a:sysClr val="windowText" lastClr="000000"/>
                </a:solidFill>
              </a:rPr>
              <a:t>втайневполголоса</a:t>
            </a:r>
            <a:endParaRPr lang="ru-RU" sz="2400" dirty="0">
              <a:solidFill>
                <a:sysClr val="windowText" lastClr="000000"/>
              </a:solidFill>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0" cy="6785573"/>
          </a:xfrm>
          <a:prstGeom prst="rect">
            <a:avLst/>
          </a:prstGeom>
        </p:spPr>
      </p:pic>
    </p:spTree>
    <p:extLst>
      <p:ext uri="{BB962C8B-B14F-4D97-AF65-F5344CB8AC3E}">
        <p14:creationId xmlns:p14="http://schemas.microsoft.com/office/powerpoint/2010/main" val="3723135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466660" y="1825625"/>
            <a:ext cx="9442766" cy="4351338"/>
          </a:xfrm>
        </p:spPr>
        <p:txBody>
          <a:bodyPr/>
          <a:lstStyle/>
          <a:p>
            <a:pPr marL="0" indent="0">
              <a:buNone/>
            </a:pPr>
            <a:r>
              <a:rPr lang="ru-RU" sz="3200" b="1" dirty="0"/>
              <a:t>15.  </a:t>
            </a:r>
            <a:r>
              <a:rPr lang="ru-RU" sz="3200" dirty="0"/>
              <a:t>Укажите все цифры, на месте которых пишется одна буква Н.</a:t>
            </a:r>
          </a:p>
          <a:p>
            <a:pPr marL="0" indent="0">
              <a:buNone/>
            </a:pPr>
            <a:r>
              <a:rPr lang="ru-RU" sz="3200" dirty="0"/>
              <a:t> </a:t>
            </a:r>
            <a:r>
              <a:rPr lang="ru-RU" sz="3200" b="1" dirty="0" smtClean="0"/>
              <a:t>На  нём была </a:t>
            </a:r>
            <a:r>
              <a:rPr lang="ru-RU" sz="3200" b="1" dirty="0" err="1" smtClean="0"/>
              <a:t>тка</a:t>
            </a:r>
            <a:r>
              <a:rPr lang="ru-RU" sz="3200" b="1" dirty="0" smtClean="0"/>
              <a:t>(1)</a:t>
            </a:r>
            <a:r>
              <a:rPr lang="ru-RU" sz="3200" b="1" dirty="0" err="1" smtClean="0"/>
              <a:t>ая</a:t>
            </a:r>
            <a:r>
              <a:rPr lang="ru-RU" sz="3200" b="1" dirty="0"/>
              <a:t> </a:t>
            </a:r>
            <a:r>
              <a:rPr lang="ru-RU" sz="3200" b="1" dirty="0" smtClean="0"/>
              <a:t>рубаха</a:t>
            </a:r>
            <a:r>
              <a:rPr lang="ru-RU" sz="3200" b="1" dirty="0"/>
              <a:t>, </a:t>
            </a:r>
            <a:r>
              <a:rPr lang="ru-RU" sz="3200" b="1" dirty="0" err="1"/>
              <a:t>подпояса</a:t>
            </a:r>
            <a:r>
              <a:rPr lang="ru-RU" sz="3200" b="1" dirty="0"/>
              <a:t>(2)</a:t>
            </a:r>
            <a:r>
              <a:rPr lang="ru-RU" sz="3200" b="1" dirty="0" err="1"/>
              <a:t>ая</a:t>
            </a:r>
            <a:r>
              <a:rPr lang="ru-RU" sz="3200" b="1" dirty="0"/>
              <a:t> кожа(3)</a:t>
            </a:r>
            <a:r>
              <a:rPr lang="ru-RU" sz="3200" b="1" dirty="0" err="1"/>
              <a:t>ым</a:t>
            </a:r>
            <a:r>
              <a:rPr lang="ru-RU" sz="3200" b="1" dirty="0"/>
              <a:t> ремнём, и </a:t>
            </a:r>
            <a:r>
              <a:rPr lang="ru-RU" sz="3200" b="1" dirty="0" err="1"/>
              <a:t>холсти</a:t>
            </a:r>
            <a:r>
              <a:rPr lang="ru-RU" sz="3200" b="1" dirty="0"/>
              <a:t>(4)</a:t>
            </a:r>
            <a:r>
              <a:rPr lang="ru-RU" sz="3200" b="1" dirty="0" err="1"/>
              <a:t>ые</a:t>
            </a:r>
            <a:r>
              <a:rPr lang="ru-RU" sz="3200" b="1" dirty="0"/>
              <a:t>, давно не глаже(5)</a:t>
            </a:r>
            <a:r>
              <a:rPr lang="ru-RU" sz="3200" b="1" dirty="0" err="1"/>
              <a:t>ые</a:t>
            </a:r>
            <a:r>
              <a:rPr lang="ru-RU" sz="3200" b="1" dirty="0"/>
              <a:t> штаны.</a:t>
            </a:r>
            <a:endParaRPr lang="ru-RU" sz="3200" dirty="0"/>
          </a:p>
          <a:p>
            <a:pPr marL="0" indent="0">
              <a:buNone/>
            </a:pPr>
            <a:endParaRPr lang="ru-RU" dirty="0"/>
          </a:p>
        </p:txBody>
      </p:sp>
      <p:sp>
        <p:nvSpPr>
          <p:cNvPr id="4" name="Скругленный прямоугольник 3"/>
          <p:cNvSpPr/>
          <p:nvPr/>
        </p:nvSpPr>
        <p:spPr>
          <a:xfrm>
            <a:off x="9008198" y="5305331"/>
            <a:ext cx="1674891" cy="525101"/>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smtClean="0">
                <a:solidFill>
                  <a:sysClr val="windowText" lastClr="000000"/>
                </a:solidFill>
              </a:rPr>
              <a:t>13</a:t>
            </a:r>
            <a:endParaRPr lang="ru-RU" sz="3200" dirty="0">
              <a:solidFill>
                <a:sysClr val="windowText" lastClr="000000"/>
              </a:solidFill>
            </a:endParaRPr>
          </a:p>
        </p:txBody>
      </p:sp>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0"/>
            <a:ext cx="12192000" cy="6785573"/>
          </a:xfrm>
          <a:prstGeom prst="rect">
            <a:avLst/>
          </a:prstGeom>
        </p:spPr>
      </p:pic>
    </p:spTree>
    <p:extLst>
      <p:ext uri="{BB962C8B-B14F-4D97-AF65-F5344CB8AC3E}">
        <p14:creationId xmlns:p14="http://schemas.microsoft.com/office/powerpoint/2010/main" val="1329679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787650" y="959666"/>
            <a:ext cx="10022188" cy="5785165"/>
          </a:xfrm>
        </p:spPr>
        <p:txBody>
          <a:bodyPr>
            <a:normAutofit fontScale="85000" lnSpcReduction="20000"/>
          </a:bodyPr>
          <a:lstStyle/>
          <a:p>
            <a:pPr marL="0" indent="0">
              <a:buNone/>
            </a:pPr>
            <a:r>
              <a:rPr lang="ru-RU" b="1" dirty="0"/>
              <a:t>16.  </a:t>
            </a:r>
            <a:r>
              <a:rPr lang="ru-RU" sz="3300" dirty="0">
                <a:latin typeface="Times New Roman" panose="02020603050405020304" pitchFamily="18" charset="0"/>
                <a:cs typeface="Times New Roman" panose="02020603050405020304" pitchFamily="18" charset="0"/>
              </a:rPr>
              <a:t>Расставьте знаки препинания. Укажите предложения, в которых нужно поставить ОДНУ запятую. Запишите номера этих предложений.</a:t>
            </a:r>
          </a:p>
          <a:p>
            <a:pPr marL="0" indent="0">
              <a:buNone/>
            </a:pPr>
            <a:r>
              <a:rPr lang="ru-RU" sz="3300" dirty="0" smtClean="0">
                <a:latin typeface="Times New Roman" panose="02020603050405020304" pitchFamily="18" charset="0"/>
                <a:cs typeface="Times New Roman" panose="02020603050405020304" pitchFamily="18" charset="0"/>
              </a:rPr>
              <a:t>1</a:t>
            </a:r>
            <a:r>
              <a:rPr lang="ru-RU" sz="3300" dirty="0">
                <a:latin typeface="Times New Roman" panose="02020603050405020304" pitchFamily="18" charset="0"/>
                <a:cs typeface="Times New Roman" panose="02020603050405020304" pitchFamily="18" charset="0"/>
              </a:rPr>
              <a:t>)  Вечером Вадим ушёл в свою комнату и сел перечитывать письмо и писать ответ.</a:t>
            </a:r>
          </a:p>
          <a:p>
            <a:pPr marL="0" indent="0">
              <a:buNone/>
            </a:pPr>
            <a:r>
              <a:rPr lang="ru-RU" sz="3300" dirty="0">
                <a:latin typeface="Times New Roman" panose="02020603050405020304" pitchFamily="18" charset="0"/>
                <a:cs typeface="Times New Roman" panose="02020603050405020304" pitchFamily="18" charset="0"/>
              </a:rPr>
              <a:t>2)  Рано утром я вышел полюбоваться рассветом и подышать свежим прохладным воздухом.</a:t>
            </a:r>
          </a:p>
          <a:p>
            <a:pPr marL="0" indent="0">
              <a:buNone/>
            </a:pPr>
            <a:r>
              <a:rPr lang="ru-RU" sz="3300" dirty="0">
                <a:latin typeface="Times New Roman" panose="02020603050405020304" pitchFamily="18" charset="0"/>
                <a:cs typeface="Times New Roman" panose="02020603050405020304" pitchFamily="18" charset="0"/>
              </a:rPr>
              <a:t>3)  Он подошёл к окну и увидел одни трубы да крыши.</a:t>
            </a:r>
          </a:p>
          <a:p>
            <a:pPr marL="0" indent="0">
              <a:buNone/>
            </a:pPr>
            <a:r>
              <a:rPr lang="ru-RU" sz="3300" dirty="0">
                <a:latin typeface="Times New Roman" panose="02020603050405020304" pitchFamily="18" charset="0"/>
                <a:cs typeface="Times New Roman" panose="02020603050405020304" pitchFamily="18" charset="0"/>
              </a:rPr>
              <a:t>4) </a:t>
            </a:r>
            <a:r>
              <a:rPr lang="ru-RU" sz="3300" dirty="0">
                <a:latin typeface="Times New Roman" panose="02020603050405020304" pitchFamily="18" charset="0"/>
                <a:cs typeface="Times New Roman" panose="02020603050405020304" pitchFamily="18" charset="0"/>
              </a:rPr>
              <a:t>У него был опытный проницательный глаз искателя приключений</a:t>
            </a:r>
            <a:r>
              <a:rPr lang="ru-RU" sz="3300" dirty="0" smtClean="0">
                <a:latin typeface="Times New Roman" panose="02020603050405020304" pitchFamily="18" charset="0"/>
                <a:cs typeface="Times New Roman" panose="02020603050405020304" pitchFamily="18" charset="0"/>
              </a:rPr>
              <a:t>.</a:t>
            </a:r>
          </a:p>
          <a:p>
            <a:pPr marL="0" indent="0">
              <a:buNone/>
            </a:pPr>
            <a:r>
              <a:rPr lang="ru-RU" sz="3300" dirty="0" smtClean="0">
                <a:latin typeface="Times New Roman" panose="02020603050405020304" pitchFamily="18" charset="0"/>
                <a:cs typeface="Times New Roman" panose="02020603050405020304" pitchFamily="18" charset="0"/>
              </a:rPr>
              <a:t>5</a:t>
            </a:r>
            <a:r>
              <a:rPr lang="ru-RU" sz="3300" dirty="0">
                <a:latin typeface="Times New Roman" panose="02020603050405020304" pitchFamily="18" charset="0"/>
                <a:cs typeface="Times New Roman" panose="02020603050405020304" pitchFamily="18" charset="0"/>
              </a:rPr>
              <a:t>)  Многие из участников литературного общества «Беседа» были последовательными классицистами и некоторые из них довели до совершенства традиционные классицистические жанры.</a:t>
            </a:r>
          </a:p>
          <a:p>
            <a:pPr marL="0" indent="0">
              <a:buNone/>
            </a:pPr>
            <a:r>
              <a:rPr lang="ru-RU" dirty="0" smtClean="0"/>
              <a:t> </a:t>
            </a:r>
            <a:endParaRPr lang="ru-RU" dirty="0"/>
          </a:p>
        </p:txBody>
      </p:sp>
      <p:sp>
        <p:nvSpPr>
          <p:cNvPr id="4" name="Скругленный прямоугольник 3"/>
          <p:cNvSpPr/>
          <p:nvPr/>
        </p:nvSpPr>
        <p:spPr>
          <a:xfrm>
            <a:off x="9804903" y="6147303"/>
            <a:ext cx="1113576" cy="344032"/>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ysClr val="windowText" lastClr="000000"/>
                </a:solidFill>
              </a:rPr>
              <a:t>245</a:t>
            </a:r>
            <a:endParaRPr lang="ru-RU" sz="2400" dirty="0">
              <a:solidFill>
                <a:sysClr val="windowText" lastClr="000000"/>
              </a:solidFill>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0" cy="6785573"/>
          </a:xfrm>
          <a:prstGeom prst="rect">
            <a:avLst/>
          </a:prstGeom>
        </p:spPr>
      </p:pic>
    </p:spTree>
    <p:extLst>
      <p:ext uri="{BB962C8B-B14F-4D97-AF65-F5344CB8AC3E}">
        <p14:creationId xmlns:p14="http://schemas.microsoft.com/office/powerpoint/2010/main" val="2820213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graphicFrame>
        <p:nvGraphicFramePr>
          <p:cNvPr id="4" name="Объект 3"/>
          <p:cNvGraphicFramePr>
            <a:graphicFrameLocks noGrp="1"/>
          </p:cNvGraphicFramePr>
          <p:nvPr>
            <p:ph idx="1"/>
            <p:extLst>
              <p:ext uri="{D42A27DB-BD31-4B8C-83A1-F6EECF244321}">
                <p14:modId xmlns:p14="http://schemas.microsoft.com/office/powerpoint/2010/main" val="1790689600"/>
              </p:ext>
            </p:extLst>
          </p:nvPr>
        </p:nvGraphicFramePr>
        <p:xfrm>
          <a:off x="251057" y="179705"/>
          <a:ext cx="11770896" cy="6309360"/>
        </p:xfrm>
        <a:graphic>
          <a:graphicData uri="http://schemas.openxmlformats.org/drawingml/2006/table">
            <a:tbl>
              <a:tblPr firstRow="1" bandRow="1">
                <a:tableStyleId>{5C22544A-7EE6-4342-B048-85BDC9FD1C3A}</a:tableStyleId>
              </a:tblPr>
              <a:tblGrid>
                <a:gridCol w="4426821">
                  <a:extLst>
                    <a:ext uri="{9D8B030D-6E8A-4147-A177-3AD203B41FA5}">
                      <a16:colId xmlns:a16="http://schemas.microsoft.com/office/drawing/2014/main" val="1361415027"/>
                    </a:ext>
                  </a:extLst>
                </a:gridCol>
                <a:gridCol w="7344075">
                  <a:extLst>
                    <a:ext uri="{9D8B030D-6E8A-4147-A177-3AD203B41FA5}">
                      <a16:colId xmlns:a16="http://schemas.microsoft.com/office/drawing/2014/main" val="1732535853"/>
                    </a:ext>
                  </a:extLst>
                </a:gridCol>
              </a:tblGrid>
              <a:tr h="6259596">
                <a:tc>
                  <a:txBody>
                    <a:bodyPr/>
                    <a:lstStyle/>
                    <a:p>
                      <a:r>
                        <a:rPr lang="ru-RU" sz="2400" b="1" i="0" kern="1200" dirty="0" smtClean="0">
                          <a:solidFill>
                            <a:schemeClr val="tx1"/>
                          </a:solidFill>
                          <a:effectLst/>
                          <a:latin typeface="+mn-lt"/>
                          <a:ea typeface="+mn-ea"/>
                          <a:cs typeface="+mn-cs"/>
                        </a:rPr>
                        <a:t>А)  неправильное построение предложения с деепричастным оборотом</a:t>
                      </a:r>
                    </a:p>
                    <a:p>
                      <a:r>
                        <a:rPr lang="ru-RU" sz="2400" b="1" i="0" kern="1200" dirty="0" smtClean="0">
                          <a:solidFill>
                            <a:schemeClr val="tx1"/>
                          </a:solidFill>
                          <a:effectLst/>
                          <a:latin typeface="+mn-lt"/>
                          <a:ea typeface="+mn-ea"/>
                          <a:cs typeface="+mn-cs"/>
                        </a:rPr>
                        <a:t>Б)  нарушение связи между подлежащим и сказуемым</a:t>
                      </a:r>
                    </a:p>
                    <a:p>
                      <a:r>
                        <a:rPr lang="ru-RU" sz="2400" b="1" i="0" kern="1200" dirty="0" smtClean="0">
                          <a:solidFill>
                            <a:schemeClr val="tx1"/>
                          </a:solidFill>
                          <a:effectLst/>
                          <a:latin typeface="+mn-lt"/>
                          <a:ea typeface="+mn-ea"/>
                          <a:cs typeface="+mn-cs"/>
                        </a:rPr>
                        <a:t>В)  неправильное построение предложения с причастным оборотом</a:t>
                      </a:r>
                    </a:p>
                    <a:p>
                      <a:r>
                        <a:rPr lang="ru-RU" sz="2400" b="1" i="0" kern="1200" dirty="0" smtClean="0">
                          <a:solidFill>
                            <a:schemeClr val="tx1"/>
                          </a:solidFill>
                          <a:effectLst/>
                          <a:latin typeface="+mn-lt"/>
                          <a:ea typeface="+mn-ea"/>
                          <a:cs typeface="+mn-cs"/>
                        </a:rPr>
                        <a:t>Г)  нарушение в построении предложения с однородными членами</a:t>
                      </a:r>
                    </a:p>
                    <a:p>
                      <a:r>
                        <a:rPr lang="ru-RU" sz="2400" b="1" i="0" kern="1200" dirty="0" smtClean="0">
                          <a:solidFill>
                            <a:schemeClr val="tx1"/>
                          </a:solidFill>
                          <a:effectLst/>
                          <a:latin typeface="+mn-lt"/>
                          <a:ea typeface="+mn-ea"/>
                          <a:cs typeface="+mn-cs"/>
                        </a:rPr>
                        <a:t>Д)  неправильное построение сложного предложения</a:t>
                      </a:r>
                    </a:p>
                    <a:p>
                      <a:endParaRPr lang="ru-RU" sz="2400" b="1" dirty="0">
                        <a:solidFill>
                          <a:schemeClr val="tx1"/>
                        </a:solidFill>
                      </a:endParaRPr>
                    </a:p>
                  </a:txBody>
                  <a:tcPr>
                    <a:solidFill>
                      <a:schemeClr val="bg2"/>
                    </a:solidFill>
                  </a:tcPr>
                </a:tc>
                <a:tc>
                  <a:txBody>
                    <a:bodyPr/>
                    <a:lstStyle/>
                    <a:p>
                      <a:r>
                        <a:rPr lang="ru-RU" sz="2400" b="1" i="0" kern="1200" dirty="0" smtClean="0">
                          <a:solidFill>
                            <a:schemeClr val="tx1"/>
                          </a:solidFill>
                          <a:effectLst/>
                          <a:latin typeface="+mn-lt"/>
                          <a:ea typeface="+mn-ea"/>
                          <a:cs typeface="+mn-cs"/>
                        </a:rPr>
                        <a:t>1) Собрав техническую конструкцию, умельцы создали прибор своими руками.</a:t>
                      </a:r>
                    </a:p>
                    <a:p>
                      <a:r>
                        <a:rPr lang="ru-RU" sz="2400" b="1" i="0" kern="1200" dirty="0" smtClean="0">
                          <a:solidFill>
                            <a:schemeClr val="tx1"/>
                          </a:solidFill>
                          <a:effectLst/>
                          <a:latin typeface="+mn-lt"/>
                          <a:ea typeface="+mn-ea"/>
                          <a:cs typeface="+mn-cs"/>
                        </a:rPr>
                        <a:t>2)  Из листового металла не только делают корпуса машин, но и посуду.</a:t>
                      </a:r>
                    </a:p>
                    <a:p>
                      <a:pPr marL="0" marR="0" indent="0" algn="l" defTabSz="914400" rtl="0" eaLnBrk="1" fontAlgn="auto" latinLnBrk="0" hangingPunct="1">
                        <a:lnSpc>
                          <a:spcPct val="100000"/>
                        </a:lnSpc>
                        <a:spcBef>
                          <a:spcPts val="0"/>
                        </a:spcBef>
                        <a:spcAft>
                          <a:spcPts val="0"/>
                        </a:spcAft>
                        <a:buClrTx/>
                        <a:buSzTx/>
                        <a:buFontTx/>
                        <a:buNone/>
                        <a:tabLst/>
                        <a:defRPr/>
                      </a:pPr>
                      <a:r>
                        <a:rPr lang="ru-RU" sz="2400" b="1" i="0" kern="1200" dirty="0" smtClean="0">
                          <a:solidFill>
                            <a:schemeClr val="tx1"/>
                          </a:solidFill>
                          <a:effectLst/>
                          <a:latin typeface="+mn-lt"/>
                          <a:ea typeface="+mn-ea"/>
                          <a:cs typeface="+mn-cs"/>
                        </a:rPr>
                        <a:t>3) Бетховен продолжил линию развития музыки, которую начали его предшественники.</a:t>
                      </a:r>
                    </a:p>
                    <a:p>
                      <a:r>
                        <a:rPr lang="ru-RU" sz="2400" b="1" i="0" kern="1200" dirty="0" smtClean="0">
                          <a:solidFill>
                            <a:schemeClr val="tx1"/>
                          </a:solidFill>
                          <a:effectLst/>
                          <a:latin typeface="+mn-lt"/>
                          <a:ea typeface="+mn-ea"/>
                          <a:cs typeface="+mn-cs"/>
                        </a:rPr>
                        <a:t>4) Одним из самых известных университетов в Москве стал МГУ.</a:t>
                      </a:r>
                    </a:p>
                    <a:p>
                      <a:pPr marL="0" marR="0" indent="0" algn="l" defTabSz="914400" rtl="0" eaLnBrk="1" fontAlgn="auto" latinLnBrk="0" hangingPunct="1">
                        <a:lnSpc>
                          <a:spcPct val="100000"/>
                        </a:lnSpc>
                        <a:spcBef>
                          <a:spcPts val="0"/>
                        </a:spcBef>
                        <a:spcAft>
                          <a:spcPts val="0"/>
                        </a:spcAft>
                        <a:buClrTx/>
                        <a:buSzTx/>
                        <a:buFontTx/>
                        <a:buNone/>
                        <a:tabLst/>
                        <a:defRPr/>
                      </a:pPr>
                      <a:r>
                        <a:rPr lang="ru-RU" sz="2400" b="1" i="0" kern="1200" dirty="0" smtClean="0">
                          <a:solidFill>
                            <a:schemeClr val="tx1"/>
                          </a:solidFill>
                          <a:effectLst/>
                          <a:latin typeface="+mn-lt"/>
                          <a:ea typeface="+mn-ea"/>
                          <a:cs typeface="+mn-cs"/>
                        </a:rPr>
                        <a:t>5) Стая лебедей летели в тёплые края.</a:t>
                      </a:r>
                    </a:p>
                    <a:p>
                      <a:pPr marL="0" marR="0" indent="0" algn="l" defTabSz="914400" rtl="0" eaLnBrk="1" fontAlgn="auto" latinLnBrk="0" hangingPunct="1">
                        <a:lnSpc>
                          <a:spcPct val="100000"/>
                        </a:lnSpc>
                        <a:spcBef>
                          <a:spcPts val="0"/>
                        </a:spcBef>
                        <a:spcAft>
                          <a:spcPts val="0"/>
                        </a:spcAft>
                        <a:buClrTx/>
                        <a:buSzTx/>
                        <a:buFontTx/>
                        <a:buNone/>
                        <a:tabLst/>
                        <a:defRPr/>
                      </a:pPr>
                      <a:r>
                        <a:rPr lang="ru-RU" sz="2400" b="1" i="0" kern="1200" dirty="0" smtClean="0">
                          <a:solidFill>
                            <a:schemeClr val="tx1"/>
                          </a:solidFill>
                          <a:effectLst/>
                          <a:latin typeface="+mn-lt"/>
                          <a:ea typeface="+mn-ea"/>
                          <a:cs typeface="+mn-cs"/>
                        </a:rPr>
                        <a:t>6)  Наиболее древней является письменность шумеров, жившие в Междуречье в Средней Азии.</a:t>
                      </a:r>
                    </a:p>
                    <a:p>
                      <a:r>
                        <a:rPr lang="ru-RU" sz="2400" b="1" i="0" kern="1200" dirty="0" smtClean="0">
                          <a:solidFill>
                            <a:schemeClr val="tx1"/>
                          </a:solidFill>
                          <a:effectLst/>
                          <a:latin typeface="+mn-lt"/>
                          <a:ea typeface="+mn-ea"/>
                          <a:cs typeface="+mn-cs"/>
                        </a:rPr>
                        <a:t>7)  Степан чувствовал то, как всё тело ломит и от усталости слипаются глаза.</a:t>
                      </a:r>
                    </a:p>
                    <a:p>
                      <a:pPr marL="0" marR="0" indent="0" algn="l" defTabSz="914400" rtl="0" eaLnBrk="1" fontAlgn="auto" latinLnBrk="0" hangingPunct="1">
                        <a:lnSpc>
                          <a:spcPct val="100000"/>
                        </a:lnSpc>
                        <a:spcBef>
                          <a:spcPts val="0"/>
                        </a:spcBef>
                        <a:spcAft>
                          <a:spcPts val="0"/>
                        </a:spcAft>
                        <a:buClrTx/>
                        <a:buSzTx/>
                        <a:buFontTx/>
                        <a:buNone/>
                        <a:tabLst/>
                        <a:defRPr/>
                      </a:pPr>
                      <a:r>
                        <a:rPr lang="ru-RU" sz="2400" b="1" i="0" kern="1200" dirty="0" smtClean="0">
                          <a:solidFill>
                            <a:schemeClr val="tx1"/>
                          </a:solidFill>
                          <a:effectLst/>
                          <a:latin typeface="+mn-lt"/>
                          <a:ea typeface="+mn-ea"/>
                          <a:cs typeface="+mn-cs"/>
                        </a:rPr>
                        <a:t>8) Употребляя вводные слова, речь становится более эмоциональной.</a:t>
                      </a:r>
                    </a:p>
                    <a:p>
                      <a:pPr marL="0" marR="0" indent="0" algn="l" defTabSz="914400" rtl="0" eaLnBrk="1" fontAlgn="auto" latinLnBrk="0" hangingPunct="1">
                        <a:lnSpc>
                          <a:spcPct val="100000"/>
                        </a:lnSpc>
                        <a:spcBef>
                          <a:spcPts val="0"/>
                        </a:spcBef>
                        <a:spcAft>
                          <a:spcPts val="0"/>
                        </a:spcAft>
                        <a:buClrTx/>
                        <a:buSzTx/>
                        <a:buFontTx/>
                        <a:buNone/>
                        <a:tabLst/>
                        <a:defRPr/>
                      </a:pPr>
                      <a:r>
                        <a:rPr lang="ru-RU" sz="2400" b="1" i="0" kern="1200" dirty="0" smtClean="0">
                          <a:solidFill>
                            <a:schemeClr val="tx1"/>
                          </a:solidFill>
                          <a:effectLst/>
                          <a:latin typeface="+mn-lt"/>
                          <a:ea typeface="+mn-ea"/>
                          <a:cs typeface="+mn-cs"/>
                        </a:rPr>
                        <a:t>9) Присутствующие в зале зрители заметили, что актер, играющий главную роль, перепутал текст. </a:t>
                      </a:r>
                      <a:endParaRPr lang="ru-RU" sz="3200" b="1" i="0" kern="1200" dirty="0" smtClean="0">
                        <a:solidFill>
                          <a:schemeClr val="tx1"/>
                        </a:solidFill>
                        <a:effectLst/>
                        <a:latin typeface="+mn-lt"/>
                        <a:ea typeface="+mn-ea"/>
                        <a:cs typeface="+mn-cs"/>
                      </a:endParaRPr>
                    </a:p>
                  </a:txBody>
                  <a:tcPr>
                    <a:solidFill>
                      <a:schemeClr val="bg2"/>
                    </a:solidFill>
                  </a:tcPr>
                </a:tc>
                <a:extLst>
                  <a:ext uri="{0D108BD9-81ED-4DB2-BD59-A6C34878D82A}">
                    <a16:rowId xmlns:a16="http://schemas.microsoft.com/office/drawing/2014/main" val="1224481898"/>
                  </a:ext>
                </a:extLst>
              </a:tr>
            </a:tbl>
          </a:graphicData>
        </a:graphic>
      </p:graphicFrame>
      <p:sp>
        <p:nvSpPr>
          <p:cNvPr id="5" name="Скругленный прямоугольник 4"/>
          <p:cNvSpPr/>
          <p:nvPr/>
        </p:nvSpPr>
        <p:spPr>
          <a:xfrm>
            <a:off x="1086416" y="5676523"/>
            <a:ext cx="2136618" cy="425513"/>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tx1"/>
                </a:solidFill>
              </a:rPr>
              <a:t>85627</a:t>
            </a:r>
            <a:endParaRPr lang="ru-RU" sz="2400" b="1" dirty="0">
              <a:solidFill>
                <a:schemeClr val="tx1"/>
              </a:solidFill>
            </a:endParaRPr>
          </a:p>
        </p:txBody>
      </p:sp>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Tree>
    <p:extLst>
      <p:ext uri="{BB962C8B-B14F-4D97-AF65-F5344CB8AC3E}">
        <p14:creationId xmlns:p14="http://schemas.microsoft.com/office/powerpoint/2010/main" val="3492455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131682" y="1104523"/>
            <a:ext cx="10076508" cy="5072440"/>
          </a:xfrm>
        </p:spPr>
        <p:txBody>
          <a:bodyPr/>
          <a:lstStyle/>
          <a:p>
            <a:pPr marL="0" indent="0">
              <a:buNone/>
            </a:pPr>
            <a:r>
              <a:rPr lang="ru-RU" b="1" dirty="0"/>
              <a:t>17.  Расставьте все знаки препинания:</a:t>
            </a:r>
            <a:r>
              <a:rPr lang="ru-RU" dirty="0"/>
              <a:t> укажите цифру(-ы), на месте которой(-ых) в предложении должна(-ы) стоять запятая(-</a:t>
            </a:r>
            <a:r>
              <a:rPr lang="ru-RU" dirty="0" err="1"/>
              <a:t>ые</a:t>
            </a:r>
            <a:r>
              <a:rPr lang="ru-RU" dirty="0"/>
              <a:t>).</a:t>
            </a:r>
          </a:p>
          <a:p>
            <a:pPr marL="0" indent="0">
              <a:buNone/>
            </a:pPr>
            <a:r>
              <a:rPr lang="ru-RU" dirty="0"/>
              <a:t> </a:t>
            </a:r>
            <a:r>
              <a:rPr lang="ru-RU" sz="3200" b="1" dirty="0" smtClean="0"/>
              <a:t>Я </a:t>
            </a:r>
            <a:r>
              <a:rPr lang="ru-RU" sz="3200" b="1" dirty="0"/>
              <a:t>ухватился одной рукой за выбоину в стене, другой упёрся в дверную ручку и (1) подтянувшись (2) сунул ноги в дыру; </a:t>
            </a:r>
            <a:r>
              <a:rPr lang="ru-RU" sz="3200" b="1" dirty="0" err="1"/>
              <a:t>обеспозвоноченный</a:t>
            </a:r>
            <a:r>
              <a:rPr lang="ru-RU" sz="3200" b="1" dirty="0"/>
              <a:t> страхом (3) я некоторое время висел в воздухе (4) сильно изогнувшись (5) и (6) наконец нащупав пол (7) втащил в помещение и верхнюю часть своего туловища.</a:t>
            </a:r>
            <a:endParaRPr lang="ru-RU" sz="3200" dirty="0"/>
          </a:p>
          <a:p>
            <a:pPr marL="0" indent="0">
              <a:buNone/>
            </a:pPr>
            <a:endParaRPr lang="ru-RU" sz="3200" dirty="0"/>
          </a:p>
        </p:txBody>
      </p:sp>
      <p:sp>
        <p:nvSpPr>
          <p:cNvPr id="4" name="Скругленный прямоугольник 3"/>
          <p:cNvSpPr/>
          <p:nvPr/>
        </p:nvSpPr>
        <p:spPr>
          <a:xfrm>
            <a:off x="8845236" y="5857592"/>
            <a:ext cx="2064190" cy="319371"/>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solidFill>
                  <a:sysClr val="windowText" lastClr="000000"/>
                </a:solidFill>
              </a:rPr>
              <a:t>1234567</a:t>
            </a:r>
            <a:endParaRPr lang="ru-RU" sz="2800" dirty="0">
              <a:solidFill>
                <a:sysClr val="windowText" lastClr="000000"/>
              </a:solidFill>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0" cy="6785573"/>
          </a:xfrm>
          <a:prstGeom prst="rect">
            <a:avLst/>
          </a:prstGeom>
        </p:spPr>
      </p:pic>
    </p:spTree>
    <p:extLst>
      <p:ext uri="{BB962C8B-B14F-4D97-AF65-F5344CB8AC3E}">
        <p14:creationId xmlns:p14="http://schemas.microsoft.com/office/powerpoint/2010/main" val="233489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841972" y="851026"/>
            <a:ext cx="9673628" cy="5325937"/>
          </a:xfrm>
        </p:spPr>
        <p:txBody>
          <a:bodyPr>
            <a:normAutofit fontScale="70000" lnSpcReduction="20000"/>
          </a:bodyPr>
          <a:lstStyle/>
          <a:p>
            <a:pPr marL="0" indent="0">
              <a:buNone/>
            </a:pPr>
            <a:r>
              <a:rPr lang="ru-RU" b="1" dirty="0"/>
              <a:t>18.  Расставьте все недостающие знаки препинания:</a:t>
            </a:r>
            <a:r>
              <a:rPr lang="ru-RU" dirty="0"/>
              <a:t> укажите цифру(-ы), на месте которой(-ых) в предложении должна(-ы) стоять запятая(-</a:t>
            </a:r>
            <a:r>
              <a:rPr lang="ru-RU" dirty="0" err="1"/>
              <a:t>ые</a:t>
            </a:r>
            <a:r>
              <a:rPr lang="ru-RU" dirty="0"/>
              <a:t>).</a:t>
            </a:r>
            <a:endParaRPr lang="ru-RU" dirty="0" smtClean="0"/>
          </a:p>
          <a:p>
            <a:pPr marL="0" indent="0">
              <a:buNone/>
            </a:pPr>
            <a:r>
              <a:rPr lang="ru-RU" dirty="0" smtClean="0"/>
              <a:t>Мы все учились понемногу</a:t>
            </a:r>
          </a:p>
          <a:p>
            <a:pPr marL="0" indent="0">
              <a:buNone/>
            </a:pPr>
            <a:r>
              <a:rPr lang="ru-RU" dirty="0" smtClean="0"/>
              <a:t>Чему-нибудь и как-нибудь,</a:t>
            </a:r>
          </a:p>
          <a:p>
            <a:pPr marL="0" indent="0">
              <a:buNone/>
            </a:pPr>
            <a:r>
              <a:rPr lang="ru-RU" dirty="0" smtClean="0"/>
              <a:t>Так (1)воспитаньем(2) слава богу(3)</a:t>
            </a:r>
          </a:p>
          <a:p>
            <a:pPr marL="0" indent="0">
              <a:buNone/>
            </a:pPr>
            <a:r>
              <a:rPr lang="ru-RU" dirty="0" smtClean="0"/>
              <a:t>У нас немудрено блеснуть.</a:t>
            </a:r>
          </a:p>
          <a:p>
            <a:pPr marL="0" indent="0">
              <a:buNone/>
            </a:pPr>
            <a:r>
              <a:rPr lang="ru-RU" dirty="0" smtClean="0"/>
              <a:t>Онегин был(4) по мненью многих(5)</a:t>
            </a:r>
          </a:p>
          <a:p>
            <a:pPr marL="0" indent="0">
              <a:buNone/>
            </a:pPr>
            <a:r>
              <a:rPr lang="ru-RU" dirty="0" smtClean="0"/>
              <a:t>(Судей решительных и строгих)(6)</a:t>
            </a:r>
          </a:p>
          <a:p>
            <a:pPr marL="0" indent="0">
              <a:buNone/>
            </a:pPr>
            <a:r>
              <a:rPr lang="ru-RU" dirty="0" smtClean="0"/>
              <a:t>Ученый малый, но педант.</a:t>
            </a:r>
          </a:p>
          <a:p>
            <a:pPr marL="0" indent="0">
              <a:buNone/>
            </a:pPr>
            <a:r>
              <a:rPr lang="ru-RU" dirty="0" smtClean="0"/>
              <a:t>Имел он счастливый талант</a:t>
            </a:r>
          </a:p>
          <a:p>
            <a:pPr marL="0" indent="0">
              <a:buNone/>
            </a:pPr>
            <a:r>
              <a:rPr lang="ru-RU" dirty="0" smtClean="0"/>
              <a:t>Без принужденья в разговоре (7)</a:t>
            </a:r>
          </a:p>
          <a:p>
            <a:pPr marL="0" indent="0">
              <a:buNone/>
            </a:pPr>
            <a:r>
              <a:rPr lang="ru-RU" dirty="0" smtClean="0"/>
              <a:t>Коснуться (8) до всего слегка,</a:t>
            </a:r>
          </a:p>
          <a:p>
            <a:pPr marL="0" indent="0">
              <a:buNone/>
            </a:pPr>
            <a:r>
              <a:rPr lang="ru-RU" dirty="0" smtClean="0"/>
              <a:t>С ученым видом знатока</a:t>
            </a:r>
          </a:p>
          <a:p>
            <a:pPr marL="0" indent="0">
              <a:buNone/>
            </a:pPr>
            <a:r>
              <a:rPr lang="ru-RU" dirty="0" smtClean="0"/>
              <a:t>Хранить молчанье в важном споре</a:t>
            </a:r>
          </a:p>
          <a:p>
            <a:pPr marL="0" indent="0">
              <a:buNone/>
            </a:pPr>
            <a:r>
              <a:rPr lang="ru-RU" dirty="0" smtClean="0"/>
              <a:t>И возбуждать улыбку дам</a:t>
            </a:r>
          </a:p>
          <a:p>
            <a:pPr marL="0" indent="0">
              <a:buNone/>
            </a:pPr>
            <a:r>
              <a:rPr lang="ru-RU" dirty="0" smtClean="0"/>
              <a:t>Огнем нежданных эпиграмм.</a:t>
            </a:r>
          </a:p>
          <a:p>
            <a:pPr marL="0" indent="0">
              <a:buNone/>
            </a:pPr>
            <a:endParaRPr lang="ru-RU" dirty="0"/>
          </a:p>
        </p:txBody>
      </p:sp>
      <p:sp>
        <p:nvSpPr>
          <p:cNvPr id="2" name="Скругленный прямоугольник 1"/>
          <p:cNvSpPr/>
          <p:nvPr/>
        </p:nvSpPr>
        <p:spPr>
          <a:xfrm>
            <a:off x="9795850" y="5810770"/>
            <a:ext cx="1050202" cy="377746"/>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ysClr val="windowText" lastClr="000000"/>
                </a:solidFill>
              </a:rPr>
              <a:t>2346</a:t>
            </a:r>
            <a:endParaRPr lang="ru-RU" sz="2400" dirty="0">
              <a:solidFill>
                <a:sysClr val="windowText" lastClr="000000"/>
              </a:solidFill>
            </a:endParaRP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0" cy="6785573"/>
          </a:xfrm>
          <a:prstGeom prst="rect">
            <a:avLst/>
          </a:prstGeom>
        </p:spPr>
      </p:pic>
    </p:spTree>
    <p:extLst>
      <p:ext uri="{BB962C8B-B14F-4D97-AF65-F5344CB8AC3E}">
        <p14:creationId xmlns:p14="http://schemas.microsoft.com/office/powerpoint/2010/main" val="1222058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204110" y="1825625"/>
            <a:ext cx="9732476" cy="4351338"/>
          </a:xfrm>
        </p:spPr>
        <p:txBody>
          <a:bodyPr/>
          <a:lstStyle/>
          <a:p>
            <a:pPr marL="0" indent="0">
              <a:buNone/>
            </a:pPr>
            <a:r>
              <a:rPr lang="ru-RU" sz="3200" b="1" dirty="0"/>
              <a:t>19.  Расставьте все знаки препинания:</a:t>
            </a:r>
            <a:r>
              <a:rPr lang="ru-RU" sz="3200" dirty="0"/>
              <a:t> укажите цифру(-ы), на месте которой(-ых) в предложении должна(-ы) стоять запятая(-</a:t>
            </a:r>
            <a:r>
              <a:rPr lang="ru-RU" sz="3200" dirty="0" err="1"/>
              <a:t>ые</a:t>
            </a:r>
            <a:r>
              <a:rPr lang="ru-RU" sz="3200" dirty="0"/>
              <a:t>).</a:t>
            </a:r>
          </a:p>
          <a:p>
            <a:pPr marL="0" indent="0">
              <a:buNone/>
            </a:pPr>
            <a:r>
              <a:rPr lang="ru-RU" dirty="0"/>
              <a:t> </a:t>
            </a:r>
            <a:r>
              <a:rPr lang="ru-RU" sz="3600" dirty="0" smtClean="0"/>
              <a:t>Заговорил </a:t>
            </a:r>
            <a:r>
              <a:rPr lang="ru-RU" sz="3600" dirty="0"/>
              <a:t>Пётр Петрович (1) привычка (2) которого (3) сводить всякий разговор к спору (4) очень утомляла коллег.</a:t>
            </a:r>
          </a:p>
          <a:p>
            <a:pPr marL="0" indent="0">
              <a:buNone/>
            </a:pPr>
            <a:endParaRPr lang="ru-RU" dirty="0"/>
          </a:p>
        </p:txBody>
      </p:sp>
      <p:sp>
        <p:nvSpPr>
          <p:cNvPr id="4" name="Скругленный прямоугольник 3"/>
          <p:cNvSpPr/>
          <p:nvPr/>
        </p:nvSpPr>
        <p:spPr>
          <a:xfrm>
            <a:off x="9352230" y="5758004"/>
            <a:ext cx="1013988" cy="452673"/>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ysClr val="windowText" lastClr="000000"/>
                </a:solidFill>
              </a:rPr>
              <a:t>1</a:t>
            </a:r>
            <a:endParaRPr lang="ru-RU" dirty="0">
              <a:solidFill>
                <a:sysClr val="windowText" lastClr="000000"/>
              </a:solidFill>
            </a:endParaRPr>
          </a:p>
        </p:txBody>
      </p:sp>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0" cy="6785573"/>
          </a:xfrm>
          <a:prstGeom prst="rect">
            <a:avLst/>
          </a:prstGeom>
        </p:spPr>
      </p:pic>
    </p:spTree>
    <p:extLst>
      <p:ext uri="{BB962C8B-B14F-4D97-AF65-F5344CB8AC3E}">
        <p14:creationId xmlns:p14="http://schemas.microsoft.com/office/powerpoint/2010/main" val="3351722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276537" y="856904"/>
            <a:ext cx="9569513" cy="5136490"/>
          </a:xfrm>
        </p:spPr>
        <p:txBody>
          <a:bodyPr>
            <a:normAutofit/>
          </a:bodyPr>
          <a:lstStyle/>
          <a:p>
            <a:pPr marL="0" indent="0">
              <a:buNone/>
            </a:pPr>
            <a:r>
              <a:rPr lang="ru-RU" b="1" dirty="0"/>
              <a:t>20.  Расставьте все знаки препинания:</a:t>
            </a:r>
            <a:r>
              <a:rPr lang="ru-RU" dirty="0"/>
              <a:t> укажите цифру(-ы), на месте которой(-ых) в предложении должна(-ы) стоять запятая(-</a:t>
            </a:r>
            <a:r>
              <a:rPr lang="ru-RU" dirty="0" err="1"/>
              <a:t>ые</a:t>
            </a:r>
            <a:r>
              <a:rPr lang="ru-RU" dirty="0"/>
              <a:t>).</a:t>
            </a:r>
          </a:p>
          <a:p>
            <a:pPr marL="0" indent="0">
              <a:buNone/>
            </a:pPr>
            <a:r>
              <a:rPr lang="ru-RU" b="1" dirty="0"/>
              <a:t> </a:t>
            </a:r>
            <a:r>
              <a:rPr lang="ru-RU" sz="3200" b="1" dirty="0" smtClean="0"/>
              <a:t>Когда </a:t>
            </a:r>
            <a:r>
              <a:rPr lang="ru-RU" sz="3200" b="1" dirty="0"/>
              <a:t>Женя решила всё же принять предложение Александра Семёновича (1) и (2) письмо об этом решении уже было отправлено на его московский адрес (3) она собралась поехать попрощаться со своей тётушкой (4) дабы (5) несмотря на то что (6) отношения между ними были очень непростыми (7) получить от неё благословение</a:t>
            </a:r>
            <a:r>
              <a:rPr lang="ru-RU" sz="3200" b="1" dirty="0" smtClean="0"/>
              <a:t>.</a:t>
            </a:r>
          </a:p>
          <a:p>
            <a:pPr marL="0" indent="0">
              <a:buNone/>
            </a:pPr>
            <a:endParaRPr lang="ru-RU" sz="3200" dirty="0"/>
          </a:p>
          <a:p>
            <a:pPr marL="0" indent="0">
              <a:buNone/>
            </a:pPr>
            <a:endParaRPr lang="ru-RU" sz="3200" dirty="0"/>
          </a:p>
        </p:txBody>
      </p:sp>
      <p:sp>
        <p:nvSpPr>
          <p:cNvPr id="5" name="Скругленный прямоугольник 4"/>
          <p:cNvSpPr/>
          <p:nvPr/>
        </p:nvSpPr>
        <p:spPr>
          <a:xfrm>
            <a:off x="8709434" y="5703683"/>
            <a:ext cx="1430448" cy="452674"/>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solidFill>
                  <a:sysClr val="windowText" lastClr="000000"/>
                </a:solidFill>
              </a:rPr>
              <a:t>3457</a:t>
            </a:r>
            <a:endParaRPr lang="ru-RU" sz="2800" dirty="0">
              <a:solidFill>
                <a:sysClr val="windowText" lastClr="000000"/>
              </a:solidFill>
            </a:endParaRPr>
          </a:p>
        </p:txBody>
      </p:sp>
      <p:pic>
        <p:nvPicPr>
          <p:cNvPr id="7" name="Рисунок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0" cy="6785573"/>
          </a:xfrm>
          <a:prstGeom prst="rect">
            <a:avLst/>
          </a:prstGeom>
        </p:spPr>
      </p:pic>
    </p:spTree>
    <p:extLst>
      <p:ext uri="{BB962C8B-B14F-4D97-AF65-F5344CB8AC3E}">
        <p14:creationId xmlns:p14="http://schemas.microsoft.com/office/powerpoint/2010/main" val="2900994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588475" y="271604"/>
            <a:ext cx="10560867" cy="6337426"/>
          </a:xfrm>
        </p:spPr>
        <p:txBody>
          <a:bodyPr>
            <a:normAutofit/>
          </a:bodyPr>
          <a:lstStyle/>
          <a:p>
            <a:pPr marL="0" indent="0">
              <a:buNone/>
            </a:pPr>
            <a:r>
              <a:rPr lang="ru-RU" b="1" dirty="0"/>
              <a:t>21.  </a:t>
            </a:r>
            <a:r>
              <a:rPr lang="ru-RU" dirty="0"/>
              <a:t>Найдите предложения, в которых тире ставится в соответствии с одним и тем же правилом пунктуации. Запишите номера этих предложений.</a:t>
            </a:r>
          </a:p>
          <a:p>
            <a:pPr marL="0" indent="0">
              <a:buNone/>
            </a:pPr>
            <a:r>
              <a:rPr lang="ru-RU" dirty="0"/>
              <a:t> </a:t>
            </a:r>
            <a:r>
              <a:rPr lang="ru-RU" dirty="0" smtClean="0"/>
              <a:t>1</a:t>
            </a:r>
            <a:r>
              <a:rPr lang="ru-RU" dirty="0"/>
              <a:t>)  На гербах разных стран нередко изображаются растения: на гербе Канады привычным стал кленовый лист, а на государственном гербе Мексики изображён кактус. 2) Это неслучайно, ведь на Мексиканском плоскогорье, возвышающемся над уровнем моря до 2500 метров, находится настоящая страна кактусов. 3) Некоторые кактусы густо покрыты желтыми и красноватыми колючками  — такие растения напоминают птиц и зверей. 4) Иногда можно увидеть кактус с длинными свисающими волосами  — он похож на голову старика. 5) Цветок кактуса  — один из самых красивых в мире. 6) Среди ночной темноты раскрывается большая бело-голубая звезда. 7) Размером цветок с большую тарелку − до двадцати пяти сантиметров в диаметре.</a:t>
            </a:r>
          </a:p>
          <a:p>
            <a:pPr marL="0" indent="0">
              <a:buNone/>
            </a:pPr>
            <a:endParaRPr lang="ru-RU" dirty="0"/>
          </a:p>
        </p:txBody>
      </p:sp>
      <p:sp>
        <p:nvSpPr>
          <p:cNvPr id="2" name="Скругленный прямоугольник 1"/>
          <p:cNvSpPr/>
          <p:nvPr/>
        </p:nvSpPr>
        <p:spPr>
          <a:xfrm>
            <a:off x="9542352" y="6065822"/>
            <a:ext cx="1394234" cy="479833"/>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solidFill>
                  <a:sysClr val="windowText" lastClr="000000"/>
                </a:solidFill>
              </a:rPr>
              <a:t>34</a:t>
            </a:r>
            <a:endParaRPr lang="ru-RU" sz="2800" dirty="0">
              <a:solidFill>
                <a:sysClr val="windowText" lastClr="000000"/>
              </a:solidFill>
            </a:endParaRP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0" cy="6785573"/>
          </a:xfrm>
          <a:prstGeom prst="rect">
            <a:avLst/>
          </a:prstGeom>
        </p:spPr>
      </p:pic>
    </p:spTree>
    <p:extLst>
      <p:ext uri="{BB962C8B-B14F-4D97-AF65-F5344CB8AC3E}">
        <p14:creationId xmlns:p14="http://schemas.microsoft.com/office/powerpoint/2010/main" val="3440455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80650" y="1846907"/>
            <a:ext cx="6588115" cy="4066907"/>
          </a:xfrm>
          <a:prstGeom prst="rect">
            <a:avLst/>
          </a:prstGeom>
        </p:spPr>
      </p:pic>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Скругленный прямоугольник 3"/>
          <p:cNvSpPr/>
          <p:nvPr/>
        </p:nvSpPr>
        <p:spPr>
          <a:xfrm>
            <a:off x="9415605" y="6147304"/>
            <a:ext cx="2172832" cy="425512"/>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latin typeface="Monotype Corsiva" panose="03010101010201010101" pitchFamily="66" charset="0"/>
              </a:rPr>
              <a:t>Аксёнова Е.М.</a:t>
            </a:r>
            <a:endParaRPr lang="ru-RU" sz="2400" dirty="0">
              <a:solidFill>
                <a:schemeClr val="tx1"/>
              </a:solidFill>
              <a:latin typeface="Monotype Corsiva" panose="03010101010201010101" pitchFamily="66" charset="0"/>
            </a:endParaRPr>
          </a:p>
        </p:txBody>
      </p:sp>
    </p:spTree>
    <p:extLst>
      <p:ext uri="{BB962C8B-B14F-4D97-AF65-F5344CB8AC3E}">
        <p14:creationId xmlns:p14="http://schemas.microsoft.com/office/powerpoint/2010/main" val="2541114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149791" y="1228096"/>
            <a:ext cx="9904490" cy="4351338"/>
          </a:xfrm>
        </p:spPr>
        <p:txBody>
          <a:bodyPr>
            <a:normAutofit/>
          </a:bodyPr>
          <a:lstStyle/>
          <a:p>
            <a:pPr marL="0" indent="0">
              <a:buNone/>
            </a:pPr>
            <a:r>
              <a:rPr lang="ru-RU" b="1" dirty="0"/>
              <a:t>9.  </a:t>
            </a:r>
            <a:r>
              <a:rPr lang="ru-RU" dirty="0"/>
              <a:t>Укажите варианты ответов, в которых во всех словах одного ряда пропущена одна и та же буква. Запишите номера ответов.</a:t>
            </a:r>
          </a:p>
          <a:p>
            <a:pPr marL="0" indent="0">
              <a:buNone/>
            </a:pPr>
            <a:r>
              <a:rPr lang="ru-RU" dirty="0" smtClean="0"/>
              <a:t>1</a:t>
            </a:r>
            <a:r>
              <a:rPr lang="ru-RU" dirty="0"/>
              <a:t>)  сп..</a:t>
            </a:r>
            <a:r>
              <a:rPr lang="ru-RU" dirty="0" err="1"/>
              <a:t>раль</a:t>
            </a:r>
            <a:r>
              <a:rPr lang="ru-RU" dirty="0"/>
              <a:t>, </a:t>
            </a:r>
            <a:r>
              <a:rPr lang="ru-RU" dirty="0" err="1" smtClean="0"/>
              <a:t>прокл</a:t>
            </a:r>
            <a:r>
              <a:rPr lang="ru-RU" dirty="0"/>
              <a:t>..</a:t>
            </a:r>
            <a:r>
              <a:rPr lang="ru-RU" dirty="0" err="1"/>
              <a:t>нать</a:t>
            </a:r>
            <a:r>
              <a:rPr lang="ru-RU" dirty="0" smtClean="0"/>
              <a:t>,</a:t>
            </a:r>
            <a:r>
              <a:rPr lang="ru-RU" dirty="0"/>
              <a:t> </a:t>
            </a:r>
            <a:r>
              <a:rPr lang="ru-RU" dirty="0" smtClean="0"/>
              <a:t>д</a:t>
            </a:r>
            <a:r>
              <a:rPr lang="ru-RU" dirty="0"/>
              <a:t>..</a:t>
            </a:r>
            <a:r>
              <a:rPr lang="ru-RU" dirty="0" err="1"/>
              <a:t>рижёр</a:t>
            </a:r>
            <a:endParaRPr lang="ru-RU" dirty="0"/>
          </a:p>
          <a:p>
            <a:pPr marL="0" indent="0">
              <a:buNone/>
            </a:pPr>
            <a:r>
              <a:rPr lang="ru-RU" dirty="0"/>
              <a:t>2)  </a:t>
            </a:r>
            <a:r>
              <a:rPr lang="ru-RU" dirty="0" smtClean="0"/>
              <a:t>м</a:t>
            </a:r>
            <a:r>
              <a:rPr lang="ru-RU" dirty="0"/>
              <a:t>..</a:t>
            </a:r>
            <a:r>
              <a:rPr lang="ru-RU" dirty="0" err="1"/>
              <a:t>ридиан</a:t>
            </a:r>
            <a:r>
              <a:rPr lang="ru-RU" dirty="0"/>
              <a:t>, ап..</a:t>
            </a:r>
            <a:r>
              <a:rPr lang="ru-RU" dirty="0" err="1"/>
              <a:t>льсин</a:t>
            </a:r>
            <a:r>
              <a:rPr lang="ru-RU" dirty="0"/>
              <a:t>, п..</a:t>
            </a:r>
            <a:r>
              <a:rPr lang="ru-RU" dirty="0" err="1" smtClean="0"/>
              <a:t>рила</a:t>
            </a:r>
            <a:endParaRPr lang="ru-RU" dirty="0" smtClean="0"/>
          </a:p>
          <a:p>
            <a:pPr marL="0" indent="0">
              <a:buNone/>
            </a:pPr>
            <a:r>
              <a:rPr lang="ru-RU" dirty="0" smtClean="0"/>
              <a:t>3)  </a:t>
            </a:r>
            <a:r>
              <a:rPr lang="ru-RU" dirty="0" err="1" smtClean="0"/>
              <a:t>пр</a:t>
            </a:r>
            <a:r>
              <a:rPr lang="ru-RU" dirty="0" smtClean="0"/>
              <a:t>..</a:t>
            </a:r>
            <a:r>
              <a:rPr lang="ru-RU" dirty="0" err="1" smtClean="0"/>
              <a:t>оритет</a:t>
            </a:r>
            <a:r>
              <a:rPr lang="ru-RU" dirty="0" smtClean="0"/>
              <a:t>,  д..</a:t>
            </a:r>
            <a:r>
              <a:rPr lang="ru-RU" dirty="0" err="1" smtClean="0"/>
              <a:t>визия</a:t>
            </a:r>
            <a:r>
              <a:rPr lang="ru-RU" dirty="0" smtClean="0"/>
              <a:t>, </a:t>
            </a:r>
            <a:r>
              <a:rPr lang="ru-RU" dirty="0" err="1" smtClean="0"/>
              <a:t>ст</a:t>
            </a:r>
            <a:r>
              <a:rPr lang="ru-RU" dirty="0" smtClean="0"/>
              <a:t>..</a:t>
            </a:r>
            <a:r>
              <a:rPr lang="ru-RU" dirty="0" err="1" smtClean="0"/>
              <a:t>пендия</a:t>
            </a:r>
            <a:endParaRPr lang="ru-RU" dirty="0" smtClean="0"/>
          </a:p>
          <a:p>
            <a:pPr marL="0" indent="0">
              <a:buNone/>
            </a:pPr>
            <a:r>
              <a:rPr lang="ru-RU" dirty="0" smtClean="0"/>
              <a:t>4</a:t>
            </a:r>
            <a:r>
              <a:rPr lang="ru-RU" dirty="0"/>
              <a:t>)  </a:t>
            </a:r>
            <a:r>
              <a:rPr lang="ru-RU" dirty="0" err="1"/>
              <a:t>покл</a:t>
            </a:r>
            <a:r>
              <a:rPr lang="ru-RU" dirty="0"/>
              <a:t>..</a:t>
            </a:r>
            <a:r>
              <a:rPr lang="ru-RU" dirty="0" err="1"/>
              <a:t>ниться</a:t>
            </a:r>
            <a:r>
              <a:rPr lang="ru-RU" dirty="0"/>
              <a:t>, </a:t>
            </a:r>
            <a:r>
              <a:rPr lang="ru-RU" dirty="0" err="1"/>
              <a:t>подр</a:t>
            </a:r>
            <a:r>
              <a:rPr lang="ru-RU" dirty="0"/>
              <a:t>..стать, </a:t>
            </a:r>
            <a:r>
              <a:rPr lang="ru-RU" dirty="0" err="1"/>
              <a:t>безотл</a:t>
            </a:r>
            <a:r>
              <a:rPr lang="ru-RU" dirty="0"/>
              <a:t>..</a:t>
            </a:r>
            <a:r>
              <a:rPr lang="ru-RU" dirty="0" err="1"/>
              <a:t>гательный</a:t>
            </a:r>
            <a:endParaRPr lang="ru-RU" dirty="0"/>
          </a:p>
          <a:p>
            <a:pPr marL="0" indent="0">
              <a:buNone/>
            </a:pPr>
            <a:r>
              <a:rPr lang="ru-RU" dirty="0"/>
              <a:t>5)  </a:t>
            </a:r>
            <a:r>
              <a:rPr lang="ru-RU" dirty="0" err="1"/>
              <a:t>обм</a:t>
            </a:r>
            <a:r>
              <a:rPr lang="ru-RU" dirty="0"/>
              <a:t>..</a:t>
            </a:r>
            <a:r>
              <a:rPr lang="ru-RU" dirty="0" err="1"/>
              <a:t>кнуть</a:t>
            </a:r>
            <a:r>
              <a:rPr lang="ru-RU" dirty="0"/>
              <a:t> (кисточку в краску), </a:t>
            </a:r>
            <a:r>
              <a:rPr lang="ru-RU" dirty="0" err="1"/>
              <a:t>просл</a:t>
            </a:r>
            <a:r>
              <a:rPr lang="ru-RU" dirty="0"/>
              <a:t>..</a:t>
            </a:r>
            <a:r>
              <a:rPr lang="ru-RU" dirty="0" err="1"/>
              <a:t>влять</a:t>
            </a:r>
            <a:r>
              <a:rPr lang="ru-RU" dirty="0"/>
              <a:t>, ..</a:t>
            </a:r>
            <a:r>
              <a:rPr lang="ru-RU" dirty="0" err="1"/>
              <a:t>ккомпанемент</a:t>
            </a:r>
            <a:endParaRPr lang="ru-RU" dirty="0"/>
          </a:p>
          <a:p>
            <a:pPr marL="0" indent="0">
              <a:buNone/>
            </a:pPr>
            <a:endParaRPr lang="ru-RU" dirty="0"/>
          </a:p>
        </p:txBody>
      </p:sp>
      <p:sp>
        <p:nvSpPr>
          <p:cNvPr id="4" name="Скругленный прямоугольник 3"/>
          <p:cNvSpPr/>
          <p:nvPr/>
        </p:nvSpPr>
        <p:spPr>
          <a:xfrm>
            <a:off x="9632887" y="5758004"/>
            <a:ext cx="1421394" cy="452674"/>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solidFill>
                  <a:schemeClr val="tx1"/>
                </a:solidFill>
              </a:rPr>
              <a:t>1235</a:t>
            </a:r>
            <a:endParaRPr lang="ru-RU" sz="2800" dirty="0">
              <a:solidFill>
                <a:schemeClr val="tx1"/>
              </a:solidFill>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Tree>
    <p:extLst>
      <p:ext uri="{BB962C8B-B14F-4D97-AF65-F5344CB8AC3E}">
        <p14:creationId xmlns:p14="http://schemas.microsoft.com/office/powerpoint/2010/main" val="2120144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231271" y="1146615"/>
            <a:ext cx="9995026" cy="4351338"/>
          </a:xfrm>
        </p:spPr>
        <p:txBody>
          <a:bodyPr>
            <a:normAutofit/>
          </a:bodyPr>
          <a:lstStyle/>
          <a:p>
            <a:pPr marL="0" indent="0">
              <a:buNone/>
            </a:pPr>
            <a:r>
              <a:rPr lang="ru-RU" b="1" dirty="0"/>
              <a:t>10.  </a:t>
            </a:r>
            <a:r>
              <a:rPr lang="ru-RU" dirty="0"/>
              <a:t>Укажите варианты ответов, в которых во всех словах одного ряда пропущена одна и та же буква. Запишите номера ответов.</a:t>
            </a:r>
          </a:p>
          <a:p>
            <a:pPr marL="0" indent="0">
              <a:buNone/>
            </a:pPr>
            <a:r>
              <a:rPr lang="ru-RU" sz="3200" dirty="0" smtClean="0"/>
              <a:t>1</a:t>
            </a:r>
            <a:r>
              <a:rPr lang="ru-RU" sz="3200" dirty="0"/>
              <a:t>)  </a:t>
            </a:r>
            <a:r>
              <a:rPr lang="ru-RU" sz="3200" dirty="0" err="1" smtClean="0"/>
              <a:t>пр</a:t>
            </a:r>
            <a:r>
              <a:rPr lang="ru-RU" sz="3200" dirty="0" err="1"/>
              <a:t>..образование</a:t>
            </a:r>
            <a:r>
              <a:rPr lang="ru-RU" sz="3200" dirty="0"/>
              <a:t>, </a:t>
            </a:r>
            <a:r>
              <a:rPr lang="ru-RU" sz="3200" dirty="0" err="1"/>
              <a:t>непр</a:t>
            </a:r>
            <a:r>
              <a:rPr lang="ru-RU" sz="3200" dirty="0"/>
              <a:t>..ложный, </a:t>
            </a:r>
            <a:r>
              <a:rPr lang="ru-RU" sz="3200" dirty="0" err="1"/>
              <a:t>пр</a:t>
            </a:r>
            <a:r>
              <a:rPr lang="ru-RU" sz="3200" dirty="0"/>
              <a:t>..</a:t>
            </a:r>
            <a:r>
              <a:rPr lang="ru-RU" sz="3200" dirty="0" err="1"/>
              <a:t>дыстория</a:t>
            </a:r>
            <a:r>
              <a:rPr lang="ru-RU" sz="3200" dirty="0"/>
              <a:t>; </a:t>
            </a:r>
            <a:r>
              <a:rPr lang="ru-RU" sz="3200" dirty="0" smtClean="0"/>
              <a:t>2</a:t>
            </a:r>
            <a:r>
              <a:rPr lang="ru-RU" sz="3200" dirty="0"/>
              <a:t>)  </a:t>
            </a:r>
            <a:r>
              <a:rPr lang="ru-RU" sz="3200" dirty="0" err="1"/>
              <a:t>пр..интересный</a:t>
            </a:r>
            <a:r>
              <a:rPr lang="ru-RU" sz="3200" dirty="0"/>
              <a:t>, </a:t>
            </a:r>
            <a:r>
              <a:rPr lang="ru-RU" sz="3200" dirty="0" err="1"/>
              <a:t>пр</a:t>
            </a:r>
            <a:r>
              <a:rPr lang="ru-RU" sz="3200" dirty="0"/>
              <a:t>..</a:t>
            </a:r>
            <a:r>
              <a:rPr lang="ru-RU" sz="3200" dirty="0" err="1"/>
              <a:t>брежный</a:t>
            </a:r>
            <a:r>
              <a:rPr lang="ru-RU" sz="3200" dirty="0"/>
              <a:t>, </a:t>
            </a:r>
            <a:r>
              <a:rPr lang="ru-RU" sz="3200" dirty="0" err="1"/>
              <a:t>пр..сесть</a:t>
            </a:r>
            <a:r>
              <a:rPr lang="ru-RU" sz="3200" dirty="0"/>
              <a:t>;</a:t>
            </a:r>
          </a:p>
          <a:p>
            <a:pPr marL="0" indent="0">
              <a:buNone/>
            </a:pPr>
            <a:r>
              <a:rPr lang="ru-RU" sz="3200" dirty="0"/>
              <a:t>3</a:t>
            </a:r>
            <a:r>
              <a:rPr lang="ru-RU" sz="3200" dirty="0" smtClean="0"/>
              <a:t>)  </a:t>
            </a:r>
            <a:r>
              <a:rPr lang="ru-RU" sz="3200" dirty="0" err="1" smtClean="0"/>
              <a:t>пр</a:t>
            </a:r>
            <a:r>
              <a:rPr lang="ru-RU" sz="3200" dirty="0" err="1"/>
              <a:t>..интересный</a:t>
            </a:r>
            <a:r>
              <a:rPr lang="ru-RU" sz="3200" dirty="0"/>
              <a:t>, </a:t>
            </a:r>
            <a:r>
              <a:rPr lang="ru-RU" sz="3200" dirty="0" err="1"/>
              <a:t>пр</a:t>
            </a:r>
            <a:r>
              <a:rPr lang="ru-RU" sz="3200" dirty="0"/>
              <a:t>..</a:t>
            </a:r>
            <a:r>
              <a:rPr lang="ru-RU" sz="3200" dirty="0" err="1"/>
              <a:t>тендент</a:t>
            </a:r>
            <a:r>
              <a:rPr lang="ru-RU" sz="3200" dirty="0"/>
              <a:t>, </a:t>
            </a:r>
            <a:r>
              <a:rPr lang="ru-RU" sz="3200" dirty="0" err="1"/>
              <a:t>пр</a:t>
            </a:r>
            <a:r>
              <a:rPr lang="ru-RU" sz="3200" dirty="0"/>
              <a:t>..</a:t>
            </a:r>
            <a:r>
              <a:rPr lang="ru-RU" sz="3200" dirty="0" err="1"/>
              <a:t>творяется</a:t>
            </a:r>
            <a:r>
              <a:rPr lang="ru-RU" sz="3200" dirty="0"/>
              <a:t> (в жизнь</a:t>
            </a:r>
            <a:r>
              <a:rPr lang="ru-RU" sz="3200" dirty="0" smtClean="0"/>
              <a:t>);</a:t>
            </a:r>
            <a:endParaRPr lang="ru-RU" sz="3600" dirty="0"/>
          </a:p>
          <a:p>
            <a:pPr marL="0" indent="0">
              <a:buNone/>
            </a:pPr>
            <a:r>
              <a:rPr lang="ru-RU" sz="3200" dirty="0"/>
              <a:t>4)  </a:t>
            </a:r>
            <a:r>
              <a:rPr lang="ru-RU" dirty="0"/>
              <a:t> </a:t>
            </a:r>
            <a:r>
              <a:rPr lang="ru-RU" sz="3200" dirty="0" smtClean="0"/>
              <a:t>не</a:t>
            </a:r>
            <a:r>
              <a:rPr lang="ru-RU" sz="3200" dirty="0"/>
              <a:t>..</a:t>
            </a:r>
            <a:r>
              <a:rPr lang="ru-RU" sz="3200" dirty="0" err="1"/>
              <a:t>гораемый</a:t>
            </a:r>
            <a:r>
              <a:rPr lang="ru-RU" sz="3200" dirty="0" smtClean="0"/>
              <a:t>, </a:t>
            </a:r>
            <a:r>
              <a:rPr lang="ru-RU" sz="3200" dirty="0" err="1"/>
              <a:t>не..деланный</a:t>
            </a:r>
            <a:r>
              <a:rPr lang="ru-RU" sz="3200" dirty="0"/>
              <a:t>, ..даюсь;</a:t>
            </a:r>
            <a:endParaRPr lang="ru-RU" sz="3600" dirty="0"/>
          </a:p>
          <a:p>
            <a:pPr marL="0" indent="0">
              <a:buNone/>
            </a:pPr>
            <a:r>
              <a:rPr lang="ru-RU" sz="3200" dirty="0"/>
              <a:t>5)  по..</a:t>
            </a:r>
            <a:r>
              <a:rPr lang="ru-RU" sz="3200" dirty="0" err="1"/>
              <a:t>делка</a:t>
            </a:r>
            <a:r>
              <a:rPr lang="ru-RU" sz="3200" dirty="0"/>
              <a:t>, о..</a:t>
            </a:r>
            <a:r>
              <a:rPr lang="ru-RU" sz="3200" dirty="0" err="1"/>
              <a:t>тепель</a:t>
            </a:r>
            <a:r>
              <a:rPr lang="ru-RU" sz="3200" dirty="0"/>
              <a:t>, на..</a:t>
            </a:r>
            <a:r>
              <a:rPr lang="ru-RU" sz="3200" dirty="0" err="1"/>
              <a:t>смотрщик</a:t>
            </a:r>
            <a:r>
              <a:rPr lang="ru-RU" sz="3200" dirty="0"/>
              <a:t>.</a:t>
            </a:r>
          </a:p>
          <a:p>
            <a:pPr marL="0" indent="0">
              <a:buNone/>
            </a:pPr>
            <a:endParaRPr lang="ru-RU" dirty="0"/>
          </a:p>
        </p:txBody>
      </p:sp>
      <p:sp>
        <p:nvSpPr>
          <p:cNvPr id="4" name="Скругленный прямоугольник 3"/>
          <p:cNvSpPr/>
          <p:nvPr/>
        </p:nvSpPr>
        <p:spPr>
          <a:xfrm>
            <a:off x="9823010" y="5948127"/>
            <a:ext cx="1403287" cy="570368"/>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rPr>
              <a:t>134</a:t>
            </a:r>
            <a:endParaRPr lang="ru-RU" sz="2400" dirty="0">
              <a:solidFill>
                <a:schemeClr val="tx1"/>
              </a:solidFill>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Tree>
    <p:extLst>
      <p:ext uri="{BB962C8B-B14F-4D97-AF65-F5344CB8AC3E}">
        <p14:creationId xmlns:p14="http://schemas.microsoft.com/office/powerpoint/2010/main" val="4205315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454</TotalTime>
  <Words>234</Words>
  <Application>Microsoft Office PowerPoint</Application>
  <PresentationFormat>Широкоэкранный</PresentationFormat>
  <Paragraphs>455</Paragraphs>
  <Slides>75</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75</vt:i4>
      </vt:variant>
    </vt:vector>
  </HeadingPairs>
  <TitlesOfParts>
    <vt:vector size="81" baseType="lpstr">
      <vt:lpstr>Arial</vt:lpstr>
      <vt:lpstr>Calibri</vt:lpstr>
      <vt:lpstr>Calibri Light</vt:lpstr>
      <vt:lpstr>Monotype Corsiva</vt:lpstr>
      <vt:lpstr>Times New Roman</vt:lpstr>
      <vt:lpstr>Тема Office</vt:lpstr>
      <vt:lpstr>Задание 4-21 Практика ЕГЭ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Админ</dc:creator>
  <cp:lastModifiedBy>Админ</cp:lastModifiedBy>
  <cp:revision>81</cp:revision>
  <dcterms:created xsi:type="dcterms:W3CDTF">2023-05-01T13:44:07Z</dcterms:created>
  <dcterms:modified xsi:type="dcterms:W3CDTF">2023-06-13T00:47:27Z</dcterms:modified>
</cp:coreProperties>
</file>