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302" r:id="rId3"/>
    <p:sldId id="261" r:id="rId4"/>
    <p:sldId id="288" r:id="rId5"/>
    <p:sldId id="287" r:id="rId6"/>
    <p:sldId id="268" r:id="rId7"/>
    <p:sldId id="286" r:id="rId8"/>
    <p:sldId id="285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4660"/>
  </p:normalViewPr>
  <p:slideViewPr>
    <p:cSldViewPr>
      <p:cViewPr varScale="1">
        <p:scale>
          <a:sx n="106" d="100"/>
          <a:sy n="106" d="100"/>
        </p:scale>
        <p:origin x="73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AB947-AF7A-43C4-86BE-619FF3A3A785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C81D-72B1-4BAA-B2E4-2C26E6BC8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77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D3C81D-72B1-4BAA-B2E4-2C26E6BC8EF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2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00B0F0">
                <a:lumMod val="75000"/>
                <a:alpha val="46000"/>
              </a:srgbClr>
            </a:gs>
            <a:gs pos="13000">
              <a:schemeClr val="accent1">
                <a:tint val="44500"/>
                <a:satMod val="160000"/>
                <a:alpha val="80000"/>
                <a:lumMod val="76000"/>
              </a:schemeClr>
            </a:gs>
            <a:gs pos="78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CB8902F-6488-4D5F-B5B7-0CFE6C42EE4D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504F3B6F-1C8D-4A92-ABF9-195181D11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12968" cy="3339803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Вклад Жителей </a:t>
            </a:r>
            <a:r>
              <a:rPr lang="ru-RU" sz="4000" dirty="0" err="1" smtClean="0"/>
              <a:t>новокузнецкА</a:t>
            </a:r>
            <a:r>
              <a:rPr lang="ru-RU" sz="4000" dirty="0" smtClean="0"/>
              <a:t> </a:t>
            </a:r>
            <a:r>
              <a:rPr lang="ru-RU" sz="4000" dirty="0"/>
              <a:t>в победу </a:t>
            </a:r>
            <a:r>
              <a:rPr lang="ru-RU" sz="4000" dirty="0" smtClean="0"/>
              <a:t>в великой </a:t>
            </a:r>
            <a:r>
              <a:rPr lang="ru-RU" sz="4000" dirty="0"/>
              <a:t>отечественной </a:t>
            </a:r>
            <a:r>
              <a:rPr lang="ru-RU" sz="4000" dirty="0" err="1" smtClean="0"/>
              <a:t>войнЕ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36912"/>
            <a:ext cx="8568952" cy="3078088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8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620000" cy="4373563"/>
          </a:xfrm>
        </p:spPr>
        <p:txBody>
          <a:bodyPr/>
          <a:lstStyle/>
          <a:p>
            <a:r>
              <a:rPr lang="ru-RU" dirty="0"/>
              <a:t>За </a:t>
            </a:r>
            <a:r>
              <a:rPr lang="ru-RU" dirty="0" err="1"/>
              <a:t>пеpвые</a:t>
            </a:r>
            <a:r>
              <a:rPr lang="ru-RU" dirty="0"/>
              <a:t> </a:t>
            </a:r>
            <a:r>
              <a:rPr lang="ru-RU" dirty="0" err="1"/>
              <a:t>тpи</a:t>
            </a:r>
            <a:r>
              <a:rPr lang="ru-RU" dirty="0"/>
              <a:t> года войны в </a:t>
            </a:r>
            <a:r>
              <a:rPr lang="ru-RU" dirty="0" err="1"/>
              <a:t>гоpоде</a:t>
            </a:r>
            <a:r>
              <a:rPr lang="ru-RU" dirty="0"/>
              <a:t> введено в эксплуатацию более ста </a:t>
            </a:r>
            <a:r>
              <a:rPr lang="ru-RU" dirty="0" err="1"/>
              <a:t>пpомышленных</a:t>
            </a:r>
            <a:r>
              <a:rPr lang="ru-RU" dirty="0"/>
              <a:t> объектов, в том числе заводы алюминиевый, </a:t>
            </a:r>
            <a:r>
              <a:rPr lang="ru-RU" dirty="0" err="1"/>
              <a:t>феppосплавный</a:t>
            </a:r>
            <a:r>
              <a:rPr lang="ru-RU" dirty="0"/>
              <a:t>, </a:t>
            </a:r>
            <a:r>
              <a:rPr lang="ru-RU" dirty="0" err="1"/>
              <a:t>металлоконстpукций</a:t>
            </a:r>
            <a:r>
              <a:rPr lang="ru-RU" dirty="0"/>
              <a:t>, Кузнецкая ТЭЦ, 36 </a:t>
            </a:r>
            <a:r>
              <a:rPr lang="ru-RU" dirty="0" err="1"/>
              <a:t>агpегатов</a:t>
            </a:r>
            <a:r>
              <a:rPr lang="ru-RU" dirty="0"/>
              <a:t> и </a:t>
            </a:r>
            <a:r>
              <a:rPr lang="ru-RU" dirty="0" err="1"/>
              <a:t>дp</a:t>
            </a:r>
            <a:r>
              <a:rPr lang="ru-RU" dirty="0"/>
              <a:t>. объектов </a:t>
            </a:r>
            <a:r>
              <a:rPr lang="ru-RU" dirty="0" err="1"/>
              <a:t>чеpной</a:t>
            </a:r>
            <a:r>
              <a:rPr lang="ru-RU" dirty="0"/>
              <a:t> </a:t>
            </a:r>
            <a:r>
              <a:rPr lang="ru-RU" dirty="0" err="1"/>
              <a:t>металлуpгии</a:t>
            </a:r>
            <a:r>
              <a:rPr lang="ru-RU" dirty="0"/>
              <a:t>, шахта "</a:t>
            </a:r>
            <a:r>
              <a:rPr lang="ru-RU" dirty="0" err="1"/>
              <a:t>Абашевская</a:t>
            </a:r>
            <a:r>
              <a:rPr lang="ru-RU" dirty="0"/>
              <a:t>", новые угольные разрезы.</a:t>
            </a:r>
          </a:p>
        </p:txBody>
      </p:sp>
      <p:pic>
        <p:nvPicPr>
          <p:cNvPr id="2050" name="Picture 2" descr="https://imgtest.mir24.tv/uploaded/images/2020/August/94d16c16419955a903b504e55055c867a5d1aaca3f3a37372b592086b7a42b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367422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p.userapi.com/c639921/v639921427/2d9ed/B3xP0ooKaX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068" y="2348880"/>
            <a:ext cx="367240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.miningwiki.ru/8/8d/%D0%A8%D0%B0%D1%85%D1%82%D0%B0_%D0%9D%D0%B0%D0%B3%D0%BE%D1%80%D0%BD%D0%B0%D1%8F_%D0%9D%D0%BE%D0%B2%D0%BE%D0%BA%D1%83%D0%B7%D0%BD%D0%B5%D1%86%D0%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926"/>
            <a:ext cx="3922138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815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5791200" cy="1371600"/>
          </a:xfrm>
        </p:spPr>
        <p:txBody>
          <a:bodyPr/>
          <a:lstStyle/>
          <a:p>
            <a:r>
              <a:rPr lang="ru-RU" dirty="0"/>
              <a:t>КМК в годы войны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7620000" cy="4373563"/>
          </a:xfrm>
        </p:spPr>
        <p:txBody>
          <a:bodyPr/>
          <a:lstStyle/>
          <a:p>
            <a:r>
              <a:rPr lang="ru-RU" dirty="0"/>
              <a:t>Преодолевая неимоверные технологические трудности, ломая года складывающиеся представления, металлурги наладили производство броневой стали, и она с октября 1941 года пошла широким потоком. К концу 1941 года КМК производил ежемесячно до 3 тыс. тонн такой стали.</a:t>
            </a:r>
          </a:p>
        </p:txBody>
      </p:sp>
      <p:pic>
        <p:nvPicPr>
          <p:cNvPr id="4" name="Picture 2" descr="https://nk-tv.com/wp-content/uploads/2020/07/F8616039-E286-40C9-B813-202B4F3BBED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112568" cy="3422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241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861048"/>
            <a:ext cx="7620000" cy="4373563"/>
          </a:xfrm>
        </p:spPr>
        <p:txBody>
          <a:bodyPr/>
          <a:lstStyle/>
          <a:p>
            <a:pPr lvl="0"/>
            <a:r>
              <a:rPr lang="ru-RU" dirty="0"/>
              <a:t>За годы войны комбинат выплавил снарядной стали на 100 миллионов снарядов и броневой стали на 50 тысяч тяжелых танков. </a:t>
            </a:r>
            <a:r>
              <a:rPr lang="ru-RU" dirty="0" err="1"/>
              <a:t>Кузнечане</a:t>
            </a:r>
            <a:r>
              <a:rPr lang="ru-RU" dirty="0"/>
              <a:t> освоили производство более 70 новых марок стали. За годы Великой Отечественной войны Кузнецкий металлургический комбинат имени Ленина выдал для нужд фронта более 6,5 миллиона чугуна, 8,3 миллиона тонн стали и 5,7 миллиона тонн проката.</a:t>
            </a:r>
          </a:p>
          <a:p>
            <a:endParaRPr lang="ru-RU" dirty="0"/>
          </a:p>
        </p:txBody>
      </p:sp>
      <p:pic>
        <p:nvPicPr>
          <p:cNvPr id="4" name="Picture 4" descr="https://avatars.mds.yandex.net/get-zen_doc/1898242/pub_5eeb6dd250e1200bb9c22a60_5eeb6defe0d57b0e43ff446a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962"/>
            <a:ext cx="4572000" cy="31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tgia.ru/wp-content/uploads/2015/06/17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2050"/>
            <a:ext cx="4189556" cy="31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134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files.voenpro.ru/products/znachok-frachnik-kopiya-ordena-trudovogo-krasnogo-znameni-24.1600x1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98" y="3789040"/>
            <a:ext cx="4778932" cy="268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tributia.ru/upload/iblock/6ff/6ffbcb5f9221c657f6329acfb110eb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05" y="404664"/>
            <a:ext cx="4798731" cy="255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tributia.ru/upload/iblock/5a9/5a95302910c939f8e1b417acc754ca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796" y="1687334"/>
            <a:ext cx="3888432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91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Бессмертный подвиг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vashgorod.ru/uploads/images/news/01d0c88c2bf4fe21f4e10c378db18a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847" y="1772816"/>
            <a:ext cx="7236296" cy="39919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5768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img.libnvkz.ru/images/2020/10/14/4-OTKRYT-GRAFFITI-PORTRET-PODVIG-TROIK-ALEKSANDR-KRASILOV-LEONTII-CEREMNOV-I-IVAN-GERASIMENKO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63262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zen_doc/1821029/pub_5eb1b54925479d02b8e19b56_5eb38fa9ad13e751c101ca63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13584"/>
            <a:ext cx="5616624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20746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645024"/>
            <a:ext cx="4392488" cy="28889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1461"/>
            <a:ext cx="5410944" cy="2235695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Медицина и тыл </a:t>
            </a:r>
            <a:r>
              <a:rPr lang="ru-RU" sz="3600" dirty="0" err="1">
                <a:solidFill>
                  <a:srgbClr val="FF0000"/>
                </a:solidFill>
              </a:rPr>
              <a:t>сталинска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5184576" cy="345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4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6832"/>
            <a:ext cx="9178455" cy="64807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Arial Black" panose="020B0A04020102020204" pitchFamily="34" charset="0"/>
              </a:rPr>
              <a:t>С первых дней войны в Новокузнецк стали приходить санитарные поезда. Привозили с полей сражений тяжелораненых солдат. В бывших школьных классах, гостиницах, институтских аудиториях стояли койки. Новокузнецкий госпиталь выполнял функции сортировочного. Всех поступивших раненых и больных здесь распределяли по другим госпиталям. За четыре года были приняты десятки военно-санитарных поездов.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24944"/>
            <a:ext cx="4358258" cy="29055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535" y="4005064"/>
            <a:ext cx="4256936" cy="255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835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7859216" cy="1011559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Эвакогоспитали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363272" cy="4896544"/>
          </a:xfrm>
        </p:spPr>
        <p:txBody>
          <a:bodyPr>
            <a:normAutofit fontScale="55000" lnSpcReduction="20000"/>
          </a:bodyPr>
          <a:lstStyle/>
          <a:p>
            <a:r>
              <a:rPr lang="ru-RU" sz="2600" dirty="0">
                <a:solidFill>
                  <a:schemeClr val="tx1"/>
                </a:solidFill>
              </a:rPr>
              <a:t>За годы войны в строй было возвращено 50 процентов раненых. По количеству госпиталей наш город был одним из ведущих госпитальных центров Западной Сибири. В период Великой Отечественной войны в Новокузнецке дислоцировалось 11 военных эвакогоспиталей для приема и лечения раненых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en-US" dirty="0"/>
          </a:p>
          <a:p>
            <a:endParaRPr lang="ru-RU" dirty="0"/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1241. Приемно-сортировочный эвакогоспиталь на 1200 коек, размещался в школе № 17, школе № 11, в здании пединститута, в общежитии пединститута с июля 1941 по 3 июля 1944 г.</a:t>
            </a:r>
          </a:p>
          <a:p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1242 (1.7.1941 г.—3.7,1944г.) размещался: в зданиях Дворца культуры металлургов и школы № 1;</a:t>
            </a:r>
          </a:p>
          <a:p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1247 (15.8.1941 г. — 1.1.1944 г.) размещался в здании общежития студентов металлургического техникума по ул. </a:t>
            </a:r>
            <a:r>
              <a:rPr lang="ru-RU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Хитарова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42;</a:t>
            </a:r>
          </a:p>
          <a:p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2034. Размещался во 2-й средней школе на Верхней Колонии. Работал в Новокузнецке с 13 октября 1941 г. по 14 марта 1942 г.</a:t>
            </a:r>
          </a:p>
          <a:p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2488. Размещался в </a:t>
            </a:r>
            <a:r>
              <a:rPr lang="ru-RU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горбольнице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№ 1 на Нижней колонии с июля 1941 г. по апрель 1943 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817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856984" cy="3024336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3329 (1.10.1941 г. — 30.4.1943 г.) размещался во Дворце культуры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металлургов, В здании курсов мастеров труда по ул. Кирова и в здании школы № 1 на ул. Пролетарской;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1777. Размещался в двух школьных зданиях Куйбышевского района.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3626 (15.9.41 г, — 1.7.1944 г.) размещался в помещениях гостиницы КМК на Верхней Колонии и в доме отдыха металлургов за городом.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3625 (24.9.1941 г. — 1.5.1943 г.) размещался в школах № 9 и № 10;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2489. Размещался в доме отдыха «</a:t>
            </a: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Топольники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». Пролечилось по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осень 1943 г. 920 раненых и больных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4092. Работал с 1 августа 1941 г. по 1 августа 1944 г.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429000"/>
            <a:ext cx="5720283" cy="3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4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5D6BE8-8E6F-4978-816F-1AB5A74B0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31094"/>
            <a:ext cx="7772400" cy="2807987"/>
          </a:xfrm>
        </p:spPr>
        <p:txBody>
          <a:bodyPr/>
          <a:lstStyle/>
          <a:p>
            <a:r>
              <a:rPr lang="ru-RU" sz="4000" b="0" i="0" dirty="0">
                <a:solidFill>
                  <a:srgbClr val="FF0000"/>
                </a:solidFill>
                <a:effectLst/>
              </a:rPr>
              <a:t>Западно-Сибирская железная дорога во время войны.</a:t>
            </a:r>
            <a:r>
              <a:rPr lang="ru-RU" sz="4000" b="1" i="0" dirty="0">
                <a:solidFill>
                  <a:srgbClr val="FF0000"/>
                </a:solidFill>
                <a:effectLst/>
              </a:rPr>
              <a:t/>
            </a:r>
            <a:br>
              <a:rPr lang="ru-RU" sz="4000" b="1" i="0" dirty="0">
                <a:solidFill>
                  <a:srgbClr val="FF0000"/>
                </a:solidFill>
                <a:effectLst/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380E08E-1822-4F8A-BD1E-E07EC17E97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FDBDDBB-5461-4B7F-A6C8-BF836311FE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36912"/>
            <a:ext cx="4627092" cy="32046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82F61D9-70DE-4354-A51A-31F840E98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712" y="3573016"/>
            <a:ext cx="4067944" cy="277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96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034" y="-25045"/>
            <a:ext cx="6419056" cy="1875655"/>
          </a:xfrm>
        </p:spPr>
        <p:txBody>
          <a:bodyPr/>
          <a:lstStyle/>
          <a:p>
            <a:r>
              <a:rPr lang="ru-RU" sz="3200" dirty="0">
                <a:solidFill>
                  <a:schemeClr val="tx2"/>
                </a:solidFill>
              </a:rPr>
              <a:t>Выдающиеся военный медики </a:t>
            </a:r>
            <a:r>
              <a:rPr lang="ru-RU" sz="3200" dirty="0" err="1">
                <a:solidFill>
                  <a:schemeClr val="tx2"/>
                </a:solidFill>
              </a:rPr>
              <a:t>новокузнецка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034" y="5592256"/>
            <a:ext cx="2610881" cy="914400"/>
          </a:xfrm>
        </p:spPr>
        <p:txBody>
          <a:bodyPr>
            <a:normAutofit fontScale="92500"/>
          </a:bodyPr>
          <a:lstStyle/>
          <a:p>
            <a:r>
              <a:rPr lang="ru-RU" sz="1600" dirty="0">
                <a:solidFill>
                  <a:schemeClr val="tx1"/>
                </a:solidFill>
                <a:latin typeface="Arial Black" panose="020B0A04020102020204" pitchFamily="34" charset="0"/>
              </a:rPr>
              <a:t>Виноградов Иван Романович (1900—1986)</a:t>
            </a:r>
          </a:p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2880320" cy="3654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289" y="1607971"/>
            <a:ext cx="2534102" cy="35769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49" y="1858979"/>
            <a:ext cx="2690789" cy="36399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0478" y="5388059"/>
            <a:ext cx="27931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j-lt"/>
              </a:rPr>
              <a:t>ЯВОРСКАЯ БАРБАРА КАРЛОВНА (1900—1988)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94266" y="5589240"/>
            <a:ext cx="2743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>
                <a:latin typeface="+mj-lt"/>
              </a:rPr>
              <a:t>СМИРНОВ НИКОЛАЙ НИКОЛАЕВИЧ(1900—1964)</a:t>
            </a:r>
          </a:p>
        </p:txBody>
      </p:sp>
    </p:spTree>
    <p:extLst>
      <p:ext uri="{BB962C8B-B14F-4D97-AF65-F5344CB8AC3E}">
        <p14:creationId xmlns:p14="http://schemas.microsoft.com/office/powerpoint/2010/main" val="1769864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22" y="-79135"/>
            <a:ext cx="5410944" cy="1628949"/>
          </a:xfrm>
        </p:spPr>
        <p:txBody>
          <a:bodyPr/>
          <a:lstStyle/>
          <a:p>
            <a:r>
              <a:rPr lang="ru-RU" sz="3600" dirty="0">
                <a:solidFill>
                  <a:schemeClr val="tx2"/>
                </a:solidFill>
              </a:rPr>
              <a:t>Тыловая повседневность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302" y="1412776"/>
            <a:ext cx="8486343" cy="2448272"/>
          </a:xfrm>
        </p:spPr>
        <p:txBody>
          <a:bodyPr>
            <a:noAutofit/>
          </a:bodyPr>
          <a:lstStyle/>
          <a:p>
            <a:r>
              <a:rPr lang="ru-RU" sz="1500" dirty="0">
                <a:solidFill>
                  <a:schemeClr val="tx1"/>
                </a:solidFill>
              </a:rPr>
              <a:t>Вспоминая героев Великой Отечественной войны, не стоит забывать и о тех, кто работал в тылу. Эти люди ежедневно совершали трудовые подвиги и приближали Победу. Каждый созданный ими патрон или грамм пороха, отправленная на фронт книга, карандаш или пара тёплых рукавиц оказались важны. Жители Новокузнецка собирали деньги и облигации, вкладывались в займы на самолёты, сдавали украшения и накопления на мирную жизнь. Селяне помогали продуктами.</a:t>
            </a:r>
          </a:p>
          <a:p>
            <a:endParaRPr lang="ru-RU" sz="1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11" y="4311946"/>
            <a:ext cx="4139952" cy="2471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311946"/>
            <a:ext cx="4211960" cy="24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8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olovyeva.N\Desktop\выступление Ромы\69-perwaya_partiya_kombain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802" y="0"/>
            <a:ext cx="3600400" cy="178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Задачи железнодорожного транспорта: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88202"/>
            <a:ext cx="8424936" cy="4425355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Обеспечить быструю и бесперебойную доставку к фронту огромного количества войск, боевой техники, вооружения;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Перебазировать промышленные предприятия СССР, население  из угрожаемых оккупацией районов на восток;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Продолжать снабжение промышленности сырьём, топливом, металлом и другими важными грузами, осуществлять пассажирские перевозки;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Организовать работу санитарных поездов и начать прием раненых;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j-lt"/>
              </a:rPr>
              <a:t>Наладить выпуск продукции для фронта, включая бронепоезда; </a:t>
            </a:r>
            <a:endParaRPr lang="ru-RU" sz="1600" dirty="0">
              <a:latin typeface="+mj-lt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решить проблему нехватки рабочих рук, заменить ушедших на фронт, организовать дополнительное обучение для подготовки кадров;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Организовать дополнительную помощь фронту.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dirty="0">
                <a:latin typeface="+mj-lt"/>
              </a:rPr>
              <a:t>Подготовиться к зиме в военных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val="219233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Solovyeva.N\Desktop\P1010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766" y="332656"/>
            <a:ext cx="4362212" cy="310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4032448" cy="532859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j-lt"/>
                <a:ea typeface="Calibri"/>
              </a:rPr>
              <a:t>Помощь железнодорожников фронту и тылу была чрезвычайно разнообразна: это и участие работников железной дороги в воскресниках, оказание  финансовой  помощи  государству,  сбор денег на боевую технику, строительство поездов-бань, санитарных поездов.</a:t>
            </a:r>
            <a:endParaRPr lang="ru-RU" sz="2400" dirty="0">
              <a:latin typeface="+mj-lt"/>
            </a:endParaRPr>
          </a:p>
        </p:txBody>
      </p:sp>
      <p:pic>
        <p:nvPicPr>
          <p:cNvPr id="13315" name="Picture 3" descr="C:\Users\Solovyeva.N\Desktop\P1010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4379978" cy="3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709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65104"/>
            <a:ext cx="7620000" cy="1761059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Особую роль в тылу играла подготовка к зиме. В первую военную зиму подготовка к зиме была начата раньше обычного. Патриоты – железнодорожники использовали все свои внутренние резервы, ради получения «паспорта готовности к зиме».</a:t>
            </a:r>
          </a:p>
          <a:p>
            <a:endParaRPr lang="ru-RU" dirty="0"/>
          </a:p>
        </p:txBody>
      </p:sp>
      <p:pic>
        <p:nvPicPr>
          <p:cNvPr id="12290" name="Picture 2" descr="C:\Users\Solovyeva.N\Desktop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391374" cy="217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olovyeva.N\Desktop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91228"/>
            <a:ext cx="3134163" cy="259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Solovyeva.N\Desktop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6563642" cy="10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135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9716" y="3356992"/>
            <a:ext cx="7620000" cy="298519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В период войны  железнодорожники применяли в трудовой деятельности всесоюзные многоотраслевые почины: движение за экономию сырья и материалов, движение скоростников, соревнование по профессиям; организовывали фронтовые бригады, фронтовые декадники.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1"/>
            <a:ext cx="165258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1712913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Solovyeva.N\Desktop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76" y="116632"/>
            <a:ext cx="1692680" cy="224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48264" y="2492896"/>
            <a:ext cx="1789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П.Ф Кривонос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91877" y="2505758"/>
            <a:ext cx="1569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/>
              <a:t>В.С Соболев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518620"/>
            <a:ext cx="1288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Н.А Лунин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564904"/>
            <a:ext cx="7321624" cy="3561259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В военные годы большое значение приобрели передовые методы работы на железнодорожном транспорте. Прежде всего, это появившиеся еще до войны движения </a:t>
            </a:r>
            <a:r>
              <a:rPr lang="ru-RU" sz="2800" dirty="0" err="1">
                <a:latin typeface="Arial Black" panose="020B0A04020102020204" pitchFamily="34" charset="0"/>
              </a:rPr>
              <a:t>кривоносовцев</a:t>
            </a:r>
            <a:r>
              <a:rPr lang="ru-RU" sz="2800" dirty="0">
                <a:latin typeface="Arial Black" panose="020B0A04020102020204" pitchFamily="34" charset="0"/>
              </a:rPr>
              <a:t> и </a:t>
            </a:r>
            <a:r>
              <a:rPr lang="ru-RU" sz="2800" dirty="0" err="1">
                <a:latin typeface="Arial Black" panose="020B0A04020102020204" pitchFamily="34" charset="0"/>
              </a:rPr>
              <a:t>лунинцев</a:t>
            </a:r>
            <a:r>
              <a:rPr lang="ru-RU" sz="2800" dirty="0">
                <a:latin typeface="Arial Black" panose="020B0A04020102020204" pitchFamily="34" charset="0"/>
              </a:rPr>
              <a:t>, а также  стахановцев. От скорости  и качества перевозок зависело обеспечение фронта. </a:t>
            </a:r>
          </a:p>
        </p:txBody>
      </p:sp>
      <p:pic>
        <p:nvPicPr>
          <p:cNvPr id="8194" name="Picture 2" descr="C:\Users\Solovyeva.N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8135">
            <a:off x="23638" y="642875"/>
            <a:ext cx="7039958" cy="93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olovyeva.N\Desktop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2202">
            <a:off x="1575644" y="1449680"/>
            <a:ext cx="7481524" cy="5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813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424936" cy="5721499"/>
          </a:xfrm>
        </p:spPr>
        <p:txBody>
          <a:bodyPr/>
          <a:lstStyle/>
          <a:p>
            <a:r>
              <a:rPr lang="ru-RU" sz="2800" dirty="0">
                <a:latin typeface="Arial Black" panose="020B0A04020102020204" pitchFamily="34" charset="0"/>
              </a:rPr>
              <a:t>Социалистическое соревнование железнодорожников в годы войны способствовало решению задачи бесперебойного снабжения фронта и тыла всем необходимым.</a:t>
            </a:r>
          </a:p>
          <a:p>
            <a:endParaRPr lang="ru-RU" dirty="0"/>
          </a:p>
        </p:txBody>
      </p:sp>
      <p:pic>
        <p:nvPicPr>
          <p:cNvPr id="1026" name="Picture 2" descr="C:\Users\Solovyeva.N\Desktop\выступление Ромы\4573928_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82316"/>
            <a:ext cx="6667500" cy="401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025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5791200" cy="1371600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Металлургия города </a:t>
            </a:r>
            <a:r>
              <a:rPr lang="ru-RU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сталинск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mg-fotki.yandex.ru/get/62868/225044291.45d/0_169234_29f42389_X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56992"/>
            <a:ext cx="4748817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aralbum.ru/wp-content/uploads/2010/12/pro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315995" cy="286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931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716</TotalTime>
  <Words>709</Words>
  <Application>Microsoft Office PowerPoint</Application>
  <PresentationFormat>Экран (4:3)</PresentationFormat>
  <Paragraphs>56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Times New Roman</vt:lpstr>
      <vt:lpstr>Главная</vt:lpstr>
      <vt:lpstr>Вклад Жителей новокузнецкА в победу в великой отечественной войнЕ </vt:lpstr>
      <vt:lpstr>Западно-Сибирская железная дорога во время войны. </vt:lpstr>
      <vt:lpstr>Задачи железнодорожного транспорта: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Металлургия города сталинск</vt:lpstr>
      <vt:lpstr>Презентация PowerPoint</vt:lpstr>
      <vt:lpstr>КМК в годы войны</vt:lpstr>
      <vt:lpstr>Презентация PowerPoint</vt:lpstr>
      <vt:lpstr>Презентация PowerPoint</vt:lpstr>
      <vt:lpstr>Бессмертный подвиг</vt:lpstr>
      <vt:lpstr>Презентация PowerPoint</vt:lpstr>
      <vt:lpstr>Медицина и тыл сталинска</vt:lpstr>
      <vt:lpstr>С первых дней войны в Новокузнецк стали приходить санитарные поезда. Привозили с полей сражений тяжелораненых солдат. В бывших школьных классах, гостиницах, институтских аудиториях стояли койки. Новокузнецкий госпиталь выполнял функции сортировочного. Всех поступивших раненых и больных здесь распределяли по другим госпиталям. За четыре года были приняты десятки военно-санитарных поездов.</vt:lpstr>
      <vt:lpstr>Эвакогоспитали</vt:lpstr>
      <vt:lpstr>№ 3329 (1.10.1941 г. — 30.4.1943 г.) размещался во Дворце культуры  металлургов, В здании курсов мастеров труда по ул. Кирова и в здании школы № 1 на ул. Пролетарской;  № 1777. Размещался в двух школьных зданиях Куйбышевского района.  № 3626 (15.9.41 г, — 1.7.1944 г.) размещался в помещениях гостиницы КМК на Верхней Колонии и в доме отдыха металлургов за городом.  № 3625 (24.9.1941 г. — 1.5.1943 г.) размещался в школах № 9 и № 10;  № 2489. Размещался в доме отдыха «Топольники». Пролечилось по  осень 1943 г. 920 раненых и больных  № 4092. Работал с 1 августа 1941 г. по 1 августа 1944 г. </vt:lpstr>
      <vt:lpstr>Выдающиеся военный медики новокузнецка</vt:lpstr>
      <vt:lpstr>Тыловая повседневность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Томская железная дорога в 1941-1942 гг.:   задачи, формы и методы деятельности.</dc:title>
  <dc:creator>SkyJkee</dc:creator>
  <cp:lastModifiedBy>Соловьева Наиля Зуфаровна</cp:lastModifiedBy>
  <cp:revision>51</cp:revision>
  <dcterms:created xsi:type="dcterms:W3CDTF">2014-03-16T11:51:57Z</dcterms:created>
  <dcterms:modified xsi:type="dcterms:W3CDTF">2023-06-13T01:54:02Z</dcterms:modified>
</cp:coreProperties>
</file>