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04141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35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415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146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76665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39232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9157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34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36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829565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917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AA8693E-201D-4D8D-BDC9-C2EF58D28719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D07D3E-550E-4821-B5A1-E383AA77B31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068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57601" y="1158240"/>
            <a:ext cx="5033554" cy="399723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Условия эффективной реализации инклюзивного образования детей с нарушениями слуха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0949" y="6165667"/>
            <a:ext cx="7315200" cy="896983"/>
          </a:xfrm>
        </p:spPr>
        <p:txBody>
          <a:bodyPr/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Крохалева</a:t>
            </a:r>
            <a:r>
              <a:rPr lang="ru-RU" dirty="0" smtClean="0"/>
              <a:t> К.Е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3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319" y="383177"/>
            <a:ext cx="10563497" cy="59044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</a:rPr>
              <a:t>Успешность получения образования детьми с нарушениями слуха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во </a:t>
            </a:r>
            <a:r>
              <a:rPr lang="ru-RU" sz="3200" dirty="0">
                <a:solidFill>
                  <a:schemeClr val="tx1"/>
                </a:solidFill>
              </a:rPr>
              <a:t>многом зависит от их психологического комфорта в коллективе слышащих детей. Над этим постоянно должен работать учитель класса. Речь идет о коллективной выработке общих для всех требований, правил </a:t>
            </a:r>
            <a:r>
              <a:rPr lang="ru-RU" sz="4000" b="1" u="sng" dirty="0">
                <a:solidFill>
                  <a:schemeClr val="tx1"/>
                </a:solidFill>
              </a:rPr>
              <a:t>акустической дисциплины </a:t>
            </a:r>
            <a:r>
              <a:rPr lang="ru-RU" sz="3200" dirty="0" smtClean="0">
                <a:solidFill>
                  <a:schemeClr val="tx1"/>
                </a:solidFill>
              </a:rPr>
              <a:t>(</a:t>
            </a:r>
            <a:r>
              <a:rPr lang="ru-RU" sz="3200" dirty="0">
                <a:solidFill>
                  <a:schemeClr val="tx1"/>
                </a:solidFill>
              </a:rPr>
              <a:t>соблюдение тишины на уроке) и коммуникативного поведения, обязанностей и их неукоснительного выполнения. </a:t>
            </a:r>
          </a:p>
        </p:txBody>
      </p:sp>
    </p:spTree>
    <p:extLst>
      <p:ext uri="{BB962C8B-B14F-4D97-AF65-F5344CB8AC3E}">
        <p14:creationId xmlns:p14="http://schemas.microsoft.com/office/powerpoint/2010/main" val="146075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505097"/>
            <a:ext cx="10178322" cy="5374495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На начальных этапах обучения детей с нарушениями слуха часто используются драматизация</a:t>
            </a:r>
            <a:r>
              <a:rPr lang="ru-RU" dirty="0">
                <a:solidFill>
                  <a:schemeClr val="tx1"/>
                </a:solidFill>
              </a:rPr>
              <a:t> (например, при разборе текста задачи, при чтении литературного текста), опора на видеоматериалы и демонстрации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На более поздних этапах</a:t>
            </a:r>
            <a:r>
              <a:rPr lang="ru-RU" dirty="0">
                <a:solidFill>
                  <a:schemeClr val="tx1"/>
                </a:solidFill>
              </a:rPr>
              <a:t> обучения глухому или слабослышащему учащемуся необходимо предоставлять: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— письменный </a:t>
            </a:r>
            <a:r>
              <a:rPr lang="ru-RU" dirty="0">
                <a:solidFill>
                  <a:schemeClr val="tx1"/>
                </a:solidFill>
              </a:rPr>
              <a:t>вариант устно излагаемой учителем информации;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— письменное подведение итога и подкрепление важной устной информации;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— письменное предоставление новых слов, терминов и формулировок.</a:t>
            </a:r>
          </a:p>
        </p:txBody>
      </p:sp>
    </p:spTree>
    <p:extLst>
      <p:ext uri="{BB962C8B-B14F-4D97-AF65-F5344CB8AC3E}">
        <p14:creationId xmlns:p14="http://schemas.microsoft.com/office/powerpoint/2010/main" val="194313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566" y="130629"/>
            <a:ext cx="10972800" cy="17438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необходимое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специальное оборудование для занятий с сурдопедагогом и логопедом:</a:t>
            </a:r>
            <a:b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566" y="1349830"/>
            <a:ext cx="5677988" cy="5434148"/>
          </a:xfrm>
        </p:spPr>
        <p:txBody>
          <a:bodyPr>
            <a:normAutofit fontScale="85000" lnSpcReduction="10000"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зеркало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FM-системы;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индикатор </a:t>
            </a:r>
            <a:r>
              <a:rPr lang="ru-RU" dirty="0">
                <a:solidFill>
                  <a:schemeClr val="tx1"/>
                </a:solidFill>
              </a:rPr>
              <a:t>звучания ИНЗ;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сурдологопедический </a:t>
            </a:r>
            <a:r>
              <a:rPr lang="ru-RU" dirty="0">
                <a:solidFill>
                  <a:schemeClr val="tx1"/>
                </a:solidFill>
              </a:rPr>
              <a:t>тренажер «Дэльфа-142»;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специальные </a:t>
            </a:r>
            <a:r>
              <a:rPr lang="ru-RU" dirty="0">
                <a:solidFill>
                  <a:schemeClr val="tx1"/>
                </a:solidFill>
              </a:rPr>
              <a:t>компьютерные программы </a:t>
            </a:r>
            <a:r>
              <a:rPr lang="ru-RU" dirty="0" err="1">
                <a:solidFill>
                  <a:schemeClr val="tx1"/>
                </a:solidFill>
              </a:rPr>
              <a:t>Hear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the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World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музыкальный центр с набором аудиодисков со звуками живой и неживой природы, музыкальные записи и аудиокниги;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диагностический </a:t>
            </a:r>
            <a:r>
              <a:rPr lang="ru-RU" dirty="0">
                <a:solidFill>
                  <a:schemeClr val="tx1"/>
                </a:solidFill>
              </a:rPr>
              <a:t>набор для определения уровня слухового восприятия;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телевизоры </a:t>
            </a:r>
            <a:r>
              <a:rPr lang="ru-RU" dirty="0">
                <a:solidFill>
                  <a:schemeClr val="tx1"/>
                </a:solidFill>
              </a:rPr>
              <a:t>с функцией выведения субтитров на экран;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дидактические </a:t>
            </a:r>
            <a:r>
              <a:rPr lang="ru-RU" dirty="0">
                <a:solidFill>
                  <a:schemeClr val="tx1"/>
                </a:solidFill>
              </a:rPr>
              <a:t>и наглядные материалы по темам (иллюстрации и презентации);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видеотека </a:t>
            </a:r>
            <a:r>
              <a:rPr lang="ru-RU" dirty="0">
                <a:solidFill>
                  <a:schemeClr val="tx1"/>
                </a:solidFill>
              </a:rPr>
              <a:t>учебных и используемых в образовательном процессе видеофильмов с субтитрами.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283"/>
          <a:stretch/>
        </p:blipFill>
        <p:spPr>
          <a:xfrm>
            <a:off x="6749142" y="1874517"/>
            <a:ext cx="5210447" cy="457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7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142" t="7762"/>
          <a:stretch/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9290" y="269331"/>
            <a:ext cx="9248503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Речевое развитие </a:t>
            </a:r>
            <a:b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слабослышащих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412" y="1823902"/>
            <a:ext cx="5416731" cy="46441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33803"/>
          <a:stretch/>
        </p:blipFill>
        <p:spPr>
          <a:xfrm>
            <a:off x="113212" y="1898468"/>
            <a:ext cx="5403393" cy="407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0023" y="129993"/>
            <a:ext cx="9988731" cy="87628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Условия для реализации инклюзивного образования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248"/>
          <a:stretch/>
        </p:blipFill>
        <p:spPr>
          <a:xfrm>
            <a:off x="252550" y="1241411"/>
            <a:ext cx="4920342" cy="5490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104" y="1724295"/>
            <a:ext cx="6467639" cy="424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0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572" y="112576"/>
            <a:ext cx="10458993" cy="13255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Требования к разделам АООП соответствует требованиям ФГОС:</a:t>
            </a:r>
            <a:endParaRPr lang="ru-RU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8572" y="1140822"/>
            <a:ext cx="10702833" cy="559961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/>
              <a:t>развитие и совершенствование основных видов речевой деятельности глухого школьника</a:t>
            </a:r>
            <a:r>
              <a:rPr lang="ru-RU" sz="2400" dirty="0" smtClean="0"/>
              <a:t> (</a:t>
            </a:r>
            <a:r>
              <a:rPr lang="ru-RU" sz="2400" dirty="0" err="1" smtClean="0"/>
              <a:t>слухозрительное</a:t>
            </a:r>
            <a:r>
              <a:rPr lang="ru-RU" sz="2400" dirty="0" smtClean="0"/>
              <a:t> восприятие при использовании слуховых аппаратов/</a:t>
            </a:r>
            <a:r>
              <a:rPr lang="ru-RU" sz="2400" dirty="0" err="1" smtClean="0"/>
              <a:t>кохлеарных</a:t>
            </a:r>
            <a:r>
              <a:rPr lang="ru-RU" sz="2400" dirty="0" smtClean="0"/>
              <a:t> </a:t>
            </a:r>
            <a:r>
              <a:rPr lang="ru-RU" sz="2400" dirty="0" err="1" smtClean="0"/>
              <a:t>имплантов</a:t>
            </a:r>
            <a:r>
              <a:rPr lang="ru-RU" sz="2400" dirty="0" smtClean="0"/>
              <a:t>, говорение, чтение, письмо);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/>
              <a:t>расширение и обогащение словарного запаса</a:t>
            </a:r>
            <a:r>
              <a:rPr lang="ru-RU" sz="2400" dirty="0" smtClean="0"/>
              <a:t>, коррекция и развитие грамматической и синтаксической структуры речи; -формирование текстовой компетенции глухого обучающегося;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/>
              <a:t>развитие умения вступать в диалог с взрослыми и сверстниками</a:t>
            </a:r>
            <a:r>
              <a:rPr lang="ru-RU" sz="2400" dirty="0" smtClean="0"/>
              <a:t> с целью обсуждения полученной информации, совместного решения поставленных задач и т.д.;</a:t>
            </a:r>
          </a:p>
        </p:txBody>
      </p:sp>
    </p:spTree>
    <p:extLst>
      <p:ext uri="{BB962C8B-B14F-4D97-AF65-F5344CB8AC3E}">
        <p14:creationId xmlns:p14="http://schemas.microsoft.com/office/powerpoint/2010/main" val="94150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7246" y="1785256"/>
            <a:ext cx="9986554" cy="485938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/>
              <a:t>готовность к включению в социальные и межличностные отношения с взрослыми и сверстниками</a:t>
            </a:r>
            <a:r>
              <a:rPr lang="ru-RU" sz="2400" dirty="0" smtClean="0"/>
              <a:t>, в том числе на основе устной коммуникации, а также коммуникации на основе жестовой речи с лицами, имеющими нарушения слуха;</a:t>
            </a:r>
          </a:p>
          <a:p>
            <a:pPr>
              <a:lnSpc>
                <a:spcPct val="150000"/>
              </a:lnSpc>
            </a:pPr>
            <a:endParaRPr lang="ru-RU" sz="2400" dirty="0" smtClean="0"/>
          </a:p>
          <a:p>
            <a:pPr>
              <a:lnSpc>
                <a:spcPct val="150000"/>
              </a:lnSpc>
            </a:pPr>
            <a:r>
              <a:rPr lang="ru-RU" sz="2400" b="1" dirty="0" smtClean="0"/>
              <a:t>умение адекватно использовать компенсирующие нарушение слуха техники и средства </a:t>
            </a:r>
            <a:r>
              <a:rPr lang="ru-RU" sz="2400" dirty="0" smtClean="0"/>
              <a:t>в соответствии с жизненной и коммуникативной ситуацией и т.д.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778" y="183688"/>
            <a:ext cx="10614056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5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029" y="235131"/>
            <a:ext cx="10824754" cy="163938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Кому рекомендовано инклюзивное </a:t>
            </a:r>
            <a:r>
              <a:rPr lang="ru-RU" sz="4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обчуние</a:t>
            </a:r>
            <a:r>
              <a:rPr lang="ru-RU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423" y="1489166"/>
            <a:ext cx="4937759" cy="52133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000" r="11323"/>
          <a:stretch/>
        </p:blipFill>
        <p:spPr>
          <a:xfrm>
            <a:off x="5521234" y="1557408"/>
            <a:ext cx="6444343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7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0823" y="127662"/>
            <a:ext cx="10289177" cy="149213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Специальные образовательные условия для детей с нарушениями слуха</a:t>
            </a:r>
            <a:b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2777" y="1158240"/>
            <a:ext cx="10816046" cy="56997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Включение ребенка с нарушенным слухом в образовательную организацию будет эффективным при наличии соответствующих кадровых, материально-технических, учебно-методических и финансово-экономических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условий:</a:t>
            </a:r>
          </a:p>
          <a:p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Кадровые 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условия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необходимо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предусмотреть в штатном расписании должности координатора по инклюзии и </a:t>
            </a:r>
            <a:r>
              <a:rPr lang="ru-RU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тьютора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(предпочтительно со специальным образованием в области сурдопедагогики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Материально-технические 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условия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при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создании </a:t>
            </a:r>
            <a:r>
              <a:rPr lang="ru-RU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безбарьерной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среды необходимо помнить, что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серьезным затруднением для детей с нарушенным слухом 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является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получение акустической и иной информации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Поэтому в первую очередь необходимо создавать доступное для этих детей пространство, которое позволит им воспринимать максимальное количество сведений через визуализированные источники:</a:t>
            </a:r>
          </a:p>
          <a:p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удобно расположенные и доступные стенды с представленным на них наглядным материалом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 правилах поведения и безопасности, распорядке/режиме функционирования образовательной организации, расписании занятий, последних событиях, ближайших планах и т. д.;</a:t>
            </a:r>
          </a:p>
          <a:p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табло с бегущей строкой / мониторы на этажах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где может быть представлена актуальная на сегодняшний день информация;</a:t>
            </a:r>
          </a:p>
          <a:p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световую индикацию начала и окончания занятий в помещениях общего пользования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(залах, рекреациях, столовой, библиотеке и т. д.), которая позволяет детям ориентироваться в учебном пространстве и самостоятельно организовывать свое рабочее время;</a:t>
            </a:r>
          </a:p>
          <a:p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доступные Интернет и телефон с функцией работы в режиме СМС-сообщений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контактов с родителями, сверстниками и учителями.</a:t>
            </a:r>
            <a:endParaRPr lang="ru-RU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45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В зарубежной практике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7" y="1532709"/>
            <a:ext cx="10322013" cy="512934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Для успешного инклюзивного обучения детей с нарушениями слуха</a:t>
            </a:r>
            <a:r>
              <a:rPr lang="ru-RU" sz="2800" dirty="0">
                <a:solidFill>
                  <a:schemeClr val="tx1"/>
                </a:solidFill>
              </a:rPr>
              <a:t> в современной зарубежной практике применяется так называемый </a:t>
            </a:r>
            <a:r>
              <a:rPr lang="ru-RU" sz="2800" b="1" dirty="0" err="1">
                <a:solidFill>
                  <a:schemeClr val="tx1"/>
                </a:solidFill>
              </a:rPr>
              <a:t>team-teaching</a:t>
            </a:r>
            <a:r>
              <a:rPr lang="ru-RU" sz="2800" dirty="0">
                <a:solidFill>
                  <a:schemeClr val="tx1"/>
                </a:solidFill>
              </a:rPr>
              <a:t>, когда урок в инклюзивном классе ведут два учителя — </a:t>
            </a:r>
            <a:r>
              <a:rPr lang="ru-RU" sz="2800" b="1" dirty="0">
                <a:solidFill>
                  <a:schemeClr val="tx1"/>
                </a:solidFill>
              </a:rPr>
              <a:t>обычный учитель и сурдопедагог</a:t>
            </a:r>
            <a:r>
              <a:rPr lang="ru-RU" sz="2800" dirty="0">
                <a:solidFill>
                  <a:schemeClr val="tx1"/>
                </a:solidFill>
              </a:rPr>
              <a:t>. В этом случае сурдопедагог оказывает оперативную помощь детям с нарушениями слуха; реализует отдельный фрагмент урока, работая с глухими детьми в малой группе; наблюдает за работой своих подопечных, диагностируя их затруднения в коллективной работе и планируя при этом задачи для индивидуальных коррекционных занятий.</a:t>
            </a:r>
          </a:p>
        </p:txBody>
      </p:sp>
    </p:spTree>
    <p:extLst>
      <p:ext uri="{BB962C8B-B14F-4D97-AF65-F5344CB8AC3E}">
        <p14:creationId xmlns:p14="http://schemas.microsoft.com/office/powerpoint/2010/main" val="43759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145</TotalTime>
  <Words>662</Words>
  <Application>Microsoft Office PowerPoint</Application>
  <PresentationFormat>Широкоэкранный</PresentationFormat>
  <Paragraphs>46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Corbel</vt:lpstr>
      <vt:lpstr>Gill Sans MT</vt:lpstr>
      <vt:lpstr>Impact</vt:lpstr>
      <vt:lpstr>Badge</vt:lpstr>
      <vt:lpstr>Условия эффективной реализации инклюзивного образования детей с нарушениями слуха</vt:lpstr>
      <vt:lpstr>Презентация PowerPoint</vt:lpstr>
      <vt:lpstr>Речевое развитие  у слабослышащих</vt:lpstr>
      <vt:lpstr>Условия для реализации инклюзивного образования</vt:lpstr>
      <vt:lpstr>Требования к разделам АООП соответствует требованиям ФГОС:</vt:lpstr>
      <vt:lpstr>Презентация PowerPoint</vt:lpstr>
      <vt:lpstr>Кому рекомендовано инклюзивное обчуние?</vt:lpstr>
      <vt:lpstr>Специальные образовательные условия для детей с нарушениями слуха </vt:lpstr>
      <vt:lpstr>В зарубежной практике</vt:lpstr>
      <vt:lpstr>Презентация PowerPoint</vt:lpstr>
      <vt:lpstr>Презентация PowerPoint</vt:lpstr>
      <vt:lpstr>необходимое специальное оборудование для занятий с сурдопедагогом и логопедом: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Условия эффективной реализации инклюзивногог образовния детей с нарушениями слуха</dc:title>
  <dc:creator>Кокос v2.0</dc:creator>
  <cp:lastModifiedBy>Кокос v2.0</cp:lastModifiedBy>
  <cp:revision>8</cp:revision>
  <dcterms:created xsi:type="dcterms:W3CDTF">2023-06-04T17:30:13Z</dcterms:created>
  <dcterms:modified xsi:type="dcterms:W3CDTF">2023-06-04T19:55:36Z</dcterms:modified>
</cp:coreProperties>
</file>