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8173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982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837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630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86169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60923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93270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846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033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365827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71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169D6D8-7CA7-439A-8C4F-D0124DD4120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F83811D-7DDC-472C-9097-07D62B1E547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13324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6268" y="1114697"/>
            <a:ext cx="4902926" cy="3812622"/>
          </a:xfrm>
        </p:spPr>
        <p:txBody>
          <a:bodyPr/>
          <a:lstStyle/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проблемы инклюзивного образования детей с </a:t>
            </a:r>
            <a:r>
              <a:rPr lang="ru-RU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зпр</a:t>
            </a: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Крохалева</a:t>
            </a:r>
            <a:r>
              <a:rPr lang="ru-RU" dirty="0" smtClean="0"/>
              <a:t> 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226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Проблема №1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914400" y="1201783"/>
            <a:ext cx="5617029" cy="5538651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Иллюзорное представление о том, что </a:t>
            </a:r>
            <a:r>
              <a:rPr lang="ru-RU" sz="2800" dirty="0" smtClean="0">
                <a:solidFill>
                  <a:schemeClr val="tx1"/>
                </a:solidFill>
              </a:rPr>
              <a:t>дети с ЗПР </a:t>
            </a:r>
            <a:r>
              <a:rPr lang="ru-RU" sz="2800" dirty="0">
                <a:solidFill>
                  <a:schemeClr val="tx1"/>
                </a:solidFill>
              </a:rPr>
              <a:t>относятся к наиболее легкой и «самокомпенсирующейся» категории детей с нарушениями </a:t>
            </a:r>
            <a:r>
              <a:rPr lang="ru-RU" sz="2800" dirty="0" smtClean="0">
                <a:solidFill>
                  <a:schemeClr val="tx1"/>
                </a:solidFill>
              </a:rPr>
              <a:t>развития, зачастую </a:t>
            </a:r>
            <a:r>
              <a:rPr lang="ru-RU" sz="2800" dirty="0">
                <a:solidFill>
                  <a:schemeClr val="tx1"/>
                </a:solidFill>
              </a:rPr>
              <a:t>приводит к </a:t>
            </a:r>
            <a:r>
              <a:rPr lang="ru-RU" sz="2800" b="1" dirty="0">
                <a:solidFill>
                  <a:schemeClr val="tx1"/>
                </a:solidFill>
              </a:rPr>
              <a:t>игнорированию необходимости создания специальных условий воспитания и обучения</a:t>
            </a:r>
            <a:r>
              <a:rPr lang="ru-RU" sz="2800" dirty="0">
                <a:solidFill>
                  <a:schemeClr val="tx1"/>
                </a:solidFill>
              </a:rPr>
              <a:t>, удовлетворяющих их особые образовательные потребности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48450" y="2185851"/>
            <a:ext cx="5272160" cy="350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6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023" y="269966"/>
            <a:ext cx="10981508" cy="3222171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Исследования Института коррекционной педагогики РАО, направленные на прогнозирование тенденций и рисков развития образовательной системы для детей с ОВЗ, показали опасность сокращения объемов специализированной помощи </a:t>
            </a:r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детям с ЗПР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вследствие тотального внедрения инклюзивных форм </a:t>
            </a:r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образования.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861238"/>
              </p:ext>
            </p:extLst>
          </p:nvPr>
        </p:nvGraphicFramePr>
        <p:xfrm>
          <a:off x="78377" y="2408127"/>
          <a:ext cx="12026537" cy="4449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6029"/>
                <a:gridCol w="6290508"/>
              </a:tblGrid>
              <a:tr h="948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подростки с ЗПР, обучавшиеся в условиях    «стихийной» инклюзии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выпускники СКОШ </a:t>
                      </a:r>
                      <a:r>
                        <a:rPr lang="en-US" dirty="0" smtClean="0"/>
                        <a:t>VII </a:t>
                      </a:r>
                      <a:r>
                        <a:rPr lang="ru-RU" dirty="0" smtClean="0"/>
                        <a:t>вида</a:t>
                      </a:r>
                      <a:endParaRPr lang="ru-RU" dirty="0"/>
                    </a:p>
                  </a:txBody>
                  <a:tcPr/>
                </a:tc>
              </a:tr>
              <a:tr h="664125">
                <a:tc>
                  <a:txBody>
                    <a:bodyPr/>
                    <a:lstStyle/>
                    <a:p>
                      <a:r>
                        <a:rPr lang="ru-RU" dirty="0" smtClean="0"/>
                        <a:t>9,5 % выпускников массовых школ уже имели 3 и более судимости;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84678">
                <a:tc>
                  <a:txBody>
                    <a:bodyPr/>
                    <a:lstStyle/>
                    <a:p>
                      <a:r>
                        <a:rPr lang="ru-RU" dirty="0" smtClean="0"/>
                        <a:t>12 % привлекались к уголовной ответственности;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12,5 % привлекались к уголовной ответственности, но на момент проведения исследования ни один не попал в места лишения свободы – им были назначены условные наказания.</a:t>
                      </a:r>
                    </a:p>
                  </a:txBody>
                  <a:tcPr/>
                </a:tc>
              </a:tr>
              <a:tr h="948750">
                <a:tc>
                  <a:txBody>
                    <a:bodyPr/>
                    <a:lstStyle/>
                    <a:p>
                      <a:r>
                        <a:rPr lang="ru-RU" dirty="0" smtClean="0"/>
                        <a:t>28,5 % задерживались за хулиганство, антиобщественные действия, употребление наркотических средств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20 % задерживались за административные правонарушения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035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33 % (из них 14 % юношей) не было отмечено нарушений норм правового поведения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67,5 % не имели проблем с законом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27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2324" y="103711"/>
            <a:ext cx="5488757" cy="9761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Проблема №2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0526" y="862149"/>
            <a:ext cx="10855234" cy="59958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</a:rPr>
              <a:t>Диапазон различий в развитии детей с </a:t>
            </a:r>
            <a:r>
              <a:rPr lang="ru-RU" sz="3600" b="1" dirty="0" smtClean="0">
                <a:solidFill>
                  <a:schemeClr val="tx1"/>
                </a:solidFill>
              </a:rPr>
              <a:t>ЗПР:</a:t>
            </a:r>
          </a:p>
          <a:p>
            <a:pPr marL="0" indent="0">
              <a:buNone/>
            </a:pPr>
            <a:endParaRPr lang="ru-RU" sz="3600" b="1" dirty="0" smtClean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развитие ребенка приближается к возрастной норме </a:t>
            </a:r>
            <a:r>
              <a:rPr lang="ru-RU" sz="2400" dirty="0">
                <a:solidFill>
                  <a:schemeClr val="tx1"/>
                </a:solidFill>
              </a:rPr>
              <a:t>и позволяет ему обучаться в обычной среде, но при этом требуются наблюдение за его учебным поведением, школьной адаптацией и своевременная психолого-педагогическая поддержка;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развитие ребенка по многим характеристикам не приближается к возрастной норме</a:t>
            </a:r>
            <a:r>
              <a:rPr lang="ru-RU" sz="2400" dirty="0">
                <a:solidFill>
                  <a:schemeClr val="tx1"/>
                </a:solidFill>
              </a:rPr>
              <a:t>, но при этом определяется перспектива сближения с ней в условиях специального обучения;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развитие ребенка явно и основательно отстает от возрастной нормы</a:t>
            </a:r>
            <a:r>
              <a:rPr lang="ru-RU" sz="2400" dirty="0">
                <a:solidFill>
                  <a:schemeClr val="tx1"/>
                </a:solidFill>
              </a:rPr>
              <a:t> и вероятность сближения с ней может быть определена только в процессе специально организованного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218619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5085" y="286590"/>
            <a:ext cx="6148251" cy="111548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Проблема №3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402080"/>
            <a:ext cx="10763794" cy="153271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учитель, не имеющий специального (дефектологического) образования, при обучении ребенка с ЗПР нуждается в психологическом просвещении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893" y="2407117"/>
            <a:ext cx="7411320" cy="415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1874" y="382385"/>
            <a:ext cx="5582195" cy="1150324"/>
          </a:xfrm>
        </p:spPr>
        <p:txBody>
          <a:bodyPr/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Проблема №4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0194" y="1358537"/>
            <a:ext cx="10419806" cy="452105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Неприятие ребенка с ЗПР как учениками, так и педагогами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700" t="11621" r="6360" b="8326"/>
          <a:stretch/>
        </p:blipFill>
        <p:spPr>
          <a:xfrm>
            <a:off x="1358537" y="2055222"/>
            <a:ext cx="8734697" cy="443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9152" y="277882"/>
            <a:ext cx="5532299" cy="1492132"/>
          </a:xfrm>
        </p:spPr>
        <p:txBody>
          <a:bodyPr/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Проблема №5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16962" b="25402"/>
          <a:stretch/>
        </p:blipFill>
        <p:spPr>
          <a:xfrm>
            <a:off x="916141" y="2447109"/>
            <a:ext cx="10914453" cy="428461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114697" y="1245326"/>
            <a:ext cx="10485120" cy="130628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Отсутствие достаточного материального обеспечения для оборудования доступной среды школы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48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Проблема №6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952" t="12722" r="3441" b="17073"/>
          <a:stretch/>
        </p:blipFill>
        <p:spPr>
          <a:xfrm>
            <a:off x="999977" y="1375954"/>
            <a:ext cx="10660800" cy="522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4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0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55</TotalTime>
  <Words>332</Words>
  <Application>Microsoft Office PowerPoint</Application>
  <PresentationFormat>Широкоэкранный</PresentationFormat>
  <Paragraphs>27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Corbel</vt:lpstr>
      <vt:lpstr>Gill Sans MT</vt:lpstr>
      <vt:lpstr>Impact</vt:lpstr>
      <vt:lpstr>Badge</vt:lpstr>
      <vt:lpstr>проблемы инклюзивного образования детей с зпр</vt:lpstr>
      <vt:lpstr>Проблема №1</vt:lpstr>
      <vt:lpstr>Презентация PowerPoint</vt:lpstr>
      <vt:lpstr>Проблема №2</vt:lpstr>
      <vt:lpstr>Проблема №3</vt:lpstr>
      <vt:lpstr>Проблема №4</vt:lpstr>
      <vt:lpstr>Проблема №5</vt:lpstr>
      <vt:lpstr>Проблема №6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инклюзивного образования детей с зпр</dc:title>
  <dc:creator>Кокос v2.0</dc:creator>
  <cp:lastModifiedBy>Кокос v2.0</cp:lastModifiedBy>
  <cp:revision>6</cp:revision>
  <dcterms:created xsi:type="dcterms:W3CDTF">2023-06-05T01:53:22Z</dcterms:created>
  <dcterms:modified xsi:type="dcterms:W3CDTF">2023-06-05T02:48:22Z</dcterms:modified>
</cp:coreProperties>
</file>