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8" r:id="rId2"/>
    <p:sldMasterId id="2147483720" r:id="rId3"/>
    <p:sldMasterId id="2147483732" r:id="rId4"/>
    <p:sldMasterId id="2147483744" r:id="rId5"/>
    <p:sldMasterId id="2147483756" r:id="rId6"/>
    <p:sldMasterId id="2147483768" r:id="rId7"/>
    <p:sldMasterId id="2147483780" r:id="rId8"/>
    <p:sldMasterId id="2147483792" r:id="rId9"/>
    <p:sldMasterId id="2147483804" r:id="rId10"/>
    <p:sldMasterId id="2147483816" r:id="rId11"/>
    <p:sldMasterId id="2147483828" r:id="rId12"/>
    <p:sldMasterId id="2147483840" r:id="rId13"/>
    <p:sldMasterId id="2147483852" r:id="rId14"/>
    <p:sldMasterId id="2147483864" r:id="rId15"/>
    <p:sldMasterId id="2147483876" r:id="rId16"/>
    <p:sldMasterId id="2147483888" r:id="rId17"/>
    <p:sldMasterId id="2147483900" r:id="rId18"/>
    <p:sldMasterId id="2147483912" r:id="rId19"/>
  </p:sldMasterIdLst>
  <p:sldIdLst>
    <p:sldId id="266" r:id="rId20"/>
    <p:sldId id="259" r:id="rId21"/>
    <p:sldId id="263" r:id="rId22"/>
    <p:sldId id="264" r:id="rId23"/>
    <p:sldId id="272" r:id="rId24"/>
    <p:sldId id="282" r:id="rId25"/>
    <p:sldId id="283" r:id="rId26"/>
    <p:sldId id="284" r:id="rId27"/>
    <p:sldId id="280" r:id="rId28"/>
    <p:sldId id="269" r:id="rId29"/>
    <p:sldId id="277" r:id="rId30"/>
    <p:sldId id="278" r:id="rId31"/>
    <p:sldId id="268" r:id="rId32"/>
    <p:sldId id="279" r:id="rId33"/>
    <p:sldId id="285" r:id="rId34"/>
    <p:sldId id="292" r:id="rId35"/>
    <p:sldId id="286" r:id="rId36"/>
    <p:sldId id="287" r:id="rId37"/>
    <p:sldId id="270" r:id="rId38"/>
    <p:sldId id="288" r:id="rId39"/>
    <p:sldId id="289" r:id="rId40"/>
    <p:sldId id="274" r:id="rId41"/>
    <p:sldId id="290" r:id="rId42"/>
    <p:sldId id="295" r:id="rId43"/>
    <p:sldId id="273" r:id="rId44"/>
    <p:sldId id="291" r:id="rId45"/>
    <p:sldId id="294" r:id="rId46"/>
    <p:sldId id="297" r:id="rId47"/>
    <p:sldId id="298" r:id="rId48"/>
    <p:sldId id="299" r:id="rId49"/>
    <p:sldId id="300" r:id="rId50"/>
    <p:sldId id="293" r:id="rId51"/>
    <p:sldId id="302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83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9" Type="http://schemas.openxmlformats.org/officeDocument/2006/relationships/slide" Target="slides/slide20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slide" Target="slides/slide23.xml"/><Relationship Id="rId47" Type="http://schemas.openxmlformats.org/officeDocument/2006/relationships/slide" Target="slides/slide28.xml"/><Relationship Id="rId50" Type="http://schemas.openxmlformats.org/officeDocument/2006/relationships/slide" Target="slides/slide31.xml"/><Relationship Id="rId55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0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slide" Target="slides/slide21.xml"/><Relationship Id="rId45" Type="http://schemas.openxmlformats.org/officeDocument/2006/relationships/slide" Target="slides/slide26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2.xml"/><Relationship Id="rId44" Type="http://schemas.openxmlformats.org/officeDocument/2006/relationships/slide" Target="slides/slide25.xml"/><Relationship Id="rId52" Type="http://schemas.openxmlformats.org/officeDocument/2006/relationships/slide" Target="slides/slide33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slide" Target="slides/slide24.xml"/><Relationship Id="rId48" Type="http://schemas.openxmlformats.org/officeDocument/2006/relationships/slide" Target="slides/slide29.xml"/><Relationship Id="rId56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46" Type="http://schemas.openxmlformats.org/officeDocument/2006/relationships/slide" Target="slides/slide27.xml"/><Relationship Id="rId20" Type="http://schemas.openxmlformats.org/officeDocument/2006/relationships/slide" Target="slides/slide1.xml"/><Relationship Id="rId41" Type="http://schemas.openxmlformats.org/officeDocument/2006/relationships/slide" Target="slides/slide22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49" Type="http://schemas.openxmlformats.org/officeDocument/2006/relationships/slide" Target="slides/slide3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0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0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3563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23564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6806B-EA92-4244-A7A3-5D450AAB0E5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332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7313D-8A45-4549-AB5D-C131023A64FA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81404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83105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46128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66684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48586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60804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45826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76153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82305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22772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907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9369C-FCF5-4218-B603-528EDDE94749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77715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8842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31304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51013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17069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64695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73061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63884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91373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67757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07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16338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49889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25382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57673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6129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91843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0792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47039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79357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6817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041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35330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65026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70726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3301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74154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57222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54186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04888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29990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59157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6153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65974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34312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34013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28258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29376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90905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23246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57101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09841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61995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366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35148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38571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53104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98287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6995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11971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382752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06410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44867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60925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735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41937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24666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04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40977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20663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08366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82773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33744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28784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0578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9834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015421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998185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531383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406148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63456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678857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790358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229821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2169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87207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1007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953774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232892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512516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419301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390773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479769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402875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284100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016330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911469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5580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948430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391219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769211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548303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283277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579294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276445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834119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556356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374800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9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5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1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73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08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F84FE-12E2-4C80-AEAE-EF84FC259088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5176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041942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323570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9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8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7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36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96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55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14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73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22270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184634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919" indent="0">
              <a:buNone/>
              <a:defRPr sz="2000" b="1"/>
            </a:lvl2pPr>
            <a:lvl3pPr marL="911843" indent="0">
              <a:buNone/>
              <a:defRPr sz="1800" b="1"/>
            </a:lvl3pPr>
            <a:lvl4pPr marL="1367768" indent="0">
              <a:buNone/>
              <a:defRPr sz="1600" b="1"/>
            </a:lvl4pPr>
            <a:lvl5pPr marL="1823688" indent="0">
              <a:buNone/>
              <a:defRPr sz="1600" b="1"/>
            </a:lvl5pPr>
            <a:lvl6pPr marL="2279613" indent="0">
              <a:buNone/>
              <a:defRPr sz="1600" b="1"/>
            </a:lvl6pPr>
            <a:lvl7pPr marL="2735531" indent="0">
              <a:buNone/>
              <a:defRPr sz="1600" b="1"/>
            </a:lvl7pPr>
            <a:lvl8pPr marL="3191447" indent="0">
              <a:buNone/>
              <a:defRPr sz="1600" b="1"/>
            </a:lvl8pPr>
            <a:lvl9pPr marL="364737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919" indent="0">
              <a:buNone/>
              <a:defRPr sz="2000" b="1"/>
            </a:lvl2pPr>
            <a:lvl3pPr marL="911843" indent="0">
              <a:buNone/>
              <a:defRPr sz="1800" b="1"/>
            </a:lvl3pPr>
            <a:lvl4pPr marL="1367768" indent="0">
              <a:buNone/>
              <a:defRPr sz="1600" b="1"/>
            </a:lvl4pPr>
            <a:lvl5pPr marL="1823688" indent="0">
              <a:buNone/>
              <a:defRPr sz="1600" b="1"/>
            </a:lvl5pPr>
            <a:lvl6pPr marL="2279613" indent="0">
              <a:buNone/>
              <a:defRPr sz="1600" b="1"/>
            </a:lvl6pPr>
            <a:lvl7pPr marL="2735531" indent="0">
              <a:buNone/>
              <a:defRPr sz="1600" b="1"/>
            </a:lvl7pPr>
            <a:lvl8pPr marL="3191447" indent="0">
              <a:buNone/>
              <a:defRPr sz="1600" b="1"/>
            </a:lvl8pPr>
            <a:lvl9pPr marL="364737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82786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242127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218151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4" y="27307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919" indent="0">
              <a:buNone/>
              <a:defRPr sz="1200"/>
            </a:lvl2pPr>
            <a:lvl3pPr marL="911843" indent="0">
              <a:buNone/>
              <a:defRPr sz="1000"/>
            </a:lvl3pPr>
            <a:lvl4pPr marL="1367768" indent="0">
              <a:buNone/>
              <a:defRPr sz="900"/>
            </a:lvl4pPr>
            <a:lvl5pPr marL="1823688" indent="0">
              <a:buNone/>
              <a:defRPr sz="900"/>
            </a:lvl5pPr>
            <a:lvl6pPr marL="2279613" indent="0">
              <a:buNone/>
              <a:defRPr sz="900"/>
            </a:lvl6pPr>
            <a:lvl7pPr marL="2735531" indent="0">
              <a:buNone/>
              <a:defRPr sz="900"/>
            </a:lvl7pPr>
            <a:lvl8pPr marL="3191447" indent="0">
              <a:buNone/>
              <a:defRPr sz="900"/>
            </a:lvl8pPr>
            <a:lvl9pPr marL="364737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255854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5919" indent="0">
              <a:buNone/>
              <a:defRPr sz="2800"/>
            </a:lvl2pPr>
            <a:lvl3pPr marL="911843" indent="0">
              <a:buNone/>
              <a:defRPr sz="2400"/>
            </a:lvl3pPr>
            <a:lvl4pPr marL="1367768" indent="0">
              <a:buNone/>
              <a:defRPr sz="2000"/>
            </a:lvl4pPr>
            <a:lvl5pPr marL="1823688" indent="0">
              <a:buNone/>
              <a:defRPr sz="2000"/>
            </a:lvl5pPr>
            <a:lvl6pPr marL="2279613" indent="0">
              <a:buNone/>
              <a:defRPr sz="2000"/>
            </a:lvl6pPr>
            <a:lvl7pPr marL="2735531" indent="0">
              <a:buNone/>
              <a:defRPr sz="2000"/>
            </a:lvl7pPr>
            <a:lvl8pPr marL="3191447" indent="0">
              <a:buNone/>
              <a:defRPr sz="2000"/>
            </a:lvl8pPr>
            <a:lvl9pPr marL="364737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5919" indent="0">
              <a:buNone/>
              <a:defRPr sz="1200"/>
            </a:lvl2pPr>
            <a:lvl3pPr marL="911843" indent="0">
              <a:buNone/>
              <a:defRPr sz="1000"/>
            </a:lvl3pPr>
            <a:lvl4pPr marL="1367768" indent="0">
              <a:buNone/>
              <a:defRPr sz="900"/>
            </a:lvl4pPr>
            <a:lvl5pPr marL="1823688" indent="0">
              <a:buNone/>
              <a:defRPr sz="900"/>
            </a:lvl5pPr>
            <a:lvl6pPr marL="2279613" indent="0">
              <a:buNone/>
              <a:defRPr sz="900"/>
            </a:lvl6pPr>
            <a:lvl7pPr marL="2735531" indent="0">
              <a:buNone/>
              <a:defRPr sz="900"/>
            </a:lvl7pPr>
            <a:lvl8pPr marL="3191447" indent="0">
              <a:buNone/>
              <a:defRPr sz="900"/>
            </a:lvl8pPr>
            <a:lvl9pPr marL="364737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622204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372438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65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65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1445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3628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5211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8560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6967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3579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7290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3738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9935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274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63681-2D0F-4D77-A631-5179565B84E7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5368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0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765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2922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554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F93B-1A87-4907-8F25-A9FE280B91A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753EF-CA1D-43B8-8C11-8C3AA3311B5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6216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F93B-1A87-4907-8F25-A9FE280B91A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753EF-CA1D-43B8-8C11-8C3AA3311B5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3487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F93B-1A87-4907-8F25-A9FE280B91A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753EF-CA1D-43B8-8C11-8C3AA3311B5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2789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F93B-1A87-4907-8F25-A9FE280B91A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753EF-CA1D-43B8-8C11-8C3AA3311B5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7966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F93B-1A87-4907-8F25-A9FE280B91A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753EF-CA1D-43B8-8C11-8C3AA3311B5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9996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F93B-1A87-4907-8F25-A9FE280B91A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753EF-CA1D-43B8-8C11-8C3AA3311B5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500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285B63-BAE8-4817-88F6-6E2BCDF7CABB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40543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F93B-1A87-4907-8F25-A9FE280B91A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753EF-CA1D-43B8-8C11-8C3AA3311B5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6965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F93B-1A87-4907-8F25-A9FE280B91A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753EF-CA1D-43B8-8C11-8C3AA3311B5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5326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F93B-1A87-4907-8F25-A9FE280B91A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753EF-CA1D-43B8-8C11-8C3AA3311B5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84416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F93B-1A87-4907-8F25-A9FE280B91A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753EF-CA1D-43B8-8C11-8C3AA3311B5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53265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F93B-1A87-4907-8F25-A9FE280B91A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753EF-CA1D-43B8-8C11-8C3AA3311B5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62952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2378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77058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26225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87310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563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0F7E48-ACF0-4896-A6EE-C7699E6BD0D9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93984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77484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0315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82144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60500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6509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20065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7802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19619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8459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086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9AB19-88A1-4EB7-9189-C924EC6119D6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46987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73998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62646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29064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07801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71687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21607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97612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46095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42970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404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AF90B2-49A9-4DC4-BDC6-F6815EC4F3A3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81772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8220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8003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59737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27549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73887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9497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06875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58517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59890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169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E4D05-CD5D-44E7-B0FF-17AF0A7ABCB7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4749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39232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87028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71171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1054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15703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76405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32973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89861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90220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856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0F1FF-5C64-4DA5-BCCF-C9FC28698E5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9554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3396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06577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2602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89732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41683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85031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71169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52164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44733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600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bg2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7E51AB-A610-4431-AC9C-66EB9FFA036A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2534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2535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2536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2537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2538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2539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0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540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0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2541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2542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/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2543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5632931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495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295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361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586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340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266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026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430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295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174" tIns="45589" rIns="91174" bIns="45589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174" tIns="45589" rIns="91174" bIns="4558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7"/>
            <a:ext cx="2133600" cy="365125"/>
          </a:xfrm>
          <a:prstGeom prst="rect">
            <a:avLst/>
          </a:prstGeom>
        </p:spPr>
        <p:txBody>
          <a:bodyPr vert="horz" lIns="91174" tIns="45589" rIns="91174" bIns="4558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843"/>
            <a:fld id="{EA72A2EB-3951-496F-BCAB-3C87CB45DD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1843"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7"/>
            <a:ext cx="2895600" cy="365125"/>
          </a:xfrm>
          <a:prstGeom prst="rect">
            <a:avLst/>
          </a:prstGeom>
        </p:spPr>
        <p:txBody>
          <a:bodyPr vert="horz" lIns="91174" tIns="45589" rIns="91174" bIns="4558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843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7"/>
            <a:ext cx="2133600" cy="365125"/>
          </a:xfrm>
          <a:prstGeom prst="rect">
            <a:avLst/>
          </a:prstGeom>
        </p:spPr>
        <p:txBody>
          <a:bodyPr vert="horz" lIns="91174" tIns="45589" rIns="91174" bIns="4558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843"/>
            <a:fld id="{8E26A185-FBD0-4E7F-9197-EA8B6A16B8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1843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254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184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940" indent="-341940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0873" indent="-284955" algn="l" defTabSz="911843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809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720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1649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7571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3494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9415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5337" indent="-227961" algn="l" defTabSz="9118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919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843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768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688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9613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5531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1447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7374" algn="l" defTabSz="9118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bg2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872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bg2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760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bg2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1F93B-1A87-4907-8F25-A9FE280B91A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753EF-CA1D-43B8-8C11-8C3AA3311B5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714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bg2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617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238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2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90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F9549-BD44-470B-A3C4-E6B9ED87FA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5B897-4632-4F73-A9BB-C0115DC47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006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6.xml"/><Relationship Id="rId5" Type="http://schemas.openxmlformats.org/officeDocument/2006/relationships/image" Target="../media/image8.png"/><Relationship Id="rId4" Type="http://schemas.microsoft.com/office/2007/relationships/hdphoto" Target="../media/hdphoto6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8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9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0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61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72.xml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0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0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0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4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1.wdp"/><Relationship Id="rId5" Type="http://schemas.openxmlformats.org/officeDocument/2006/relationships/image" Target="../media/image37.jpeg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05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0"/>
            <a:ext cx="9004300" cy="676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://domstihov.ru/images/_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263" y="2204864"/>
            <a:ext cx="3640929" cy="415712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539552" y="548680"/>
            <a:ext cx="80648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Сергий Радонежский – великий святой земли Русской.</a:t>
            </a:r>
            <a:endParaRPr lang="ru-RU" sz="48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54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44450"/>
            <a:ext cx="9004300" cy="676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980728"/>
            <a:ext cx="777686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Додродетели</a:t>
            </a: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 Преподобного  Сергия Радонежского:</a:t>
            </a:r>
          </a:p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п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ослушание;</a:t>
            </a:r>
          </a:p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с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мирение;</a:t>
            </a:r>
          </a:p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т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ерпение.</a:t>
            </a:r>
          </a:p>
          <a:p>
            <a:pPr marL="685800" indent="-685800" algn="ctr">
              <a:buFont typeface="Arial" panose="020B0604020202020204" pitchFamily="34" charset="0"/>
              <a:buChar char="•"/>
            </a:pPr>
            <a:endParaRPr lang="ru-RU" sz="4800" dirty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69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44450"/>
            <a:ext cx="9004300" cy="676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446931"/>
            <a:ext cx="4824536" cy="5935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621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H:\Сергий Радонежский\Стенд\b83337869df25ba777005f257127f7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739" y="549296"/>
            <a:ext cx="5528522" cy="5544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52000" y="6093296"/>
            <a:ext cx="3240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Нестеров М. В.  Сергий Радонежский</a:t>
            </a:r>
          </a:p>
        </p:txBody>
      </p:sp>
      <p:pic>
        <p:nvPicPr>
          <p:cNvPr id="8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7" y="96044"/>
            <a:ext cx="8901906" cy="6665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810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44450"/>
            <a:ext cx="9004300" cy="676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Людмила Михайловна\Desktop\Рабочий стол\700-летие Сергия Радонежского\i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49" y="1053632"/>
            <a:ext cx="7402902" cy="4607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25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44450"/>
            <a:ext cx="9004300" cy="676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980728"/>
            <a:ext cx="777686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Додродетели</a:t>
            </a: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 Преподобного  Сергия Радонежского:</a:t>
            </a:r>
          </a:p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трудолюбие;</a:t>
            </a:r>
          </a:p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скромность;</a:t>
            </a:r>
          </a:p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милосердие.</a:t>
            </a:r>
          </a:p>
          <a:p>
            <a:pPr marL="685800" indent="-685800" algn="ctr">
              <a:buFont typeface="Arial" panose="020B0604020202020204" pitchFamily="34" charset="0"/>
              <a:buChar char="•"/>
            </a:pPr>
            <a:endParaRPr lang="ru-RU" sz="4800" dirty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24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51409" y="764704"/>
            <a:ext cx="7641182" cy="5220000"/>
            <a:chOff x="716280" y="692696"/>
            <a:chExt cx="7641182" cy="5220000"/>
          </a:xfrm>
        </p:grpSpPr>
        <p:pic>
          <p:nvPicPr>
            <p:cNvPr id="7170" name="Picture 2" descr="H:\Сергий Радонежский\Стенд\000266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3611" y="692696"/>
              <a:ext cx="5093851" cy="5220000"/>
            </a:xfrm>
            <a:prstGeom prst="rect">
              <a:avLst/>
            </a:prstGeom>
            <a:noFill/>
            <a:effectLst>
              <a:innerShdw blurRad="114300">
                <a:prstClr val="black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1" name="Picture 3" descr="H:\Сергий Радонежский\Стенд\20130424_4_1_Nesterov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280" y="692696"/>
              <a:ext cx="2464520" cy="5220000"/>
            </a:xfrm>
            <a:prstGeom prst="rect">
              <a:avLst/>
            </a:prstGeom>
            <a:noFill/>
            <a:effectLst>
              <a:innerShdw blurRad="114300">
                <a:prstClr val="black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TextBox 2"/>
          <p:cNvSpPr txBox="1"/>
          <p:nvPr/>
        </p:nvSpPr>
        <p:spPr>
          <a:xfrm>
            <a:off x="2574000" y="6021288"/>
            <a:ext cx="3996000" cy="2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Нестеров М. В. «Труды Сергия Радонежского»</a:t>
            </a:r>
          </a:p>
        </p:txBody>
      </p:sp>
      <p:pic>
        <p:nvPicPr>
          <p:cNvPr id="8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7" y="96044"/>
            <a:ext cx="8901906" cy="6665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298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Сергий Радонежский\Стенд\644917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1"/>
          <a:stretch>
            <a:fillRect/>
          </a:stretch>
        </p:blipFill>
        <p:spPr bwMode="auto">
          <a:xfrm>
            <a:off x="789545" y="765296"/>
            <a:ext cx="7564910" cy="5328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4000" y="6072206"/>
            <a:ext cx="7056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Васнецов А. М. Святой Преподобный Сергий Радонежский. Троице-Сергиева Лавра</a:t>
            </a:r>
          </a:p>
        </p:txBody>
      </p:sp>
      <p:pic>
        <p:nvPicPr>
          <p:cNvPr id="7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7" y="96044"/>
            <a:ext cx="8901906" cy="6665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64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7" y="96044"/>
            <a:ext cx="8901906" cy="6665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57884" y="2921169"/>
            <a:ext cx="25717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Ефошкин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Сергей. Преподобный Сергий Радонежский. Пустынножительство. Весна</a:t>
            </a:r>
          </a:p>
        </p:txBody>
      </p:sp>
      <p:pic>
        <p:nvPicPr>
          <p:cNvPr id="2051" name="Picture 3" descr="G:\Сергий Радонежский\784242.jpg"/>
          <p:cNvPicPr>
            <a:picLocks noChangeAspect="1" noChangeArrowheads="1"/>
          </p:cNvPicPr>
          <p:nvPr/>
        </p:nvPicPr>
        <p:blipFill>
          <a:blip r:embed="rId3"/>
          <a:srcRect t="2096" b="11012"/>
          <a:stretch>
            <a:fillRect/>
          </a:stretch>
        </p:blipFill>
        <p:spPr bwMode="auto">
          <a:xfrm>
            <a:off x="1000100" y="585000"/>
            <a:ext cx="4753419" cy="5688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112029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:\Сергий Радонежский\Стенд\19e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4" t="1655" r="1071" b="1871"/>
          <a:stretch/>
        </p:blipFill>
        <p:spPr bwMode="auto">
          <a:xfrm>
            <a:off x="740702" y="801280"/>
            <a:ext cx="7662596" cy="5148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66000" y="5949280"/>
            <a:ext cx="4212000" cy="32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Ерошкин С. Н. “Преподобный Сергий. По Руси”.</a:t>
            </a:r>
          </a:p>
        </p:txBody>
      </p:sp>
      <p:pic>
        <p:nvPicPr>
          <p:cNvPr id="7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7" y="96044"/>
            <a:ext cx="8901906" cy="6665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204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44450"/>
            <a:ext cx="9004300" cy="676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34012" y="1628800"/>
            <a:ext cx="7075976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Чудеса </a:t>
            </a:r>
          </a:p>
          <a:p>
            <a:pPr algn="ctr"/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Преподобного </a:t>
            </a:r>
            <a:r>
              <a:rPr lang="ru-RU" sz="6600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С</a:t>
            </a:r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ергия </a:t>
            </a:r>
          </a:p>
          <a:p>
            <a:pPr algn="ctr"/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Радонежского.</a:t>
            </a:r>
            <a:endParaRPr lang="ru-RU" sz="6600" b="1" dirty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25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0_14556_b884e79a_-1-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663"/>
            <a:ext cx="9144000" cy="644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5" descr="main100088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50" y="260350"/>
            <a:ext cx="2828925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e57ed700d99618c388d22b5a5345c04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08793" y="609329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19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7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7" y="96044"/>
            <a:ext cx="8901906" cy="6665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G:\Сергий Радонежский\422f19f7d3e7.png"/>
          <p:cNvPicPr>
            <a:picLocks noChangeAspect="1" noChangeArrowheads="1"/>
          </p:cNvPicPr>
          <p:nvPr/>
        </p:nvPicPr>
        <p:blipFill>
          <a:blip r:embed="rId3">
            <a:lum bright="10000" contrast="10000"/>
          </a:blip>
          <a:srcRect/>
          <a:stretch>
            <a:fillRect/>
          </a:stretch>
        </p:blipFill>
        <p:spPr bwMode="auto">
          <a:xfrm>
            <a:off x="1184580" y="611019"/>
            <a:ext cx="6774840" cy="5508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1323932" y="6072206"/>
            <a:ext cx="649613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Чикуньчиков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С. В. Воскрешение отрока преподобным Сергием Радонежским</a:t>
            </a:r>
          </a:p>
        </p:txBody>
      </p:sp>
    </p:spTree>
    <p:extLst>
      <p:ext uri="{BB962C8B-B14F-4D97-AF65-F5344CB8AC3E}">
        <p14:creationId xmlns:p14="http://schemas.microsoft.com/office/powerpoint/2010/main" val="388023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H:\Сергий Радонежский\s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77" r="1460" b="1256"/>
          <a:stretch/>
        </p:blipFill>
        <p:spPr bwMode="auto">
          <a:xfrm>
            <a:off x="1547664" y="549000"/>
            <a:ext cx="4419170" cy="5760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28184" y="2459504"/>
            <a:ext cx="21602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Видение птиц преподобному Сергию. </a:t>
            </a:r>
          </a:p>
          <a:p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Фрагмент росписи </a:t>
            </a:r>
            <a:r>
              <a:rPr lang="ru-RU" sz="15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Серапионовой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палатки, выполненной монахиней </a:t>
            </a:r>
            <a:r>
              <a:rPr lang="ru-RU" sz="15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Иулианией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(Соколовой).</a:t>
            </a:r>
          </a:p>
        </p:txBody>
      </p:sp>
      <p:pic>
        <p:nvPicPr>
          <p:cNvPr id="1027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14" y="0"/>
            <a:ext cx="9030167" cy="676195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08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44450"/>
            <a:ext cx="9004300" cy="676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514350"/>
            <a:ext cx="46085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339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Сергий Радонежский\Урок\Житие С Р Палехская роспись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94550" y="801296"/>
            <a:ext cx="7754900" cy="5292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22000" y="6101922"/>
            <a:ext cx="630000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Явление Сергию Радонежскому Пресвятой Богородицы. Палехская роспись</a:t>
            </a:r>
          </a:p>
        </p:txBody>
      </p:sp>
      <p:pic>
        <p:nvPicPr>
          <p:cNvPr id="3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7" y="96044"/>
            <a:ext cx="8901906" cy="6665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27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44450"/>
            <a:ext cx="9004300" cy="676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980728"/>
            <a:ext cx="77768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800" dirty="0" smtClean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pPr marL="685800" indent="-685800" algn="ctr">
              <a:buFont typeface="Arial" panose="020B0604020202020204" pitchFamily="34" charset="0"/>
              <a:buChar char="•"/>
            </a:pPr>
            <a:endParaRPr lang="ru-RU" sz="4800" dirty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242" name="Picture 2" descr="C:\Users\Людмила Михайловна\Desktop\Рабочий стол\700-летие Сергия Радонежского\203451174777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1" y="442748"/>
            <a:ext cx="4385311" cy="5866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845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44450"/>
            <a:ext cx="9004300" cy="676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1628800"/>
            <a:ext cx="79212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Сергий Радонежский –</a:t>
            </a:r>
          </a:p>
          <a:p>
            <a:pPr algn="ctr"/>
            <a:r>
              <a:rPr lang="ru-RU" sz="6000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о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бъединитель земли Русской.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31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Сергий Радонежский\Стенд\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476"/>
          <a:stretch/>
        </p:blipFill>
        <p:spPr bwMode="auto">
          <a:xfrm>
            <a:off x="794838" y="703103"/>
            <a:ext cx="7554325" cy="524617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98000" y="5894887"/>
            <a:ext cx="69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Кившенко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А. “Преподобный Сергий Радонежский вдохновляет князя Дмитрия Донского </a:t>
            </a:r>
          </a:p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брань с Ордой”. Конец XIX в.</a:t>
            </a:r>
          </a:p>
        </p:txBody>
      </p:sp>
      <p:pic>
        <p:nvPicPr>
          <p:cNvPr id="7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7" y="96044"/>
            <a:ext cx="8901906" cy="666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76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44450"/>
            <a:ext cx="9004300" cy="676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C:\Users\Людмила Михайловна\Desktop\Рабочий стол\700-летие Сергия Радонежского\1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01" y="1124744"/>
            <a:ext cx="7745398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873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44450"/>
            <a:ext cx="9004300" cy="676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980728"/>
            <a:ext cx="77768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800" dirty="0" smtClean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pPr marL="685800" indent="-685800" algn="ctr">
              <a:buFont typeface="Arial" panose="020B0604020202020204" pitchFamily="34" charset="0"/>
              <a:buChar char="•"/>
            </a:pPr>
            <a:endParaRPr lang="ru-RU" sz="4800" dirty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9218" name="Picture 2" descr="C:\Users\Людмила Михайловна\Desktop\Рабочий стол\700-летие Сергия Радонежского\90186955ba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" y="708660"/>
            <a:ext cx="7802880" cy="544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385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37" b="4177"/>
          <a:stretch/>
        </p:blipFill>
        <p:spPr>
          <a:xfrm>
            <a:off x="3644208" y="5789"/>
            <a:ext cx="5499819" cy="6903848"/>
          </a:xfrm>
          <a:prstGeom prst="rect">
            <a:avLst/>
          </a:prstGeom>
        </p:spPr>
      </p:pic>
      <p:pic>
        <p:nvPicPr>
          <p:cNvPr id="4" name="Рисунок 3" descr="&amp;Rcy;&amp;acy;&amp;dcy;&amp;ocy;&amp;ncy;&amp;iecy;&amp;zhcy;&amp;scy;&amp;kcy;&amp;icy;&amp;jcy; &amp;Vcy;&amp;acy;&amp;rcy;&amp;fcy;&amp;ocy;&amp;lcy;&amp;ocy;&amp;mcy;&amp;iecy;&amp;jcy;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88249"/>
            <a:ext cx="3143272" cy="4214842"/>
          </a:xfrm>
          <a:prstGeom prst="rect">
            <a:avLst/>
          </a:prstGeom>
          <a:ln>
            <a:solidFill>
              <a:srgbClr val="99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51520" y="4941195"/>
            <a:ext cx="3266224" cy="1384995"/>
          </a:xfrm>
          <a:prstGeom prst="rect">
            <a:avLst/>
          </a:prstGeom>
          <a:noFill/>
        </p:spPr>
        <p:txBody>
          <a:bodyPr wrap="square" lIns="91174" tIns="45589" rIns="91174" bIns="45589" rtlCol="0">
            <a:spAutoFit/>
          </a:bodyPr>
          <a:lstStyle/>
          <a:p>
            <a:pPr algn="ctr" defTabSz="911843"/>
            <a:r>
              <a:rPr lang="ru-RU" sz="2800" b="1" i="1" dirty="0">
                <a:solidFill>
                  <a:prstClr val="black"/>
                </a:solidFill>
              </a:rPr>
              <a:t>16 июля 2014 год.</a:t>
            </a:r>
          </a:p>
          <a:p>
            <a:pPr algn="ctr" defTabSz="911843"/>
            <a:r>
              <a:rPr lang="ru-RU" sz="2800" b="1" i="1" dirty="0">
                <a:solidFill>
                  <a:prstClr val="black"/>
                </a:solidFill>
              </a:rPr>
              <a:t>Крестный ход в Хотькове</a:t>
            </a:r>
            <a:r>
              <a:rPr lang="ru-RU" dirty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3856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Сергий Радонежский\Урок\00602_20111116_153245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8"/>
          <a:stretch/>
        </p:blipFill>
        <p:spPr bwMode="auto">
          <a:xfrm>
            <a:off x="215516" y="1695843"/>
            <a:ext cx="8712968" cy="3466314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80000" y="5229200"/>
            <a:ext cx="3384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Троице-Сергиев </a:t>
            </a:r>
            <a:r>
              <a:rPr lang="ru-RU" sz="15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Варницкий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монастырь</a:t>
            </a:r>
          </a:p>
        </p:txBody>
      </p:sp>
      <p:pic>
        <p:nvPicPr>
          <p:cNvPr id="8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7" y="96044"/>
            <a:ext cx="8901906" cy="6665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868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72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0"/>
            <a:ext cx="8280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82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7" y="96044"/>
            <a:ext cx="8901906" cy="6665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H:\Сергий Радонежский\Стенд\Sergii_Radonezhsky_monument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59" b="3887"/>
          <a:stretch/>
        </p:blipFill>
        <p:spPr bwMode="auto">
          <a:xfrm>
            <a:off x="1643456" y="571480"/>
            <a:ext cx="3576616" cy="5594644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64422" y="476672"/>
            <a:ext cx="334002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i="1" dirty="0">
                <a:solidFill>
                  <a:prstClr val="black"/>
                </a:solidFill>
              </a:rPr>
              <a:t>Открыто людям</a:t>
            </a:r>
          </a:p>
          <a:p>
            <a:pPr lvl="0"/>
            <a:r>
              <a:rPr lang="ru-RU" sz="2400" b="1" i="1" dirty="0">
                <a:solidFill>
                  <a:prstClr val="black"/>
                </a:solidFill>
              </a:rPr>
              <a:t>Божье Слово.</a:t>
            </a:r>
            <a:br>
              <a:rPr lang="ru-RU" sz="2400" b="1" i="1" dirty="0">
                <a:solidFill>
                  <a:prstClr val="black"/>
                </a:solidFill>
              </a:rPr>
            </a:br>
            <a:r>
              <a:rPr lang="ru-RU" sz="2400" b="1" i="1" dirty="0">
                <a:solidFill>
                  <a:prstClr val="black"/>
                </a:solidFill>
              </a:rPr>
              <a:t>Окончен путь земной Святого,</a:t>
            </a:r>
            <a:br>
              <a:rPr lang="ru-RU" sz="2400" b="1" i="1" dirty="0">
                <a:solidFill>
                  <a:prstClr val="black"/>
                </a:solidFill>
              </a:rPr>
            </a:br>
            <a:r>
              <a:rPr lang="ru-RU" sz="2400" b="1" i="1" dirty="0">
                <a:solidFill>
                  <a:prstClr val="black"/>
                </a:solidFill>
              </a:rPr>
              <a:t>И Преподобный в вечной жизни</a:t>
            </a:r>
            <a:br>
              <a:rPr lang="ru-RU" sz="2400" b="1" i="1" dirty="0">
                <a:solidFill>
                  <a:prstClr val="black"/>
                </a:solidFill>
              </a:rPr>
            </a:br>
            <a:r>
              <a:rPr lang="ru-RU" sz="2400" b="1" i="1" dirty="0">
                <a:solidFill>
                  <a:prstClr val="black"/>
                </a:solidFill>
              </a:rPr>
              <a:t>О нашей молится Отчизне.</a:t>
            </a:r>
            <a:br>
              <a:rPr lang="ru-RU" sz="2400" b="1" i="1" dirty="0">
                <a:solidFill>
                  <a:prstClr val="black"/>
                </a:solidFill>
              </a:rPr>
            </a:br>
            <a:r>
              <a:rPr lang="ru-RU" sz="2400" b="1" i="1" dirty="0">
                <a:solidFill>
                  <a:prstClr val="black"/>
                </a:solidFill>
              </a:rPr>
              <a:t>Угодника нетленно тело ,</a:t>
            </a:r>
            <a:br>
              <a:rPr lang="ru-RU" sz="2400" b="1" i="1" dirty="0">
                <a:solidFill>
                  <a:prstClr val="black"/>
                </a:solidFill>
              </a:rPr>
            </a:br>
            <a:r>
              <a:rPr lang="ru-RU" sz="2400" b="1" i="1" dirty="0">
                <a:solidFill>
                  <a:prstClr val="black"/>
                </a:solidFill>
              </a:rPr>
              <a:t>Живет его святое дело.</a:t>
            </a:r>
            <a:br>
              <a:rPr lang="ru-RU" sz="2400" b="1" i="1" dirty="0">
                <a:solidFill>
                  <a:prstClr val="black"/>
                </a:solidFill>
              </a:rPr>
            </a:br>
            <a:r>
              <a:rPr lang="ru-RU" sz="2400" b="1" i="1" dirty="0">
                <a:solidFill>
                  <a:prstClr val="black"/>
                </a:solidFill>
              </a:rPr>
              <a:t>Он всем нам показал дорогу,</a:t>
            </a:r>
            <a:br>
              <a:rPr lang="ru-RU" sz="2400" b="1" i="1" dirty="0">
                <a:solidFill>
                  <a:prstClr val="black"/>
                </a:solidFill>
              </a:rPr>
            </a:br>
            <a:r>
              <a:rPr lang="ru-RU" sz="2400" b="1" i="1" dirty="0">
                <a:solidFill>
                  <a:prstClr val="black"/>
                </a:solidFill>
              </a:rPr>
              <a:t>Которая приводит к Богу.</a:t>
            </a:r>
          </a:p>
        </p:txBody>
      </p:sp>
      <p:pic>
        <p:nvPicPr>
          <p:cNvPr id="6" name="e57ed700d99618c388d22b5a5345c04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690753" y="59032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50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7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906"/>
            <a:ext cx="9144000" cy="607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15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00000" y="6021288"/>
            <a:ext cx="374400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Преподобные Кирилл и Мария Радонежские</a:t>
            </a:r>
          </a:p>
        </p:txBody>
      </p:sp>
      <p:pic>
        <p:nvPicPr>
          <p:cNvPr id="3074" name="Picture 2" descr="G:\Сергий Радонежский\Урок\553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51981"/>
          <a:stretch>
            <a:fillRect/>
          </a:stretch>
        </p:blipFill>
        <p:spPr bwMode="auto">
          <a:xfrm>
            <a:off x="4697694" y="571480"/>
            <a:ext cx="3463388" cy="5400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5" name="Picture 2" descr="G:\Сергий Радонежский\Урок\553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990" r="50132"/>
          <a:stretch>
            <a:fillRect/>
          </a:stretch>
        </p:blipFill>
        <p:spPr bwMode="auto">
          <a:xfrm>
            <a:off x="982918" y="571480"/>
            <a:ext cx="3525302" cy="5400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8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7" y="96044"/>
            <a:ext cx="8901906" cy="6665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Сергий Радонежский\Стенд\Mikhail-Nesterov-Vision-of-the-Youth-Bartholomew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t="-281" b="13843"/>
          <a:stretch/>
        </p:blipFill>
        <p:spPr bwMode="auto">
          <a:xfrm>
            <a:off x="643034" y="835180"/>
            <a:ext cx="7857933" cy="5112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2106000" y="5949280"/>
            <a:ext cx="4932000" cy="2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Нестеров М. В. Видение отроку Варфоломею. 1889 - 1890</a:t>
            </a:r>
          </a:p>
        </p:txBody>
      </p:sp>
      <p:pic>
        <p:nvPicPr>
          <p:cNvPr id="8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7" y="96044"/>
            <a:ext cx="8901906" cy="6665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56" y="112177"/>
            <a:ext cx="8901906" cy="6665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735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Сергий Радонежский\Урок\Baskak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" r="-5"/>
          <a:stretch/>
        </p:blipFill>
        <p:spPr bwMode="auto">
          <a:xfrm>
            <a:off x="813477" y="765296"/>
            <a:ext cx="7517046" cy="5292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474000" y="6066789"/>
            <a:ext cx="2196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Иванов С. Баскаки. 1909</a:t>
            </a:r>
          </a:p>
        </p:txBody>
      </p:sp>
      <p:pic>
        <p:nvPicPr>
          <p:cNvPr id="7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7" y="96044"/>
            <a:ext cx="8901906" cy="6665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31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0064" y="5855974"/>
            <a:ext cx="3888000" cy="3231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Памятник Сергию Радонежскому в Радонеже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713138" y="836712"/>
            <a:ext cx="7717725" cy="4991748"/>
            <a:chOff x="774016" y="836712"/>
            <a:chExt cx="7717725" cy="4991748"/>
          </a:xfrm>
        </p:grpSpPr>
        <p:pic>
          <p:nvPicPr>
            <p:cNvPr id="2050" name="Picture 2" descr="G:\Сергий Радонежский\Radonezh_Sergiy.jpg"/>
            <p:cNvPicPr>
              <a:picLocks noChangeAspect="1" noChangeArrowheads="1"/>
            </p:cNvPicPr>
            <p:nvPr/>
          </p:nvPicPr>
          <p:blipFill rotWithShape="1">
            <a:blip r:embed="rId2"/>
            <a:srcRect l="7058" t="5027"/>
            <a:stretch/>
          </p:blipFill>
          <p:spPr bwMode="auto">
            <a:xfrm>
              <a:off x="4829155" y="836712"/>
              <a:ext cx="3662586" cy="4991748"/>
            </a:xfrm>
            <a:prstGeom prst="rect">
              <a:avLst/>
            </a:prstGeom>
            <a:noFill/>
            <a:effectLst>
              <a:innerShdw blurRad="114300">
                <a:prstClr val="black"/>
              </a:innerShdw>
            </a:effectLst>
          </p:spPr>
        </p:pic>
        <p:pic>
          <p:nvPicPr>
            <p:cNvPr id="2051" name="Picture 3" descr="G:\Сергий Радонежский\Radonezh_Church_of_the_Transfiguration_1.jpg"/>
            <p:cNvPicPr>
              <a:picLocks noChangeAspect="1" noChangeArrowheads="1"/>
            </p:cNvPicPr>
            <p:nvPr/>
          </p:nvPicPr>
          <p:blipFill rotWithShape="1">
            <a:blip r:embed="rId3"/>
            <a:srcRect t="5027"/>
            <a:stretch/>
          </p:blipFill>
          <p:spPr bwMode="auto">
            <a:xfrm>
              <a:off x="774016" y="836712"/>
              <a:ext cx="3942000" cy="4991747"/>
            </a:xfrm>
            <a:prstGeom prst="rect">
              <a:avLst/>
            </a:prstGeom>
            <a:noFill/>
            <a:effectLst>
              <a:innerShdw blurRad="114300">
                <a:prstClr val="black"/>
              </a:innerShdw>
            </a:effectLst>
          </p:spPr>
        </p:pic>
      </p:grpSp>
      <p:sp>
        <p:nvSpPr>
          <p:cNvPr id="6" name="Прямоугольник 5"/>
          <p:cNvSpPr/>
          <p:nvPr/>
        </p:nvSpPr>
        <p:spPr>
          <a:xfrm>
            <a:off x="971600" y="5855974"/>
            <a:ext cx="3420000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Преображенская церковь в селе Радонеж</a:t>
            </a:r>
          </a:p>
        </p:txBody>
      </p:sp>
      <p:pic>
        <p:nvPicPr>
          <p:cNvPr id="7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7" y="96044"/>
            <a:ext cx="8901906" cy="6665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09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Сергий Радонежский\artlib_gallery-366895-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850" r="1561"/>
          <a:stretch/>
        </p:blipFill>
        <p:spPr bwMode="auto">
          <a:xfrm>
            <a:off x="213422" y="1500173"/>
            <a:ext cx="8717156" cy="3996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628000" y="5517232"/>
            <a:ext cx="3888000" cy="324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Родимов П. А. </a:t>
            </a:r>
            <a:r>
              <a:rPr lang="ru-RU" sz="15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Хотьковский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монастырь. 1952</a:t>
            </a:r>
          </a:p>
        </p:txBody>
      </p:sp>
      <p:pic>
        <p:nvPicPr>
          <p:cNvPr id="4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7" y="96044"/>
            <a:ext cx="8901906" cy="6665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12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44450"/>
            <a:ext cx="9004300" cy="676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7" y="96044"/>
            <a:ext cx="8901906" cy="6665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 descr="0_21fa1_c6f6acfa_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162" y="897656"/>
            <a:ext cx="5578689" cy="505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имена нашего кра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810" y="897656"/>
            <a:ext cx="2285358" cy="301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10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itchFamily="18" charset="0"/>
          </a:defRPr>
        </a:defPPr>
      </a:lstStyle>
    </a:lnDef>
  </a:objectDefaults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208</Words>
  <Application>Microsoft Office PowerPoint</Application>
  <PresentationFormat>Экран (4:3)</PresentationFormat>
  <Paragraphs>37</Paragraphs>
  <Slides>33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19</vt:i4>
      </vt:variant>
      <vt:variant>
        <vt:lpstr>Заголовки слайдов</vt:lpstr>
      </vt:variant>
      <vt:variant>
        <vt:i4>33</vt:i4>
      </vt:variant>
    </vt:vector>
  </HeadingPairs>
  <TitlesOfParts>
    <vt:vector size="58" baseType="lpstr">
      <vt:lpstr>Arial</vt:lpstr>
      <vt:lpstr>Calibri</vt:lpstr>
      <vt:lpstr>Garamond</vt:lpstr>
      <vt:lpstr>Monotype Corsiva</vt:lpstr>
      <vt:lpstr>Times New Roman</vt:lpstr>
      <vt:lpstr>Wingdings</vt:lpstr>
      <vt:lpstr>Течение</vt:lpstr>
      <vt:lpstr>1_Тема Office</vt:lpstr>
      <vt:lpstr>2_Тема Office</vt:lpstr>
      <vt:lpstr>3_Тема Office</vt:lpstr>
      <vt:lpstr>4_Тема Office</vt:lpstr>
      <vt:lpstr>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11_Тема Office</vt:lpstr>
      <vt:lpstr>12_Тема Office</vt:lpstr>
      <vt:lpstr>13_Тема Office</vt:lpstr>
      <vt:lpstr>14_Тема Office</vt:lpstr>
      <vt:lpstr>15_Тема Office</vt:lpstr>
      <vt:lpstr>16_Тема Office</vt:lpstr>
      <vt:lpstr>17_Тема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 Михайловна</dc:creator>
  <cp:lastModifiedBy>Людмила Нестерова</cp:lastModifiedBy>
  <cp:revision>13</cp:revision>
  <dcterms:created xsi:type="dcterms:W3CDTF">2014-11-17T21:37:24Z</dcterms:created>
  <dcterms:modified xsi:type="dcterms:W3CDTF">2023-06-12T20:33:14Z</dcterms:modified>
</cp:coreProperties>
</file>