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53"/>
      </p:cViewPr>
      <p:guideLst/>
    </p:cSldViewPr>
  </p:slideViewPr>
  <p:notesTextViewPr>
    <p:cViewPr>
      <p:scale>
        <a:sx n="1" d="1"/>
        <a:sy n="1" d="1"/>
      </p:scale>
      <p:origin x="0" y="-192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2FCD0-82BB-4F40-96E3-79AD55236C8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CFBE8-482D-433E-BFA0-81D6E20864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51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ru.dreamstime.com/%D0%BC%D0%B8%D0%BB%D1%8B%D0%B9-%D0%BD%D0%B0%D0%B1%D0%BE%D1%80-%D1%8D%D0%BC%D0%BE%D1%86%D0%B8%D0%B9-%D0%B4%D0%BB%D1%8F-%D0%BC%D0%B0%D0%BB%D1%8C%D1%87%D0%B8%D0%BA%D0%BE%D0%B2-%D0%B4%D0%B5%D1%82%D0%B5%D0%B9-%D1%81-%D1%80%D0%B0%D0%B7%D0%BD%D0%BE%D0%B9-%D1%8D%D0%BA%D1%81%D0%BF%D1%80%D0%B5%D1%81%D1%81%D0%B8%D0%B5%D0%B9-%D1%8E%D0%BD%D0%BE%D1%88%D0%B5%D1%81%D0%BA%D0%B8%D0%B9-image157735445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CCFBE8-482D-433E-BFA0-81D6E20864C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262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https://pedlib.ru/Books/2/0049/index.shtml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CCFBE8-482D-433E-BFA0-81D6E20864C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2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Бытовые глаголы (одеваться, умываться, играть) формируются в употреблении слов-действий в ежедневной речи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CCFBE8-482D-433E-BFA0-81D6E20864C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616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AD1468-436E-4B16-BCBE-F365B8DFC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E75A03-F9A5-49B1-AAA8-0320F6A0E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6244FF-DF94-4066-ADAB-080C90D04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5A1DB0-60A1-4674-8E6B-CA9DE251A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15A7A4-5FE9-4BC5-9C8A-B3AC0FE6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87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38946-F2F5-4FF4-9742-5745AB343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CE73D7-DB42-4AC4-8714-1E9B06480A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4A7580-F198-49DE-A103-8675E7558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126166-AA76-434A-980B-D4E0B42CE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A53CAA-ABBB-47B9-9861-D7E2962F8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207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208EA2F-8DE1-4F0C-A17B-FEB9F8A20C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A4747A4-73D2-4576-B470-8C3DBD4CD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25F2B-BFB3-4ED6-B048-9D544AB12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9F9221-D075-4FEB-80D1-DF3617590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EBB88-740D-4BE6-81EF-B9AFF7DBD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916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1261F4-43D2-44F0-97F0-B56032412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905B5D-8850-4075-A90E-F4D341ACA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AF37F2-3FFB-4580-8B03-99C0D608E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C46D50-1476-4DAB-9C01-6F4B9E98B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AA7D3B-601A-46AE-8F9E-ACEF9A9F1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70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6DB49-8C08-44F9-98C4-57278BDEF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15530A-1FEA-4D09-87ED-15BE23031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6BF2C9-038E-4D34-BB6A-F489296BC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513D28-1535-4885-8ADA-BCB064EA6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77CBD2-5275-499A-AE62-CA709BAE5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123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EAECD5-25C1-4DB6-9BEB-CEE64DF76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D7755D-4829-42C8-92E0-7D145C60AF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DCCBD2-BCF5-4A14-85B7-6A916E9030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10F95E-E74D-43DF-89E0-E62834733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008362-6347-42DB-9231-EC990D68F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1B20FE-FD5D-4151-A437-C0FEF8C1F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15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2432F7-F8D2-4B21-A744-20BA224F3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A18D94-5802-4E54-8BED-DE0EF63BD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0C03F6-2F58-4490-8971-775ECB3E2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839E58-43B2-485F-942E-10C9A030CB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717E1B9-268A-4EF1-B4EC-470A0138BC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5F981B-4496-4107-B64C-95109FC9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0EF5CC2-F94C-4E5B-B30C-63678E146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4120B08-9159-421B-A847-6C02DCC8F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00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72399-6FB0-4213-9824-CADB613EE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DC98D6C-CEDC-4837-B474-82FF910C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E50FA3-4B9E-4441-994F-DE9221431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81D3C92-3767-42E9-9155-B6EABA071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4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023B4A-EFA5-429A-B997-BF8CE6AA0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2E2F872-EB68-4724-BE1A-EE7896C66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EE2766-448E-4868-8525-48ECA28CA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72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F3030-4C40-402C-BE6C-298307EF2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7ED655-A7FF-4D80-8703-C67B7C98D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ABFAE3-6BD9-4CEA-8D6F-7793F8067E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5B1331-EB89-42F7-B653-1204875F3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AF9261-4927-4AD1-B115-1FC5A46DC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114372-1236-4D91-9AF6-5A4102E3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6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6BB88-8F7A-4B11-BA7D-EDD02F262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FDCF852-77EF-486C-8B51-A110CE5DE4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D5A5B1-3F1D-4702-9927-0F7700A45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ABB9FF-C976-44D7-AAE0-8836A8C7D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3E19FB-5388-45A9-9A8E-BC663CFB5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226762-F8A3-4434-A00B-460EE393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7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8C4DE-5D3F-4ECC-A7EC-40E456E12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DCA748-6341-49E8-835D-347B1BE7F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511BF7-0686-4799-9346-D17E1742BC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6313F-7195-4B33-8825-1AB7CD3AE5EC}" type="datetimeFigureOut">
              <a:rPr lang="ru-RU" smtClean="0"/>
              <a:t>вт 13.06.23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21000F-8EA4-432E-A404-358F4571F9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65C61F-7AF8-4368-B03B-95D731A261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70C25-4A87-46CD-A7E8-BE0B6D9A69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100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estgif.su/photo/dobryj_vecher/vechereet/5-0-19890" TargetMode="External"/><Relationship Id="rId2" Type="http://schemas.openxmlformats.org/officeDocument/2006/relationships/hyperlink" Target="https://s-ba.ru/conf-posts-2022-03/tpost/65c58h1zy1-razvitie-glagolnogo-slovarya-doshkolnik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48C618-CD23-45B9-ACBB-1872A30D7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27222"/>
            <a:ext cx="9144000" cy="165576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Narrow" panose="020B0606020202030204" pitchFamily="34" charset="0"/>
              </a:rPr>
              <a:t>Развитие глагольной лексики у детей с речевыми нарушениями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AAC930-488A-4BC1-9BB0-9C5196DF9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063" y="2978652"/>
            <a:ext cx="4932947" cy="295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24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23A102-AD62-4673-9ADB-A5C862298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Arial Narrow" panose="020B0606020202030204" pitchFamily="34" charset="0"/>
              </a:rPr>
              <a:t>Список используемых источников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275D92-1376-434F-9CF8-534358156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6926"/>
            <a:ext cx="10820400" cy="439628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 Narrow" panose="020B0606020202030204" pitchFamily="34" charset="0"/>
                <a:hlinkClick r:id="rId2"/>
              </a:rPr>
              <a:t>https://s-ba.ru/conf-posts-2022-03/tpost/65c58h1zy1-razvitie-glagolnogo-slovarya-doshkolniko</a:t>
            </a:r>
            <a:endParaRPr lang="ru-RU" dirty="0">
              <a:latin typeface="Arial Narrow" panose="020B0606020202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anose="020B0606020202030204" pitchFamily="34" charset="0"/>
              </a:rPr>
              <a:t>Рисунки </a:t>
            </a:r>
            <a:r>
              <a:rPr lang="en-US" dirty="0">
                <a:latin typeface="Arial Narrow" panose="020B0606020202030204" pitchFamily="34" charset="0"/>
                <a:hlinkClick r:id="rId3"/>
              </a:rPr>
              <a:t>https://bestgif.su/photo/dobryj_vecher/vechereet/5-0-19890</a:t>
            </a:r>
            <a:endParaRPr lang="ru-RU" dirty="0">
              <a:latin typeface="Arial Narrow" panose="020B0606020202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99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E2140-3E02-4F60-8631-4BE81E90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</a:rPr>
              <a:t>Развитие глагольного словаря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C8FC61-D108-4161-A94A-69E7F0DC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0216" y="1712997"/>
            <a:ext cx="5931568" cy="448627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Профессор Г. А. Волкова считает, что при формировании лексического строя речи у детей должное внимание следует уделять развитию глагольного словаря. Обогащать речь глаголами удобнее всего по каким-то определенным смысловым группам: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CC8E8E-1724-4C3F-8B9A-02CB085B5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905" y="2120905"/>
            <a:ext cx="2081463" cy="293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95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51562-95BF-4DE4-B7A9-41E2ABA14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</a:rPr>
              <a:t>Обогащать речь глаголами удобнее всего по каким-то определенным смысловым группам:</a:t>
            </a:r>
            <a:b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5F3EE8-EFDE-43B0-979F-349A2F41B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4484" y="1766888"/>
            <a:ext cx="3898232" cy="472598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1. Бытовые глаголы (одевается, умывается)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2. Глаголы движения (ходит, крадётся, прыгает).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FC5933-341E-4E04-91ED-F91B48440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474" y="1465877"/>
            <a:ext cx="3733799" cy="471910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C20EF6-0F60-4BD6-8C49-54A35A110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74031" y="1690688"/>
            <a:ext cx="2336382" cy="392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14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51AEB0-2576-440C-927A-AA232D475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 Narrow" panose="020B0606020202030204" pitchFamily="34" charset="0"/>
              </a:rPr>
              <a:t>Для характеристики действий животных и способов их передвижения важно подбирать и такие глаголы, которые тонко определяют эти действия, например: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2DB324-8B58-4F2F-9D9F-A347A2FD2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1189" y="1883193"/>
            <a:ext cx="4620126" cy="4107531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крадется, 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скрывается, 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выслеживает, 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догоняет, 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убегает, </a:t>
            </a:r>
          </a:p>
          <a:p>
            <a:r>
              <a:rPr lang="ru-RU" sz="3200" dirty="0">
                <a:latin typeface="Arial Narrow" panose="020B0606020202030204" pitchFamily="34" charset="0"/>
              </a:rPr>
              <a:t>прячется, затаился, бросился, подпрыгнул, схватил, напал, взобрался, нырнул, взлетел и т д.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2D5F64-C310-48E8-8F27-4F84781C0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611" y="1883193"/>
            <a:ext cx="5512970" cy="44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49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2F0221D-22AC-49E5-B010-A444683A9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6" y="545433"/>
            <a:ext cx="11438020" cy="12833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>
                <a:latin typeface="Arial Narrow" panose="020B0606020202030204" pitchFamily="34" charset="0"/>
              </a:rPr>
              <a:t>3. Глаголы, обозначающие крики животных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>
                <a:latin typeface="Arial Narrow" panose="020B0606020202030204" pitchFamily="34" charset="0"/>
              </a:rPr>
              <a:t>(мычит, хрюкает, кукарекает).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20684A-8F35-4978-8244-B288FD3B5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15" r="25353"/>
          <a:stretch/>
        </p:blipFill>
        <p:spPr>
          <a:xfrm>
            <a:off x="74689" y="2534654"/>
            <a:ext cx="3508221" cy="38286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8B3C4C-BAAC-4F53-A7AF-9B701A59DE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12" t="6413" r="19156" b="5664"/>
          <a:stretch/>
        </p:blipFill>
        <p:spPr>
          <a:xfrm>
            <a:off x="4388755" y="2612724"/>
            <a:ext cx="4056173" cy="33437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F7C653-24E2-4E61-AFE0-12E7C1366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6532" y="2690794"/>
            <a:ext cx="2754204" cy="318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64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A805E0-4026-4C32-8C21-5C603157E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590" y="1690688"/>
            <a:ext cx="4096712" cy="4672096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 Narrow" panose="020B0606020202030204" pitchFamily="34" charset="0"/>
              </a:rPr>
              <a:t>4. Глаголы, связанные с профессиями (лечит, строит, продаёт).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37D4545-A3BD-4196-84D8-9EE235BE45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6668" y="1466099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36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5FE9D47-371E-4DE8-939C-9AB8B594D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294021"/>
            <a:ext cx="5839326" cy="3882942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latin typeface="Arial Narrow" panose="020B0606020202030204" pitchFamily="34" charset="0"/>
              </a:rPr>
              <a:t>5. Глаголы, выражающие чувства людей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002060"/>
                </a:solidFill>
                <a:latin typeface="Arial Narrow" panose="020B0606020202030204" pitchFamily="34" charset="0"/>
              </a:rPr>
              <a:t>(улыбается, смеётся, плачет)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87815A-A70F-472D-97EF-5732173F4B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45" b="7602"/>
          <a:stretch/>
        </p:blipFill>
        <p:spPr>
          <a:xfrm>
            <a:off x="7303647" y="721896"/>
            <a:ext cx="4152922" cy="518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79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7064F-A125-4995-9347-365F71AB3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326" y="1504114"/>
            <a:ext cx="6043863" cy="459188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 Narrow" panose="020B0606020202030204" pitchFamily="34" charset="0"/>
              </a:rPr>
              <a:t>6.Глаголы, связанные с процессами, происходящими в природе  (светает, вечереет).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7B04E56-EFC1-4B4F-B4F1-DF08DA8D4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57925" y="1792871"/>
            <a:ext cx="4440746" cy="419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48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6BB62-3E84-4DDF-A7AD-2E170F60E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b="1" dirty="0">
                <a:solidFill>
                  <a:srgbClr val="002060"/>
                </a:solidFill>
                <a:latin typeface="Arial Narrow" panose="020B0606020202030204" pitchFamily="34" charset="0"/>
                <a:ea typeface="+mn-ea"/>
                <a:cs typeface="+mn-cs"/>
              </a:rPr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E60342-487E-43D3-AA68-F9C1337BC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1</a:t>
            </a:r>
            <a:r>
              <a:rPr lang="ru-RU" dirty="0">
                <a:latin typeface="Arial Narrow" panose="020B0606020202030204" pitchFamily="34" charset="0"/>
              </a:rPr>
              <a:t>.         Азбука действий. Кто что делает? Издательство: Школьная пресса, 2019.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Arial Narrow" panose="020B0606020202030204" pitchFamily="34" charset="0"/>
              </a:rPr>
              <a:t>2.         Алябьева Е. Развитие глагольного словаря. 2011.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Arial Narrow" panose="020B0606020202030204" pitchFamily="34" charset="0"/>
              </a:rPr>
              <a:t>3.         Воробьёва Т.А., </a:t>
            </a:r>
            <a:r>
              <a:rPr lang="ru-RU" dirty="0" err="1">
                <a:latin typeface="Arial Narrow" panose="020B0606020202030204" pitchFamily="34" charset="0"/>
              </a:rPr>
              <a:t>Крупенчук</a:t>
            </a:r>
            <a:r>
              <a:rPr lang="ru-RU" dirty="0">
                <a:latin typeface="Arial Narrow" panose="020B0606020202030204" pitchFamily="34" charset="0"/>
              </a:rPr>
              <a:t> О.И. «Мяч и речь». Издательство «Каро», Санкт-Петербург, 2003.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Arial Narrow" panose="020B0606020202030204" pitchFamily="34" charset="0"/>
              </a:rPr>
              <a:t>4.         Чистякова И.А. «33 игры для развития глагольного словаря дошкольников». Издательство «Каро», Санкт-Петербург, 2005.</a:t>
            </a:r>
          </a:p>
        </p:txBody>
      </p:sp>
    </p:spTree>
    <p:extLst>
      <p:ext uri="{BB962C8B-B14F-4D97-AF65-F5344CB8AC3E}">
        <p14:creationId xmlns:p14="http://schemas.microsoft.com/office/powerpoint/2010/main" val="1339347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544</Words>
  <Application>Microsoft Office PowerPoint</Application>
  <PresentationFormat>Широкоэкранный</PresentationFormat>
  <Paragraphs>33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Развитие глагольного словаря</vt:lpstr>
      <vt:lpstr>Обогащать речь глаголами удобнее всего по каким-то определенным смысловым группам: </vt:lpstr>
      <vt:lpstr>Для характеристики действий животных и способов их передвижения важно подбирать и такие глаголы, которые тонко определяют эти действия, например: </vt:lpstr>
      <vt:lpstr>Презентация PowerPoint</vt:lpstr>
      <vt:lpstr>4. Глаголы, связанные с профессиями (лечит, строит, продаёт). </vt:lpstr>
      <vt:lpstr>Презентация PowerPoint</vt:lpstr>
      <vt:lpstr>6.Глаголы, связанные с процессами, происходящими в природе  (светает, вечереет). </vt:lpstr>
      <vt:lpstr> Список литературы</vt:lpstr>
      <vt:lpstr>Список используемых источников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</cp:revision>
  <dcterms:created xsi:type="dcterms:W3CDTF">2023-06-12T21:51:52Z</dcterms:created>
  <dcterms:modified xsi:type="dcterms:W3CDTF">2023-06-12T22:24:53Z</dcterms:modified>
</cp:coreProperties>
</file>