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97" r:id="rId2"/>
    <p:sldId id="313" r:id="rId3"/>
    <p:sldId id="287" r:id="rId4"/>
    <p:sldId id="308" r:id="rId5"/>
    <p:sldId id="288" r:id="rId6"/>
    <p:sldId id="289" r:id="rId7"/>
    <p:sldId id="290" r:id="rId8"/>
    <p:sldId id="291" r:id="rId9"/>
    <p:sldId id="292" r:id="rId10"/>
    <p:sldId id="314" r:id="rId11"/>
    <p:sldId id="293" r:id="rId12"/>
    <p:sldId id="296" r:id="rId13"/>
    <p:sldId id="310" r:id="rId14"/>
    <p:sldId id="311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94" autoAdjust="0"/>
  </p:normalViewPr>
  <p:slideViewPr>
    <p:cSldViewPr>
      <p:cViewPr varScale="1">
        <p:scale>
          <a:sx n="65" d="100"/>
          <a:sy n="65" d="100"/>
        </p:scale>
        <p:origin x="-8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9.wmf"/><Relationship Id="rId7" Type="http://schemas.openxmlformats.org/officeDocument/2006/relationships/image" Target="../media/image7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19.wmf"/><Relationship Id="rId7" Type="http://schemas.openxmlformats.org/officeDocument/2006/relationships/image" Target="../media/image5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4.wmf"/><Relationship Id="rId5" Type="http://schemas.openxmlformats.org/officeDocument/2006/relationships/image" Target="../media/image21.wmf"/><Relationship Id="rId10" Type="http://schemas.openxmlformats.org/officeDocument/2006/relationships/image" Target="../media/image22.wmf"/><Relationship Id="rId4" Type="http://schemas.openxmlformats.org/officeDocument/2006/relationships/image" Target="../media/image20.wmf"/><Relationship Id="rId9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5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4.wmf"/><Relationship Id="rId2" Type="http://schemas.openxmlformats.org/officeDocument/2006/relationships/image" Target="../media/image26.wmf"/><Relationship Id="rId16" Type="http://schemas.openxmlformats.org/officeDocument/2006/relationships/image" Target="../media/image8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9.wmf"/><Relationship Id="rId5" Type="http://schemas.openxmlformats.org/officeDocument/2006/relationships/image" Target="../media/image29.wmf"/><Relationship Id="rId15" Type="http://schemas.openxmlformats.org/officeDocument/2006/relationships/image" Target="../media/image7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7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6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5.wmf"/><Relationship Id="rId5" Type="http://schemas.openxmlformats.org/officeDocument/2006/relationships/image" Target="../media/image39.wmf"/><Relationship Id="rId10" Type="http://schemas.openxmlformats.org/officeDocument/2006/relationships/image" Target="../media/image4.wmf"/><Relationship Id="rId4" Type="http://schemas.openxmlformats.org/officeDocument/2006/relationships/image" Target="../media/image38.wmf"/><Relationship Id="rId9" Type="http://schemas.openxmlformats.org/officeDocument/2006/relationships/image" Target="../media/image21.wmf"/><Relationship Id="rId1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D2815-B116-44AB-B793-8788B37A8AF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8EEF5-99FB-4643-9DA4-BC73FD018A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919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EF5-99FB-4643-9DA4-BC73FD018A0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541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EF5-99FB-4643-9DA4-BC73FD018A0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83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solidFill>
                <a:srgbClr val="3333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8EEF5-99FB-4643-9DA4-BC73FD018A0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020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43.png"/><Relationship Id="rId4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5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47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8.wmf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4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6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120.bin"/><Relationship Id="rId26" Type="http://schemas.openxmlformats.org/officeDocument/2006/relationships/oleObject" Target="../embeddings/oleObject140.bin"/><Relationship Id="rId3" Type="http://schemas.openxmlformats.org/officeDocument/2006/relationships/image" Target="../media/image16.png"/><Relationship Id="rId21" Type="http://schemas.openxmlformats.org/officeDocument/2006/relationships/image" Target="../media/image6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5.wmf"/><Relationship Id="rId25" Type="http://schemas.openxmlformats.org/officeDocument/2006/relationships/image" Target="../media/image7.wmf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9.wmf"/><Relationship Id="rId24" Type="http://schemas.openxmlformats.org/officeDocument/2006/relationships/oleObject" Target="../embeddings/oleObject14.bin"/><Relationship Id="rId32" Type="http://schemas.openxmlformats.org/officeDocument/2006/relationships/image" Target="../media/image22.png"/><Relationship Id="rId5" Type="http://schemas.openxmlformats.org/officeDocument/2006/relationships/image" Target="../media/image10.wmf"/><Relationship Id="rId15" Type="http://schemas.openxmlformats.org/officeDocument/2006/relationships/image" Target="../media/image4.wmf"/><Relationship Id="rId23" Type="http://schemas.openxmlformats.org/officeDocument/2006/relationships/image" Target="../media/image6.wmf"/><Relationship Id="rId28" Type="http://schemas.openxmlformats.org/officeDocument/2006/relationships/oleObject" Target="../embeddings/oleObject15.bin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5.wmf"/><Relationship Id="rId31" Type="http://schemas.openxmlformats.org/officeDocument/2006/relationships/image" Target="../media/image8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30.bin"/><Relationship Id="rId27" Type="http://schemas.openxmlformats.org/officeDocument/2006/relationships/image" Target="../media/image7.wmf"/><Relationship Id="rId30" Type="http://schemas.openxmlformats.org/officeDocument/2006/relationships/oleObject" Target="../embeddings/oleObject15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3.bin"/><Relationship Id="rId3" Type="http://schemas.openxmlformats.org/officeDocument/2006/relationships/image" Target="../media/image24.png"/><Relationship Id="rId21" Type="http://schemas.openxmlformats.org/officeDocument/2006/relationships/image" Target="../media/image7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5.w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4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6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32.wmf"/><Relationship Id="rId26" Type="http://schemas.openxmlformats.org/officeDocument/2006/relationships/image" Target="../media/image4.wmf"/><Relationship Id="rId3" Type="http://schemas.openxmlformats.org/officeDocument/2006/relationships/oleObject" Target="../embeddings/oleObject26.bin"/><Relationship Id="rId21" Type="http://schemas.openxmlformats.org/officeDocument/2006/relationships/oleObject" Target="../embeddings/oleObject35.bin"/><Relationship Id="rId34" Type="http://schemas.openxmlformats.org/officeDocument/2006/relationships/image" Target="../media/image8.wmf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33.bin"/><Relationship Id="rId25" Type="http://schemas.openxmlformats.org/officeDocument/2006/relationships/oleObject" Target="../embeddings/oleObject37.bin"/><Relationship Id="rId3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oleObject" Target="../embeddings/oleObject39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30.bin"/><Relationship Id="rId24" Type="http://schemas.openxmlformats.org/officeDocument/2006/relationships/image" Target="../media/image9.wmf"/><Relationship Id="rId32" Type="http://schemas.openxmlformats.org/officeDocument/2006/relationships/image" Target="../media/image7.wmf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23" Type="http://schemas.openxmlformats.org/officeDocument/2006/relationships/oleObject" Target="../embeddings/oleObject36.bin"/><Relationship Id="rId28" Type="http://schemas.openxmlformats.org/officeDocument/2006/relationships/image" Target="../media/image5.wmf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4.bin"/><Relationship Id="rId31" Type="http://schemas.openxmlformats.org/officeDocument/2006/relationships/oleObject" Target="../embeddings/oleObject40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38.bin"/><Relationship Id="rId30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42.wmf"/><Relationship Id="rId26" Type="http://schemas.openxmlformats.org/officeDocument/2006/relationships/image" Target="../media/image6.wmf"/><Relationship Id="rId3" Type="http://schemas.openxmlformats.org/officeDocument/2006/relationships/oleObject" Target="../embeddings/oleObject42.bin"/><Relationship Id="rId21" Type="http://schemas.openxmlformats.org/officeDocument/2006/relationships/oleObject" Target="../embeddings/oleObject51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49.bin"/><Relationship Id="rId25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1.wmf"/><Relationship Id="rId20" Type="http://schemas.openxmlformats.org/officeDocument/2006/relationships/image" Target="../media/image21.wmf"/><Relationship Id="rId29" Type="http://schemas.openxmlformats.org/officeDocument/2006/relationships/oleObject" Target="../embeddings/oleObject55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46.bin"/><Relationship Id="rId24" Type="http://schemas.openxmlformats.org/officeDocument/2006/relationships/image" Target="../media/image5.wmf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23" Type="http://schemas.openxmlformats.org/officeDocument/2006/relationships/oleObject" Target="../embeddings/oleObject52.bin"/><Relationship Id="rId28" Type="http://schemas.openxmlformats.org/officeDocument/2006/relationships/image" Target="../media/image7.wmf"/><Relationship Id="rId10" Type="http://schemas.openxmlformats.org/officeDocument/2006/relationships/image" Target="../media/image38.wmf"/><Relationship Id="rId19" Type="http://schemas.openxmlformats.org/officeDocument/2006/relationships/oleObject" Target="../embeddings/oleObject50.bin"/><Relationship Id="rId4" Type="http://schemas.openxmlformats.org/officeDocument/2006/relationships/image" Target="../media/image35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40.wmf"/><Relationship Id="rId22" Type="http://schemas.openxmlformats.org/officeDocument/2006/relationships/image" Target="../media/image4.wmf"/><Relationship Id="rId27" Type="http://schemas.openxmlformats.org/officeDocument/2006/relationships/oleObject" Target="../embeddings/oleObject54.bin"/><Relationship Id="rId30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8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4"/>
            <a:ext cx="9238232" cy="6947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124744"/>
            <a:ext cx="6336704" cy="1366729"/>
          </a:xfrm>
        </p:spPr>
        <p:txBody>
          <a:bodyPr anchor="ctr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6000" b="1" dirty="0" smtClean="0">
                <a:solidFill>
                  <a:schemeClr val="bg1"/>
                </a:solidFill>
                <a:effectLst/>
                <a:latin typeface="Comic Sans MS" pitchFamily="66" charset="0"/>
                <a:cs typeface="Times New Roman" pitchFamily="18" charset="0"/>
              </a:rPr>
              <a:t>ФОРМУЛЫ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latin typeface="Comic Sans MS" pitchFamily="66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0093">
            <a:off x="2609877" y="2266496"/>
            <a:ext cx="85725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2967335"/>
            <a:ext cx="50177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ПРИВЕДЕНИЯ</a:t>
            </a:r>
            <a:endParaRPr lang="ru-RU" sz="54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5137">
            <a:off x="2033813" y="3809701"/>
            <a:ext cx="85725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4088" y="494116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bg1">
                    <a:lumMod val="85000"/>
                  </a:schemeClr>
                </a:solidFill>
              </a:rPr>
              <a:t>Подгтовила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 Санина Н.А.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25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3882 0.000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49844 -0.0046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13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844 -0.00463 L 0.49844 0.3002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9552" y="764704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Одно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из применений – это нахождение значений тригонометрических функций различных углов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accent2">
                  <a:lumMod val="50000"/>
                </a:schemeClr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schemeClr val="accent2">
                  <a:lumMod val="50000"/>
                </a:schemeClr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Например:</a:t>
            </a:r>
          </a:p>
          <a:p>
            <a:pPr lvl="0"/>
            <a:endParaRPr lang="ru-RU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899592" y="4707057"/>
                <a:ext cx="2016224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0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0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ru-RU" sz="3000" b="0" i="1" smtClean="0">
                              <a:latin typeface="Cambria Math"/>
                            </a:rPr>
                            <m:t>120</m:t>
                          </m:r>
                        </m:e>
                      </m:func>
                      <m:r>
                        <a:rPr lang="ru-RU" sz="3000" i="1" dirty="0" smtClean="0">
                          <a:latin typeface="Cambria Math"/>
                          <a:ea typeface="Cambria Math"/>
                        </a:rPr>
                        <m:t>°</m:t>
                      </m:r>
                      <m:r>
                        <a:rPr lang="ru-RU" sz="3000" b="0" i="1" dirty="0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707057"/>
                <a:ext cx="2016224" cy="55399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05036" y="3501008"/>
                <a:ext cx="232274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0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0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ru-RU" sz="3000" b="0" i="1" smtClean="0">
                              <a:latin typeface="Cambria Math"/>
                            </a:rPr>
                            <m:t>120</m:t>
                          </m:r>
                        </m:e>
                      </m:func>
                      <m:r>
                        <a:rPr lang="ru-RU" sz="3000" i="1" dirty="0" smtClean="0">
                          <a:latin typeface="Cambria Math"/>
                          <a:ea typeface="Cambria Math"/>
                        </a:rPr>
                        <m:t>°</m:t>
                      </m:r>
                      <m:r>
                        <a:rPr lang="ru-RU" sz="3000" b="0" i="1" dirty="0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036" y="3501008"/>
                <a:ext cx="2322748" cy="5539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339752" y="3501008"/>
                <a:ext cx="346242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000" i="1" dirty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000" dirty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3000" i="1" dirty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000" i="1" dirty="0">
                                  <a:latin typeface="Cambria Math"/>
                                  <a:ea typeface="Cambria Math"/>
                                </a:rPr>
                                <m:t>180°−60°</m:t>
                              </m:r>
                            </m:e>
                          </m:d>
                          <m:r>
                            <a:rPr lang="en-US" sz="3000" i="1" dirty="0">
                              <a:latin typeface="Cambria Math"/>
                              <a:ea typeface="Cambria Math"/>
                            </a:rPr>
                            <m:t>=</m:t>
                          </m:r>
                        </m:e>
                      </m:func>
                    </m:oMath>
                  </m:oMathPara>
                </a14:m>
                <a:endParaRPr lang="ru-RU" sz="3000" dirty="0"/>
              </a:p>
              <a:p>
                <a:endParaRPr lang="ru-RU" sz="3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3501008"/>
                <a:ext cx="3462423" cy="10156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724128" y="3501008"/>
                <a:ext cx="1402948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000" i="1" dirty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000" dirty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3000" i="1" dirty="0">
                              <a:latin typeface="Cambria Math"/>
                              <a:ea typeface="Cambria Math"/>
                            </a:rPr>
                            <m:t>60°</m:t>
                          </m:r>
                        </m:e>
                      </m:func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3501008"/>
                <a:ext cx="1402948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7127076" y="3284984"/>
                <a:ext cx="1233853" cy="826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i="1" dirty="0">
                    <a:latin typeface="Cambria Math"/>
                    <a:ea typeface="Cambria Math"/>
                  </a:rPr>
                  <a:t>=</a:t>
                </a:r>
                <a:r>
                  <a:rPr lang="ru-RU" sz="3000" i="1" dirty="0">
                    <a:latin typeface="Cambria Math"/>
                    <a:ea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i="1" dirty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3000" i="1" dirty="0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3000" i="1" dirty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3000" i="1" dirty="0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3000" i="1" dirty="0"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7076" y="3284984"/>
                <a:ext cx="1233853" cy="826829"/>
              </a:xfrm>
              <a:prstGeom prst="rect">
                <a:avLst/>
              </a:prstGeom>
              <a:blipFill rotWithShape="1">
                <a:blip r:embed="rId6"/>
                <a:stretch>
                  <a:fillRect l="-11330" b="-88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733086" y="4707056"/>
                <a:ext cx="308052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000" i="1" dirty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000" dirty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sz="3000" i="1" dirty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ru-RU" sz="3000" i="1" dirty="0">
                                  <a:latin typeface="Cambria Math"/>
                                  <a:ea typeface="Cambria Math"/>
                                </a:rPr>
                                <m:t>90°+30°</m:t>
                              </m:r>
                            </m:e>
                          </m:d>
                          <m:r>
                            <a:rPr lang="ru-RU" sz="3000" i="1" dirty="0">
                              <a:latin typeface="Cambria Math"/>
                              <a:ea typeface="Cambria Math"/>
                            </a:rPr>
                            <m:t>=</m:t>
                          </m:r>
                        </m:e>
                      </m:func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3086" y="4707056"/>
                <a:ext cx="3080523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658536" y="4707055"/>
                <a:ext cx="1848070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000" i="1" dirty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000" dirty="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r>
                            <a:rPr lang="ru-RU" sz="3000" i="1" dirty="0">
                              <a:latin typeface="Cambria Math"/>
                              <a:ea typeface="Cambria Math"/>
                            </a:rPr>
                            <m:t>30°=</m:t>
                          </m:r>
                        </m:e>
                      </m:func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8536" y="4707055"/>
                <a:ext cx="1848070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506606" y="4384677"/>
                <a:ext cx="742764" cy="10605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000" i="1" dirty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3000" i="1" dirty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3000" i="1" dirty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ru-RU" sz="3000" i="1" dirty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6606" y="4384677"/>
                <a:ext cx="742764" cy="106054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591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  <p:bldP spid="11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1739"/>
            <a:ext cx="8568951" cy="83099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Задание 1. 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Найдите острый угол, при котором выполняется равенство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115616" y="1268760"/>
                <a:ext cx="47975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15</m:t>
                          </m:r>
                          <m:r>
                            <a:rPr lang="ru-RU" sz="2400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°=</m:t>
                          </m:r>
                          <m:func>
                            <m:funcPr>
                              <m:ctrl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(180°−</m:t>
                              </m:r>
                              <m:r>
                                <m:rPr>
                                  <m:sty m:val="p"/>
                                </m:rPr>
                                <a:rPr lang="el-GR" sz="2400" b="0" i="1" smtClean="0">
                                  <a:latin typeface="Cambria Math"/>
                                  <a:ea typeface="Cambria Math"/>
                                </a:rPr>
                                <m:t>α</m:t>
                              </m:r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°)</m:t>
                              </m:r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/>
                                      <a:ea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°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268760"/>
                <a:ext cx="4797532" cy="461665"/>
              </a:xfrm>
              <a:prstGeom prst="rect">
                <a:avLst/>
              </a:prstGeom>
              <a:blipFill rotWithShape="1">
                <a:blip r:embed="rId2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67946" y="1772816"/>
                <a:ext cx="46281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2400" b="0" i="1" smtClean="0">
                            <a:latin typeface="Cambria Math"/>
                          </a:rPr>
                          <m:t>124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°=</m:t>
                        </m:r>
                        <m:func>
                          <m:funcPr>
                            <m:ctrlPr>
                              <a:rPr lang="en-US" sz="2400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  <a:ea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400" b="0" i="1" smtClean="0">
                                <a:latin typeface="Cambria Math"/>
                                <a:ea typeface="Cambria Math"/>
                              </a:rPr>
                              <m:t>(90°+</m:t>
                            </m:r>
                            <m:r>
                              <a:rPr lang="en-US" sz="24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400" b="0" i="1" smtClean="0">
                                <a:latin typeface="Cambria Math"/>
                                <a:ea typeface="Cambria Math"/>
                              </a:rPr>
                              <m:t>°)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sz="2400" dirty="0" smtClean="0"/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2400" b="0" i="0" dirty="0" smtClean="0">
                            <a:latin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sz="2400" i="0" dirty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sz="2400" b="0" i="1" dirty="0" smtClean="0"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2400" b="0" i="1" dirty="0" smtClean="0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func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7946" y="1772816"/>
                <a:ext cx="4628190" cy="461665"/>
              </a:xfrm>
              <a:prstGeom prst="rect">
                <a:avLst/>
              </a:prstGeom>
              <a:blipFill rotWithShape="1">
                <a:blip r:embed="rId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85653" y="2277502"/>
                <a:ext cx="71587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i="0" smtClean="0">
                              <a:latin typeface="Cambria Math"/>
                            </a:rPr>
                            <m:t>cos</m:t>
                          </m:r>
                          <m:r>
                            <a:rPr lang="ru-RU" sz="2400" b="0" i="0" smtClean="0">
                              <a:latin typeface="Cambria Math"/>
                            </a:rPr>
                            <m:t>(−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572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°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572</m:t>
                              </m:r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°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540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°+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𝛼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°</m:t>
                                      </m:r>
                                    </m:e>
                                  </m:d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=</m:t>
                                  </m:r>
                                  <m:func>
                                    <m:func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2400" b="0" i="0" smtClean="0">
                                          <a:latin typeface="Cambria Math"/>
                                        </a:rPr>
                                        <m:t>cos</m:t>
                                      </m:r>
                                    </m:fName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𝛼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°</m:t>
                                      </m:r>
                                    </m:e>
                                  </m:func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653" y="2277502"/>
                <a:ext cx="7158755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67544" y="2948751"/>
                <a:ext cx="8208912" cy="1200329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rtlCol="0" anchor="b">
                <a:spAutoFit/>
              </a:bodyPr>
              <a:lstStyle>
                <a:lvl1pPr>
                  <a:lnSpc>
                    <a:spcPct val="100000"/>
                  </a:lnSpc>
                  <a:spcBef>
                    <a:spcPct val="0"/>
                  </a:spcBef>
                  <a:buNone/>
                  <a:defRPr sz="2400">
                    <a:solidFill>
                      <a:schemeClr val="accent2">
                        <a:lumMod val="50000"/>
                      </a:schemeClr>
                    </a:solidFill>
                    <a:effectLst>
                      <a:outerShdw blurRad="63500" dist="38100" dir="5400000" algn="t" rotWithShape="0">
                        <a:prstClr val="black">
                          <a:alpha val="25000"/>
                        </a:prstClr>
                      </a:outerShdw>
                    </a:effectLst>
                    <a:latin typeface="Arial" pitchFamily="34" charset="0"/>
                    <a:ea typeface="+mj-ea"/>
                    <a:cs typeface="Arial" pitchFamily="34" charset="0"/>
                  </a:defRPr>
                </a:lvl1pPr>
              </a:lstStyle>
              <a:p>
                <a:r>
                  <a:rPr lang="ru-RU" dirty="0"/>
                  <a:t>Задание 2. </a:t>
                </a:r>
                <a:endParaRPr lang="ru-RU" dirty="0"/>
              </a:p>
              <a:p>
                <a:r>
                  <a:rPr lang="ru-RU" dirty="0"/>
                  <a:t>Запишите </a:t>
                </a:r>
                <a:r>
                  <a:rPr lang="ru-RU" dirty="0"/>
                  <a:t>в градусах значения  для углов: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/>
                        <m:t>𝜋</m:t>
                      </m:r>
                      <m:r>
                        <a:rPr lang="ru-RU"/>
                        <m:t>, 2</m:t>
                      </m:r>
                      <m:r>
                        <a:rPr lang="ru-RU"/>
                        <m:t>𝜋</m:t>
                      </m:r>
                      <m:r>
                        <a:rPr lang="ru-RU"/>
                        <m:t>, 3</m:t>
                      </m:r>
                      <m:r>
                        <a:rPr lang="ru-RU"/>
                        <m:t>𝜋</m:t>
                      </m:r>
                      <m:r>
                        <a:rPr lang="ru-RU"/>
                        <m:t>,4</m:t>
                      </m:r>
                      <m:r>
                        <a:rPr lang="ru-RU"/>
                        <m:t>𝜋</m:t>
                      </m:r>
                      <m:r>
                        <a:rPr lang="ru-RU"/>
                        <m:t> и т.д.  до 11</m:t>
                      </m:r>
                      <m:r>
                        <a:rPr lang="ru-RU"/>
                        <m:t>𝜋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948751"/>
                <a:ext cx="8208912" cy="1200329"/>
              </a:xfrm>
              <a:prstGeom prst="rect">
                <a:avLst/>
              </a:prstGeom>
              <a:blipFill rotWithShape="1">
                <a:blip r:embed="rId5"/>
                <a:stretch>
                  <a:fillRect l="-1406" t="-2475" b="-54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534371" y="4500533"/>
            <a:ext cx="8142085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40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Задание </a:t>
            </a:r>
            <a:r>
              <a:rPr lang="en-US" dirty="0"/>
              <a:t>3</a:t>
            </a:r>
            <a:r>
              <a:rPr lang="ru-RU" dirty="0"/>
              <a:t>. </a:t>
            </a:r>
            <a:endParaRPr lang="ru-RU" dirty="0"/>
          </a:p>
          <a:p>
            <a:r>
              <a:rPr lang="ru-RU" dirty="0"/>
              <a:t>Используя формулы приведения, вычислить: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67544" y="5570656"/>
                <a:ext cx="39656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ru-RU" sz="2400" i="1">
                            <a:latin typeface="Cambria Math"/>
                          </a:rPr>
                          <m:t>150</m:t>
                        </m:r>
                        <m:r>
                          <a:rPr lang="ru-RU" sz="2400" i="1">
                            <a:latin typeface="Cambria Math"/>
                            <a:ea typeface="Cambria Math"/>
                          </a:rPr>
                          <m:t>°;</m:t>
                        </m:r>
                        <m:func>
                          <m:funcPr>
                            <m:ctrlPr>
                              <a:rPr lang="en-US" sz="2400" i="1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/>
                                <a:ea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ru-RU" sz="2400" i="1">
                                <a:latin typeface="Cambria Math"/>
                                <a:ea typeface="Cambria Math"/>
                              </a:rPr>
                              <m:t>135°;</m:t>
                            </m:r>
                            <m:r>
                              <a:rPr lang="en-US" sz="2400" i="1">
                                <a:latin typeface="Cambria Math"/>
                                <a:ea typeface="Cambria Math"/>
                              </a:rPr>
                              <m:t>𝑐𝑡𝑔</m:t>
                            </m:r>
                            <m:r>
                              <a:rPr lang="en-US" sz="2400" i="1">
                                <a:latin typeface="Cambria Math"/>
                                <a:ea typeface="Cambria Math"/>
                              </a:rPr>
                              <m:t> 240°</m:t>
                            </m:r>
                          </m:e>
                        </m:func>
                      </m:e>
                    </m:func>
                  </m:oMath>
                </a14:m>
                <a:r>
                  <a:rPr lang="ru-RU" sz="2400" dirty="0"/>
                  <a:t>;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570656"/>
                <a:ext cx="3965624" cy="461665"/>
              </a:xfrm>
              <a:prstGeom prst="rect">
                <a:avLst/>
              </a:prstGeom>
              <a:blipFill rotWithShape="1"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860032" y="5517232"/>
                <a:ext cx="3887603" cy="616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ru-RU" sz="2400" b="0" i="1" smtClean="0">
                            <a:latin typeface="Cambria Math"/>
                          </a:rPr>
                          <m:t>(−</m:t>
                        </m:r>
                        <m:f>
                          <m:fPr>
                            <m:ctrlPr>
                              <a:rPr lang="en-US" sz="24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latin typeface="Cambria Math"/>
                              </a:rPr>
                              <m:t>13</m:t>
                            </m:r>
                            <m:r>
                              <a:rPr lang="ru-RU" sz="2400" b="0" i="1" smtClean="0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2400" b="0" i="1" smtClean="0">
                                <a:latin typeface="Cambria Math"/>
                              </a:rPr>
                              <m:t>6</m:t>
                            </m:r>
                          </m:den>
                        </m:f>
                        <m:r>
                          <a:rPr lang="ru-RU" sz="2400" b="0" i="1" smtClean="0">
                            <a:latin typeface="Cambria Math"/>
                          </a:rPr>
                          <m:t>);</m:t>
                        </m:r>
                      </m:e>
                    </m:func>
                  </m:oMath>
                </a14:m>
                <a:r>
                  <a:rPr lang="ru-RU" sz="2400" dirty="0" smtClean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 dirty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ru-RU" sz="2400" b="0" i="1" dirty="0" smtClean="0">
                            <a:latin typeface="Cambria Math"/>
                          </a:rPr>
                          <m:t>(−</m:t>
                        </m:r>
                        <m:f>
                          <m:fPr>
                            <m:ctrlPr>
                              <a:rPr lang="ru-RU" sz="2400" b="0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400" b="0" i="1" dirty="0" smtClean="0">
                                <a:latin typeface="Cambria Math"/>
                              </a:rPr>
                              <m:t>7</m:t>
                            </m:r>
                            <m:r>
                              <a:rPr lang="ru-RU" sz="2400" b="0" i="1" dirty="0" smtClean="0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2400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func>
                  </m:oMath>
                </a14:m>
                <a:r>
                  <a:rPr lang="ru-RU" sz="2400" dirty="0" smtClean="0"/>
                  <a:t>); </a:t>
                </a:r>
                <a:r>
                  <a:rPr lang="en-US" sz="2400" dirty="0" err="1" smtClean="0"/>
                  <a:t>ctg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27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5517232"/>
                <a:ext cx="3887603" cy="616964"/>
              </a:xfrm>
              <a:prstGeom prst="rect">
                <a:avLst/>
              </a:prstGeom>
              <a:blipFill rotWithShape="1">
                <a:blip r:embed="rId7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893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8" grpId="0" animBg="1"/>
      <p:bldP spid="9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482" y="293747"/>
            <a:ext cx="8229600" cy="83099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Задание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Упростите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выражение.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02616" y="1824204"/>
                <a:ext cx="5825567" cy="1076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а)</a:t>
                </a:r>
                <a14:m>
                  <m:oMath xmlns:m="http://schemas.openxmlformats.org/officeDocument/2006/math">
                    <m:r>
                      <a:rPr lang="ru-RU" sz="3200" b="0" i="0" smtClean="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𝑐𝑡𝑔</m:t>
                        </m:r>
                        <m:d>
                          <m:dPr>
                            <m:ctrlPr>
                              <a:rPr lang="en-US" sz="3200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l-GR" sz="3200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l-GR" sz="3200" b="0" i="1" smtClean="0">
                                    <a:latin typeface="Cambria Math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l-GR" sz="3200" b="0" i="1" smtClean="0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3200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</m:d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𝑡𝑔</m:t>
                        </m:r>
                        <m:d>
                          <m:dPr>
                            <m:ctrlP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</m:d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unc>
                          <m:funcPr>
                            <m:ctrlP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/>
                                <a:ea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en-US" sz="32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200" b="0" i="1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3200" b="0" i="1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320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32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3200" b="0" i="1" smtClean="0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  <m:r>
                      <a:rPr lang="en-US" sz="3200" b="0" i="0" smtClean="0">
                        <a:latin typeface="Cambria Math"/>
                      </a:rPr>
                      <m:t> =</m:t>
                    </m:r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616" y="1824204"/>
                <a:ext cx="5825567" cy="1076385"/>
              </a:xfrm>
              <a:prstGeom prst="rect">
                <a:avLst/>
              </a:prstGeom>
              <a:blipFill rotWithShape="1">
                <a:blip r:embed="rId2"/>
                <a:stretch>
                  <a:fillRect l="-2615" b="-28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59630" y="3173552"/>
                <a:ext cx="3090526" cy="87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𝑡𝑔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800" i="1">
                              <a:latin typeface="Cambria Math"/>
                            </a:rPr>
                            <m:t>𝑡𝑔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i="0" smtClean="0">
                                  <a:latin typeface="Cambria Math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630" y="3173552"/>
                <a:ext cx="3090526" cy="87055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652053" y="3327374"/>
                <a:ext cx="7462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2053" y="3327374"/>
                <a:ext cx="746230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28482" y="4509120"/>
                <a:ext cx="3339825" cy="9360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/>
                  <a:t>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80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i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800" b="0" i="1" smtClean="0">
                                <a:latin typeface="Cambria Math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en-US" sz="2800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smtClean="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800" b="0" i="1" smtClean="0">
                                    <a:latin typeface="Cambria Math"/>
                                    <a:ea typeface="Cambria Math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800" b="0" i="1" smtClean="0"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8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800" b="0" i="1" smtClean="0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𝑐𝑡𝑔</m:t>
                        </m:r>
                        <m:r>
                          <a:rPr lang="en-US" sz="2800" b="0" i="1" smtClean="0">
                            <a:latin typeface="Cambria Math"/>
                          </a:rPr>
                          <m:t>(2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  <m:r>
                      <a:rPr lang="ru-RU" sz="280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</a:rPr>
                          <m:t>𝑡𝑔</m:t>
                        </m:r>
                        <m:r>
                          <a:rPr lang="en-US" sz="2800" i="1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en-US" sz="28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sz="2800" i="1">
                            <a:latin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2800" i="1">
                            <a:latin typeface="Cambria Math"/>
                          </a:rPr>
                          <m:t>)</m:t>
                        </m:r>
                      </m:num>
                      <m:den>
                        <m:func>
                          <m:funcPr>
                            <m:ctrlPr>
                              <a:rPr lang="en-US" sz="28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800" i="1">
                                <a:latin typeface="Cambria Math"/>
                              </a:rPr>
                              <m:t>(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82" y="4509120"/>
                <a:ext cx="3339825" cy="936090"/>
              </a:xfrm>
              <a:prstGeom prst="rect">
                <a:avLst/>
              </a:prstGeom>
              <a:blipFill rotWithShape="1">
                <a:blip r:embed="rId5"/>
                <a:stretch>
                  <a:fillRect l="-3650" b="-19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06195" y="4527794"/>
                <a:ext cx="3342069" cy="9894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2800" i="0" smtClean="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𝑐𝑡𝑔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</m:den>
                      </m:f>
                      <m:r>
                        <a:rPr lang="ru-RU" sz="280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ru-RU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(−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𝑐𝑡𝑔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func>
                            <m:funcPr>
                              <m:ctrlP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(−</m:t>
                              </m:r>
                              <m:r>
                                <m:rPr>
                                  <m:sty m:val="p"/>
                                </m:rPr>
                                <a:rPr lang="en-US" sz="2800" i="0" smtClean="0">
                                  <a:latin typeface="Cambria Math"/>
                                  <a:ea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195" y="4527794"/>
                <a:ext cx="3342069" cy="98943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020272" y="4777988"/>
                <a:ext cx="10659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/>
                  <a:t>=</a:t>
                </a:r>
                <a:r>
                  <a:rPr lang="en-US" sz="2800" dirty="0" err="1" smtClean="0"/>
                  <a:t>ctg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777988"/>
                <a:ext cx="1065997" cy="523220"/>
              </a:xfrm>
              <a:prstGeom prst="rect">
                <a:avLst/>
              </a:prstGeom>
              <a:blipFill rotWithShape="1">
                <a:blip r:embed="rId7"/>
                <a:stretch>
                  <a:fillRect l="-12069" t="-11628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355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1238" y="2708920"/>
            <a:ext cx="54008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dirty="0" smtClean="0"/>
              <a:t>sin 131° = sin (90° + 41°) = cos 41°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24451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800" dirty="0" err="1" smtClean="0"/>
              <a:t>cos</a:t>
            </a:r>
            <a:r>
              <a:rPr lang="ru-RU" sz="2800" dirty="0" smtClean="0"/>
              <a:t> </a:t>
            </a:r>
            <a:r>
              <a:rPr lang="ru-RU" sz="2800" dirty="0"/>
              <a:t>240° = </a:t>
            </a:r>
            <a:r>
              <a:rPr lang="ru-RU" sz="2800" dirty="0" err="1"/>
              <a:t>cos</a:t>
            </a:r>
            <a:r>
              <a:rPr lang="ru-RU" sz="2800" dirty="0"/>
              <a:t> (180° + 60°) = −</a:t>
            </a:r>
            <a:r>
              <a:rPr lang="ru-RU" sz="2800" dirty="0" err="1"/>
              <a:t>cos</a:t>
            </a:r>
            <a:r>
              <a:rPr lang="ru-RU" sz="2800" dirty="0"/>
              <a:t> 60° = −</a:t>
            </a:r>
            <a:r>
              <a:rPr lang="ru-RU" sz="2800" dirty="0" smtClean="0"/>
              <a:t>0,5</a:t>
            </a:r>
          </a:p>
        </p:txBody>
      </p:sp>
      <p:pic>
        <p:nvPicPr>
          <p:cNvPr id="14341" name="Picture 5" descr="То же тригонометрическое выражение, но уже после преобразований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50" y="5157192"/>
            <a:ext cx="7891529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207574"/>
            <a:ext cx="8352928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sz="240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Задание </a:t>
            </a:r>
            <a:r>
              <a:rPr lang="en-US" dirty="0"/>
              <a:t>5</a:t>
            </a:r>
            <a:r>
              <a:rPr lang="ru-RU" dirty="0"/>
              <a:t>. </a:t>
            </a:r>
            <a:r>
              <a:rPr lang="ru-RU" dirty="0"/>
              <a:t>Упростите </a:t>
            </a:r>
            <a:r>
              <a:rPr lang="ru-RU" dirty="0"/>
              <a:t>выражение.</a:t>
            </a:r>
            <a:endParaRPr lang="ru-RU" dirty="0"/>
          </a:p>
        </p:txBody>
      </p:sp>
      <p:pic>
        <p:nvPicPr>
          <p:cNvPr id="10" name="Picture 2" descr="Задача B11 − 1 вариант. Тригонометрическое выражение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108" y="784663"/>
            <a:ext cx="2674857" cy="84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6936" y="2149515"/>
            <a:ext cx="3985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ru-RU" sz="2400" dirty="0" smtClean="0"/>
              <a:t>Смотрим </a:t>
            </a:r>
            <a:r>
              <a:rPr lang="ru-RU" sz="2400" dirty="0"/>
              <a:t>на знаменатель: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3322" y="4221088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dirty="0" smtClean="0"/>
              <a:t>Подставляем </a:t>
            </a:r>
            <a:r>
              <a:rPr lang="ru-RU" sz="2400" dirty="0"/>
              <a:t>полученные числа в исходную формулу и получаем:</a:t>
            </a:r>
          </a:p>
        </p:txBody>
      </p:sp>
    </p:spTree>
    <p:extLst>
      <p:ext uri="{BB962C8B-B14F-4D97-AF65-F5344CB8AC3E}">
        <p14:creationId xmlns:p14="http://schemas.microsoft.com/office/powerpoint/2010/main" val="114677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Вторая задача B11 после тригонометрических преобразований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9" y="3816091"/>
            <a:ext cx="6975309" cy="75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3969" y="214481"/>
            <a:ext cx="7458431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400">
                <a:solidFill>
                  <a:schemeClr val="accent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Задание 6. Упростите выражение. </a:t>
            </a:r>
          </a:p>
          <a:p>
            <a:endParaRPr lang="ru-RU" dirty="0"/>
          </a:p>
        </p:txBody>
      </p:sp>
      <p:pic>
        <p:nvPicPr>
          <p:cNvPr id="8" name="Picture 2" descr="Задача B11 − 2 вариант. Тригонометрическое выражение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56" y="1409707"/>
            <a:ext cx="323153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3969" y="2851388"/>
            <a:ext cx="4975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dirty="0" err="1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sin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 117° = </a:t>
            </a:r>
            <a:r>
              <a:rPr lang="ru-RU" sz="2400" dirty="0" err="1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sin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 (90° + 27°) = </a:t>
            </a:r>
            <a:r>
              <a:rPr lang="ru-RU" sz="2400" dirty="0" err="1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cos</a:t>
            </a:r>
            <a:r>
              <a:rPr lang="ru-RU" sz="24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 27</a:t>
            </a: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46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51520" y="188640"/>
            <a:ext cx="859447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Определите четверть</a:t>
            </a:r>
            <a:r>
              <a:rPr lang="ru-RU" sz="2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которой располагается данный угол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75202" y="4666848"/>
                <a:ext cx="1406667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</a:rPr>
                            <m:t>3</m:t>
                          </m:r>
                          <m:r>
                            <a:rPr lang="ru-RU" sz="28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ru-RU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800" b="0" i="0" smtClean="0">
                          <a:latin typeface="Cambria Math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l-GR" sz="2800" b="0" i="1" smtClean="0">
                          <a:latin typeface="Cambria Math"/>
                          <a:ea typeface="Cambria Math"/>
                        </a:rPr>
                        <m:t>α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02" y="4666848"/>
                <a:ext cx="1406667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2514506" y="4642526"/>
                <a:ext cx="1328120" cy="898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3</m:t>
                          </m:r>
                          <m:r>
                            <a:rPr lang="ru-RU" sz="28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800" b="0" i="1" smtClean="0">
                          <a:latin typeface="Cambria Math"/>
                        </a:rPr>
                        <m:t>+</m:t>
                      </m:r>
                      <m:r>
                        <m:rPr>
                          <m:sty m:val="p"/>
                        </m:rPr>
                        <a:rPr lang="el-GR" sz="2800" i="1">
                          <a:latin typeface="Cambria Math"/>
                          <a:ea typeface="Cambria Math"/>
                        </a:rPr>
                        <m:t>α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506" y="4642526"/>
                <a:ext cx="1328120" cy="89896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613892" y="3846763"/>
                <a:ext cx="10465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ru-RU" sz="2800" dirty="0" smtClean="0"/>
                  <a:t>+</a:t>
                </a:r>
                <a14:m>
                  <m:oMath xmlns:m="http://schemas.openxmlformats.org/officeDocument/2006/math">
                    <m:r>
                      <a:rPr lang="ru-RU" sz="2800" i="1" dirty="0" smtClean="0"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3892" y="3846763"/>
                <a:ext cx="1046547" cy="523220"/>
              </a:xfrm>
              <a:prstGeom prst="rect">
                <a:avLst/>
              </a:prstGeom>
              <a:blipFill rotWithShape="1">
                <a:blip r:embed="rId5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807301" y="3846763"/>
                <a:ext cx="9718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ru-RU" sz="2800" dirty="0" smtClean="0"/>
                  <a:t>-</a:t>
                </a:r>
                <a14:m>
                  <m:oMath xmlns:m="http://schemas.openxmlformats.org/officeDocument/2006/math">
                    <m:r>
                      <a:rPr lang="ru-RU" sz="2800" i="1" dirty="0"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301" y="3846763"/>
                <a:ext cx="971869" cy="523220"/>
              </a:xfrm>
              <a:prstGeom prst="rect">
                <a:avLst/>
              </a:prstGeom>
              <a:blipFill rotWithShape="1">
                <a:blip r:embed="rId6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07301" y="2647926"/>
                <a:ext cx="1207895" cy="82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ru-RU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800" b="0" i="0" smtClean="0">
                          <a:latin typeface="Cambria Math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l-GR" sz="2800" b="0" i="1" smtClean="0">
                          <a:latin typeface="Cambria Math"/>
                          <a:ea typeface="Cambria Math"/>
                        </a:rPr>
                        <m:t>α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301" y="2647926"/>
                <a:ext cx="1207895" cy="82445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613892" y="2631534"/>
                <a:ext cx="1129348" cy="824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ru-RU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800" b="0" i="1" smtClean="0">
                          <a:latin typeface="Cambria Math"/>
                        </a:rPr>
                        <m:t>+</m:t>
                      </m:r>
                      <m:r>
                        <m:rPr>
                          <m:sty m:val="p"/>
                        </m:rPr>
                        <a:rPr lang="el-GR" sz="2800" b="0" i="1" smtClean="0">
                          <a:latin typeface="Cambria Math"/>
                          <a:ea typeface="Cambria Math"/>
                        </a:rPr>
                        <m:t>α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3892" y="2631534"/>
                <a:ext cx="1129348" cy="82445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62517" y="1417265"/>
            <a:ext cx="4412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190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125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400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289</a:t>
            </a:r>
            <a:r>
              <a:rPr lang="ru-RU" sz="3200" baseline="30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5601" y="2400702"/>
            <a:ext cx="544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8845996" y="3356992"/>
            <a:ext cx="190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i="1" dirty="0">
                <a:latin typeface="Arial" pitchFamily="34" charset="0"/>
                <a:cs typeface="Arial" pitchFamily="34" charset="0"/>
              </a:rPr>
              <a:t>x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548758" y="1958485"/>
            <a:ext cx="4189113" cy="4051757"/>
            <a:chOff x="4283968" y="1474273"/>
            <a:chExt cx="4680476" cy="4506090"/>
          </a:xfrm>
        </p:grpSpPr>
        <p:sp>
          <p:nvSpPr>
            <p:cNvPr id="20" name="Line 4"/>
            <p:cNvSpPr>
              <a:spLocks noChangeShapeType="1"/>
            </p:cNvSpPr>
            <p:nvPr/>
          </p:nvSpPr>
          <p:spPr bwMode="auto">
            <a:xfrm>
              <a:off x="6551915" y="1713163"/>
              <a:ext cx="0" cy="426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Oval 3"/>
            <p:cNvSpPr>
              <a:spLocks noChangeArrowheads="1"/>
            </p:cNvSpPr>
            <p:nvPr/>
          </p:nvSpPr>
          <p:spPr bwMode="auto">
            <a:xfrm>
              <a:off x="4752484" y="1944762"/>
              <a:ext cx="3598863" cy="3598862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latin typeface="Century Schoolbook" pitchFamily="18" charset="0"/>
              </a:endParaRPr>
            </a:p>
          </p:txBody>
        </p:sp>
        <p:sp>
          <p:nvSpPr>
            <p:cNvPr id="21" name="Line 5"/>
            <p:cNvSpPr>
              <a:spLocks noChangeShapeType="1"/>
            </p:cNvSpPr>
            <p:nvPr/>
          </p:nvSpPr>
          <p:spPr bwMode="auto">
            <a:xfrm>
              <a:off x="4283968" y="3718353"/>
              <a:ext cx="4680476" cy="2584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24" name="Объект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7065524"/>
                </p:ext>
              </p:extLst>
            </p:nvPr>
          </p:nvGraphicFramePr>
          <p:xfrm>
            <a:off x="7236296" y="2924944"/>
            <a:ext cx="350187" cy="4419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80" name="Формула" r:id="rId9" imgW="126780" imgH="164814" progId="Equation.3">
                    <p:embed/>
                  </p:oleObj>
                </mc:Choice>
                <mc:Fallback>
                  <p:oleObj name="Формула" r:id="rId9" imgW="126780" imgH="164814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36296" y="2924944"/>
                          <a:ext cx="350187" cy="4419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Объект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10282190"/>
                </p:ext>
              </p:extLst>
            </p:nvPr>
          </p:nvGraphicFramePr>
          <p:xfrm>
            <a:off x="5652120" y="2895079"/>
            <a:ext cx="454986" cy="4524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81" name="Формула" r:id="rId11" imgW="164885" imgH="164885" progId="Equation.3">
                    <p:embed/>
                  </p:oleObj>
                </mc:Choice>
                <mc:Fallback>
                  <p:oleObj name="Формула" r:id="rId11" imgW="164885" imgH="164885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52120" y="2895079"/>
                          <a:ext cx="454986" cy="4524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Объект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24038383"/>
                </p:ext>
              </p:extLst>
            </p:nvPr>
          </p:nvGraphicFramePr>
          <p:xfrm>
            <a:off x="5533196" y="4190927"/>
            <a:ext cx="597287" cy="4537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82" name="Формула" r:id="rId13" imgW="215619" imgH="164885" progId="Equation.3">
                    <p:embed/>
                  </p:oleObj>
                </mc:Choice>
                <mc:Fallback>
                  <p:oleObj name="Формула" r:id="rId13" imgW="215619" imgH="164885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33196" y="4190927"/>
                          <a:ext cx="597287" cy="4537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Объект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8790298"/>
                </p:ext>
              </p:extLst>
            </p:nvPr>
          </p:nvGraphicFramePr>
          <p:xfrm>
            <a:off x="7056740" y="4205583"/>
            <a:ext cx="538448" cy="4390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83" name="Формула" r:id="rId15" imgW="215619" imgH="177569" progId="Equation.3">
                    <p:embed/>
                  </p:oleObj>
                </mc:Choice>
                <mc:Fallback>
                  <p:oleObj name="Формула" r:id="rId15" imgW="215619" imgH="177569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56740" y="4205583"/>
                          <a:ext cx="538448" cy="4390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Прямоугольник 27"/>
            <p:cNvSpPr/>
            <p:nvPr/>
          </p:nvSpPr>
          <p:spPr>
            <a:xfrm>
              <a:off x="6624692" y="1474273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 dirty="0">
                  <a:latin typeface="Arial" pitchFamily="34" charset="0"/>
                  <a:cs typeface="Arial" pitchFamily="34" charset="0"/>
                </a:rPr>
                <a:t>y</a:t>
              </a:r>
              <a:endParaRPr lang="ru-RU" sz="2400" i="1" dirty="0"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30" name="Объект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13893901"/>
                </p:ext>
              </p:extLst>
            </p:nvPr>
          </p:nvGraphicFramePr>
          <p:xfrm>
            <a:off x="4369415" y="3302811"/>
            <a:ext cx="346601" cy="373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84" name="Формула" r:id="rId17" imgW="139700" imgH="139700" progId="Equation.3">
                    <p:embed/>
                  </p:oleObj>
                </mc:Choice>
                <mc:Fallback>
                  <p:oleObj name="Формула" r:id="rId17" imgW="139700" imgH="139700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9415" y="3302811"/>
                          <a:ext cx="346601" cy="373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Объект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4350081"/>
                </p:ext>
              </p:extLst>
            </p:nvPr>
          </p:nvGraphicFramePr>
          <p:xfrm>
            <a:off x="8387713" y="3826215"/>
            <a:ext cx="539165" cy="418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85" name="Формула" r:id="rId19" imgW="228402" imgH="177646" progId="Equation.3">
                    <p:embed/>
                  </p:oleObj>
                </mc:Choice>
                <mc:Fallback>
                  <p:oleObj name="Формула" r:id="rId19" imgW="228402" imgH="177646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87713" y="3826215"/>
                          <a:ext cx="539165" cy="4186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>
              <a:off x="8399251" y="3356992"/>
              <a:ext cx="3810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2000" dirty="0">
                  <a:latin typeface="Arial" pitchFamily="34" charset="0"/>
                  <a:cs typeface="Arial" pitchFamily="34" charset="0"/>
                </a:rPr>
                <a:t>0</a:t>
              </a:r>
            </a:p>
          </p:txBody>
        </p:sp>
        <p:cxnSp>
          <p:nvCxnSpPr>
            <p:cNvPr id="33" name="Прямая со стрелкой 32"/>
            <p:cNvCxnSpPr/>
            <p:nvPr/>
          </p:nvCxnSpPr>
          <p:spPr>
            <a:xfrm flipH="1" flipV="1">
              <a:off x="7721663" y="1935938"/>
              <a:ext cx="868088" cy="781846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 flipV="1">
              <a:off x="4536460" y="1897829"/>
              <a:ext cx="831007" cy="750097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 flipH="1">
              <a:off x="7963781" y="4647593"/>
              <a:ext cx="625970" cy="896031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4671214" y="4841368"/>
              <a:ext cx="696253" cy="866551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018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91264" cy="302433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Формулы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приведения –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 формулы, позволяющие выражать значения тригонометрических функций любого угла через функции угла первой четверти, т.е.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𝛼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&lt; 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90°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8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332656"/>
            <a:ext cx="8424936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Таким образом, формулы приведения позволяют нам переходить к работе с углами в пределах 90 градусов, что очень удобно. 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9532" y="2149747"/>
            <a:ext cx="8424936" cy="34163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Отметим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что в этих формулах аргументами тригонометрических функций являются углы вида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𝜋/2±𝛼; </a:t>
            </a:r>
            <a:endParaRPr lang="en-US" sz="3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𝜋/2±𝛼; </a:t>
            </a:r>
            <a:endParaRPr lang="en-US" sz="3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𝜋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±𝛼; </a:t>
            </a:r>
            <a:endParaRPr lang="en-US" sz="3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𝜋±𝛼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78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Заголовок 3"/>
              <p:cNvSpPr>
                <a:spLocks noGrp="1"/>
              </p:cNvSpPr>
              <p:nvPr>
                <p:ph type="title"/>
              </p:nvPr>
            </p:nvSpPr>
            <p:spPr>
              <a:xfrm>
                <a:off x="172992" y="116632"/>
                <a:ext cx="8856983" cy="2016223"/>
              </a:xfr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t">
                <a:noAutofit/>
              </a:bodyPr>
              <a:lstStyle/>
              <a:p>
                <a:pPr>
                  <a:lnSpc>
                    <a:spcPct val="100000"/>
                  </a:lnSpc>
                  <a:defRPr/>
                </a:pP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Правило «названий» </a:t>
                </a:r>
                <a:b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Если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угол </a:t>
                </a:r>
                <a14:m>
                  <m:oMath xmlns:m="http://schemas.openxmlformats.org/officeDocument/2006/math">
                    <m:r>
                      <a:rPr lang="ru-RU" sz="280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m:t>𝜶</m:t>
                    </m:r>
                  </m:oMath>
                </a14:m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откладывают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от оси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О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,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то наименование функции 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не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меняется. </a:t>
                </a:r>
              </a:p>
            </p:txBody>
          </p:sp>
        </mc:Choice>
        <mc:Fallback>
          <p:sp>
            <p:nvSpPr>
              <p:cNvPr id="4" name="Заголовок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72992" y="116632"/>
                <a:ext cx="8856983" cy="2016223"/>
              </a:xfrm>
              <a:blipFill rotWithShape="1">
                <a:blip r:embed="rId3"/>
                <a:stretch>
                  <a:fillRect t="-29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86" name="Object 1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15026543"/>
              </p:ext>
            </p:extLst>
          </p:nvPr>
        </p:nvGraphicFramePr>
        <p:xfrm>
          <a:off x="7236296" y="3007178"/>
          <a:ext cx="1080120" cy="520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5" name="Формула" r:id="rId4" imgW="469696" imgH="177723" progId="Equation.3">
                  <p:embed/>
                </p:oleObj>
              </mc:Choice>
              <mc:Fallback>
                <p:oleObj name="Формула" r:id="rId4" imgW="469696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3007178"/>
                        <a:ext cx="1080120" cy="5203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964167" y="4102683"/>
            <a:ext cx="381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i="1" dirty="0">
                <a:latin typeface="Century Schoolbook" pitchFamily="18" charset="0"/>
              </a:rPr>
              <a:t>x</a:t>
            </a:r>
            <a:endParaRPr lang="ru-RU" sz="2800" i="1" dirty="0">
              <a:latin typeface="Century Schoolbook" pitchFamily="18" charset="0"/>
            </a:endParaRPr>
          </a:p>
        </p:txBody>
      </p:sp>
      <p:graphicFrame>
        <p:nvGraphicFramePr>
          <p:cNvPr id="308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696088"/>
              </p:ext>
            </p:extLst>
          </p:nvPr>
        </p:nvGraphicFramePr>
        <p:xfrm>
          <a:off x="7308304" y="3666652"/>
          <a:ext cx="1008112" cy="5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6" name="Формула" r:id="rId6" imgW="393359" imgH="164957" progId="Equation.3">
                  <p:embed/>
                </p:oleObj>
              </mc:Choice>
              <mc:Fallback>
                <p:oleObj name="Формула" r:id="rId6" imgW="393359" imgH="16495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3666652"/>
                        <a:ext cx="1008112" cy="5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208483" y="2236691"/>
            <a:ext cx="5196034" cy="4360795"/>
            <a:chOff x="8698" y="2589439"/>
            <a:chExt cx="5196034" cy="4360795"/>
          </a:xfrm>
        </p:grpSpPr>
        <p:sp>
          <p:nvSpPr>
            <p:cNvPr id="10243" name="Oval 3"/>
            <p:cNvSpPr>
              <a:spLocks noChangeArrowheads="1"/>
            </p:cNvSpPr>
            <p:nvPr/>
          </p:nvSpPr>
          <p:spPr bwMode="auto">
            <a:xfrm>
              <a:off x="473074" y="3091998"/>
              <a:ext cx="3598863" cy="3598862"/>
            </a:xfrm>
            <a:prstGeom prst="ellipse">
              <a:avLst/>
            </a:prstGeom>
            <a:noFill/>
            <a:ln w="28575">
              <a:solidFill>
                <a:srgbClr val="00206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latin typeface="Century Schoolbook" pitchFamily="18" charset="0"/>
              </a:endParaRPr>
            </a:p>
          </p:txBody>
        </p:sp>
        <p:sp>
          <p:nvSpPr>
            <p:cNvPr id="10244" name="Line 4"/>
            <p:cNvSpPr>
              <a:spLocks noChangeShapeType="1"/>
            </p:cNvSpPr>
            <p:nvPr/>
          </p:nvSpPr>
          <p:spPr bwMode="auto">
            <a:xfrm>
              <a:off x="2257897" y="2683034"/>
              <a:ext cx="0" cy="426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5" name="Line 5"/>
            <p:cNvSpPr>
              <a:spLocks noChangeShapeType="1"/>
            </p:cNvSpPr>
            <p:nvPr/>
          </p:nvSpPr>
          <p:spPr bwMode="auto">
            <a:xfrm>
              <a:off x="23132" y="4898120"/>
              <a:ext cx="5181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 flipV="1">
              <a:off x="1845990" y="4570413"/>
              <a:ext cx="26744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 dirty="0">
                  <a:latin typeface="Century Schoolbook" pitchFamily="18" charset="0"/>
                </a:rPr>
                <a:t>0</a:t>
              </a:r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2423432" y="2589439"/>
              <a:ext cx="381000" cy="50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i="1" dirty="0">
                  <a:latin typeface="Century Schoolbook" pitchFamily="18" charset="0"/>
                </a:rPr>
                <a:t>y</a:t>
              </a:r>
              <a:endParaRPr lang="ru-RU" sz="2800" i="1" dirty="0">
                <a:latin typeface="Century Schoolbook" pitchFamily="18" charset="0"/>
              </a:endParaRPr>
            </a:p>
          </p:txBody>
        </p:sp>
        <p:sp>
          <p:nvSpPr>
            <p:cNvPr id="10249" name="Text Box 18"/>
            <p:cNvSpPr txBox="1">
              <a:spLocks noChangeArrowheads="1"/>
            </p:cNvSpPr>
            <p:nvPr/>
          </p:nvSpPr>
          <p:spPr bwMode="auto">
            <a:xfrm>
              <a:off x="4167187" y="4515757"/>
              <a:ext cx="381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 dirty="0">
                  <a:latin typeface="Century Schoolbook" pitchFamily="18" charset="0"/>
                </a:rPr>
                <a:t>0</a:t>
              </a:r>
            </a:p>
          </p:txBody>
        </p:sp>
        <p:cxnSp>
          <p:nvCxnSpPr>
            <p:cNvPr id="30" name="Прямая со стрелкой 29"/>
            <p:cNvCxnSpPr/>
            <p:nvPr/>
          </p:nvCxnSpPr>
          <p:spPr>
            <a:xfrm flipH="1" flipV="1">
              <a:off x="3203849" y="2821779"/>
              <a:ext cx="868088" cy="78184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H="1">
              <a:off x="3609232" y="5589240"/>
              <a:ext cx="625970" cy="89603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 flipV="1">
              <a:off x="428625" y="2821779"/>
              <a:ext cx="831007" cy="75009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>
              <a:off x="419365" y="5790638"/>
              <a:ext cx="696253" cy="86655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254" name="Text Box 8"/>
            <p:cNvSpPr txBox="1">
              <a:spLocks noChangeArrowheads="1"/>
            </p:cNvSpPr>
            <p:nvPr/>
          </p:nvSpPr>
          <p:spPr bwMode="auto">
            <a:xfrm>
              <a:off x="4429125" y="3429000"/>
              <a:ext cx="38100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ru-RU" i="1">
                <a:latin typeface="Century Schoolbook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0255" name="Object 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942675550"/>
                    </p:ext>
                  </p:extLst>
                </p:nvPr>
              </p:nvGraphicFramePr>
              <p:xfrm>
                <a:off x="4162424" y="4924992"/>
                <a:ext cx="567902" cy="440931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507" name="Формула" r:id="rId8" imgW="228402" imgH="177646" progId="Equation.3">
                        <p:embed/>
                      </p:oleObj>
                    </mc:Choice>
                    <mc:Fallback>
                      <p:oleObj name="Формула" r:id="rId8" imgW="228402" imgH="17764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162424" y="4924992"/>
                              <a:ext cx="567902" cy="44093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0255" name="Object 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942675550"/>
                    </p:ext>
                  </p:extLst>
                </p:nvPr>
              </p:nvGraphicFramePr>
              <p:xfrm>
                <a:off x="4162424" y="4924992"/>
                <a:ext cx="567902" cy="440931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75" name="Формула" r:id="rId10" imgW="228402" imgH="177646" progId="Equation.3">
                        <p:embed/>
                      </p:oleObj>
                    </mc:Choice>
                    <mc:Fallback>
                      <p:oleObj name="Формула" r:id="rId10" imgW="228402" imgH="17764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162424" y="4924992"/>
                              <a:ext cx="567902" cy="440931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0256" name="Object 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37642408"/>
                    </p:ext>
                  </p:extLst>
                </p:nvPr>
              </p:nvGraphicFramePr>
              <p:xfrm>
                <a:off x="2804432" y="3989076"/>
                <a:ext cx="308656" cy="398774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508" name="Формула" r:id="rId12" imgW="126780" imgH="164814" progId="Equation.3">
                        <p:embed/>
                      </p:oleObj>
                    </mc:Choice>
                    <mc:Fallback>
                      <p:oleObj name="Формула" r:id="rId12" imgW="126780" imgH="164814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04432" y="3989076"/>
                              <a:ext cx="308656" cy="39877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0256" name="Object 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37642408"/>
                    </p:ext>
                  </p:extLst>
                </p:nvPr>
              </p:nvGraphicFramePr>
              <p:xfrm>
                <a:off x="2804432" y="3989076"/>
                <a:ext cx="308656" cy="398774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76" name="Формула" r:id="rId14" imgW="126780" imgH="164814" progId="Equation.3">
                        <p:embed/>
                      </p:oleObj>
                    </mc:Choice>
                    <mc:Fallback>
                      <p:oleObj name="Формула" r:id="rId14" imgW="126780" imgH="164814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04432" y="3989076"/>
                              <a:ext cx="308656" cy="39877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0257" name="Object 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672599008"/>
                    </p:ext>
                  </p:extLst>
                </p:nvPr>
              </p:nvGraphicFramePr>
              <p:xfrm>
                <a:off x="1293536" y="3925764"/>
                <a:ext cx="464696" cy="462086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509" name="Формула" r:id="rId16" imgW="164885" imgH="164885" progId="Equation.3">
                        <p:embed/>
                      </p:oleObj>
                    </mc:Choice>
                    <mc:Fallback>
                      <p:oleObj name="Формула" r:id="rId16" imgW="164885" imgH="164885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7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93536" y="3925764"/>
                              <a:ext cx="464696" cy="462086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0257" name="Object 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672599008"/>
                    </p:ext>
                  </p:extLst>
                </p:nvPr>
              </p:nvGraphicFramePr>
              <p:xfrm>
                <a:off x="1293536" y="3925764"/>
                <a:ext cx="464696" cy="462086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77" name="Формула" r:id="rId18" imgW="164885" imgH="164885" progId="Equation.3">
                        <p:embed/>
                      </p:oleObj>
                    </mc:Choice>
                    <mc:Fallback>
                      <p:oleObj name="Формула" r:id="rId18" imgW="164885" imgH="164885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93536" y="3925764"/>
                              <a:ext cx="464696" cy="462086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0258" name="Object 1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3731597"/>
                    </p:ext>
                  </p:extLst>
                </p:nvPr>
              </p:nvGraphicFramePr>
              <p:xfrm>
                <a:off x="1355990" y="5371624"/>
                <a:ext cx="561561" cy="426595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510" name="Формула" r:id="rId20" imgW="215619" imgH="164885" progId="Equation.3">
                        <p:embed/>
                      </p:oleObj>
                    </mc:Choice>
                    <mc:Fallback>
                      <p:oleObj name="Формула" r:id="rId20" imgW="215619" imgH="164885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1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355990" y="5371624"/>
                              <a:ext cx="561561" cy="42659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0258" name="Object 1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3731597"/>
                    </p:ext>
                  </p:extLst>
                </p:nvPr>
              </p:nvGraphicFramePr>
              <p:xfrm>
                <a:off x="1355990" y="5371624"/>
                <a:ext cx="561561" cy="426595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78" name="Формула" r:id="rId22" imgW="215619" imgH="164885" progId="Equation.3">
                        <p:embed/>
                      </p:oleObj>
                    </mc:Choice>
                    <mc:Fallback>
                      <p:oleObj name="Формула" r:id="rId22" imgW="215619" imgH="164885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355990" y="5371624"/>
                              <a:ext cx="561561" cy="42659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0259" name="Object 1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87944939"/>
                    </p:ext>
                  </p:extLst>
                </p:nvPr>
              </p:nvGraphicFramePr>
              <p:xfrm>
                <a:off x="2815729" y="5388418"/>
                <a:ext cx="493248" cy="40222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511" name="Формула" r:id="rId24" imgW="215619" imgH="177569" progId="Equation.3">
                        <p:embed/>
                      </p:oleObj>
                    </mc:Choice>
                    <mc:Fallback>
                      <p:oleObj name="Формула" r:id="rId24" imgW="215619" imgH="17756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5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15729" y="5388418"/>
                              <a:ext cx="493248" cy="40222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0259" name="Object 1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87944939"/>
                    </p:ext>
                  </p:extLst>
                </p:nvPr>
              </p:nvGraphicFramePr>
              <p:xfrm>
                <a:off x="2815729" y="5388418"/>
                <a:ext cx="493248" cy="40222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79" name="Формула" r:id="rId26" imgW="215619" imgH="177569" progId="Equation.3">
                        <p:embed/>
                      </p:oleObj>
                    </mc:Choice>
                    <mc:Fallback>
                      <p:oleObj name="Формула" r:id="rId26" imgW="215619" imgH="17756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15729" y="5388418"/>
                              <a:ext cx="493248" cy="40222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0261" name="Object 1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12400749"/>
                    </p:ext>
                  </p:extLst>
                </p:nvPr>
              </p:nvGraphicFramePr>
              <p:xfrm>
                <a:off x="8698" y="4357813"/>
                <a:ext cx="402420" cy="40242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512" name="Формула" r:id="rId28" imgW="139700" imgH="139700" progId="Equation.3">
                        <p:embed/>
                      </p:oleObj>
                    </mc:Choice>
                    <mc:Fallback>
                      <p:oleObj name="Формула" r:id="rId28" imgW="139700" imgH="1397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9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8698" y="4357813"/>
                              <a:ext cx="402420" cy="40242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0261" name="Object 1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12400749"/>
                    </p:ext>
                  </p:extLst>
                </p:nvPr>
              </p:nvGraphicFramePr>
              <p:xfrm>
                <a:off x="8698" y="4357813"/>
                <a:ext cx="402420" cy="40242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480" name="Формула" r:id="rId30" imgW="139700" imgH="139700" progId="Equation.3">
                        <p:embed/>
                      </p:oleObj>
                    </mc:Choice>
                    <mc:Fallback>
                      <p:oleObj name="Формула" r:id="rId30" imgW="139700" imgH="1397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8698" y="4357813"/>
                              <a:ext cx="402420" cy="40242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" name="TextBox 1"/>
            <p:cNvSpPr txBox="1"/>
            <p:nvPr/>
          </p:nvSpPr>
          <p:spPr>
            <a:xfrm>
              <a:off x="3748812" y="277373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+</a:t>
              </a:r>
              <a:endParaRPr lang="ru-RU" sz="28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227654" y="2753766"/>
                  <a:ext cx="49083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2400" b="0" i="1" smtClean="0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ru-RU" sz="2400" dirty="0"/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654" y="2753766"/>
                  <a:ext cx="490839" cy="461665"/>
                </a:xfrm>
                <a:prstGeom prst="rect">
                  <a:avLst/>
                </a:prstGeom>
                <a:blipFill rotWithShape="1"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TextBox 24"/>
            <p:cNvSpPr txBox="1"/>
            <p:nvPr/>
          </p:nvSpPr>
          <p:spPr>
            <a:xfrm>
              <a:off x="172992" y="6109419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dirty="0" smtClean="0"/>
                <a:t>+</a:t>
              </a:r>
              <a:endParaRPr lang="ru-RU" sz="36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4238424" y="5929510"/>
                  <a:ext cx="54213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2800" b="0" i="1" smtClean="0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ru-RU" sz="2800" dirty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38424" y="5929510"/>
                  <a:ext cx="542135" cy="523220"/>
                </a:xfrm>
                <a:prstGeom prst="rect">
                  <a:avLst/>
                </a:prstGeom>
                <a:blipFill rotWithShape="1"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6386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Заголовок 3"/>
              <p:cNvSpPr>
                <a:spLocks noGrp="1"/>
              </p:cNvSpPr>
              <p:nvPr>
                <p:ph type="title"/>
              </p:nvPr>
            </p:nvSpPr>
            <p:spPr>
              <a:xfrm>
                <a:off x="179512" y="188639"/>
                <a:ext cx="8828806" cy="1512169"/>
              </a:xfr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t">
                <a:noAutofit/>
              </a:bodyPr>
              <a:lstStyle/>
              <a:p>
                <a:pPr>
                  <a:lnSpc>
                    <a:spcPct val="100000"/>
                  </a:lnSpc>
                  <a:defRPr/>
                </a:pP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Правило «названий»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Если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угол </a:t>
                </a:r>
                <a14:m>
                  <m:oMath xmlns:m="http://schemas.openxmlformats.org/officeDocument/2006/math">
                    <m:r>
                      <a:rPr lang="ru-RU" sz="280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m:t>𝜶</m:t>
                    </m:r>
                  </m:oMath>
                </a14:m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откладывают от оси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О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Y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,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то наименование функции меняется</a:t>
                </a:r>
                <a:r>
                  <a:rPr lang="en-US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на </a:t>
                </a:r>
                <a:r>
                  <a:rPr lang="ru-RU" sz="2800" dirty="0" err="1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кофункцию</a:t>
                </a:r>
                <a:r>
                  <a:rPr lang="ru-RU" sz="2800" dirty="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. </a:t>
                </a:r>
                <a:endParaRPr lang="ru-RU" sz="2800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4" name="Заголовок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79512" y="188639"/>
                <a:ext cx="8828806" cy="1512169"/>
              </a:xfrm>
              <a:blipFill rotWithShape="1">
                <a:blip r:embed="rId3"/>
                <a:stretch>
                  <a:fillRect t="-3953" b="-43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9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75489355"/>
              </p:ext>
            </p:extLst>
          </p:nvPr>
        </p:nvGraphicFramePr>
        <p:xfrm>
          <a:off x="6660232" y="4072104"/>
          <a:ext cx="1296144" cy="96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0" name="Формула" r:id="rId4" imgW="418918" imgH="393529" progId="Equation.3">
                  <p:embed/>
                </p:oleObj>
              </mc:Choice>
              <mc:Fallback>
                <p:oleObj name="Формула" r:id="rId4" imgW="41891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4072104"/>
                        <a:ext cx="1296144" cy="9621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128978"/>
              </p:ext>
            </p:extLst>
          </p:nvPr>
        </p:nvGraphicFramePr>
        <p:xfrm>
          <a:off x="6511884" y="5162078"/>
          <a:ext cx="1618062" cy="10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" name="Формула" r:id="rId6" imgW="482391" imgH="393529" progId="Equation.3">
                  <p:embed/>
                </p:oleObj>
              </mc:Choice>
              <mc:Fallback>
                <p:oleObj name="Формула" r:id="rId6" imgW="482391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1884" y="5162078"/>
                        <a:ext cx="1618062" cy="10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331925"/>
              </p:ext>
            </p:extLst>
          </p:nvPr>
        </p:nvGraphicFramePr>
        <p:xfrm>
          <a:off x="5940152" y="2492896"/>
          <a:ext cx="2780084" cy="457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" name="Формула" r:id="rId8" imgW="914003" imgH="177723" progId="Equation.3">
                  <p:embed/>
                </p:oleObj>
              </mc:Choice>
              <mc:Fallback>
                <p:oleObj name="Формула" r:id="rId8" imgW="914003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492896"/>
                        <a:ext cx="2780084" cy="4578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631470"/>
              </p:ext>
            </p:extLst>
          </p:nvPr>
        </p:nvGraphicFramePr>
        <p:xfrm>
          <a:off x="5940152" y="3113986"/>
          <a:ext cx="2140843" cy="468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" name="Формула" r:id="rId10" imgW="812447" imgH="177723" progId="Equation.3">
                  <p:embed/>
                </p:oleObj>
              </mc:Choice>
              <mc:Fallback>
                <p:oleObj name="Формула" r:id="rId10" imgW="812447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3113986"/>
                        <a:ext cx="2140843" cy="4687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611560" y="1896204"/>
            <a:ext cx="4579835" cy="4653561"/>
            <a:chOff x="373164" y="2273821"/>
            <a:chExt cx="4579835" cy="4653561"/>
          </a:xfrm>
        </p:grpSpPr>
        <p:sp>
          <p:nvSpPr>
            <p:cNvPr id="11267" name="Oval 3"/>
            <p:cNvSpPr>
              <a:spLocks noChangeArrowheads="1"/>
            </p:cNvSpPr>
            <p:nvPr/>
          </p:nvSpPr>
          <p:spPr bwMode="auto">
            <a:xfrm>
              <a:off x="715168" y="2704693"/>
              <a:ext cx="3598863" cy="3598862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latin typeface="Century Schoolbook" pitchFamily="18" charset="0"/>
              </a:endParaRPr>
            </a:p>
          </p:txBody>
        </p:sp>
        <p:sp>
          <p:nvSpPr>
            <p:cNvPr id="11268" name="Line 4"/>
            <p:cNvSpPr>
              <a:spLocks noChangeShapeType="1"/>
            </p:cNvSpPr>
            <p:nvPr/>
          </p:nvSpPr>
          <p:spPr bwMode="auto">
            <a:xfrm>
              <a:off x="2514599" y="2478561"/>
              <a:ext cx="0" cy="426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>
              <a:off x="373164" y="4595971"/>
              <a:ext cx="4321867" cy="16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2196736" y="4349750"/>
              <a:ext cx="381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 dirty="0">
                  <a:latin typeface="Century Schoolbook" pitchFamily="18" charset="0"/>
                </a:rPr>
                <a:t>0</a:t>
              </a:r>
            </a:p>
          </p:txBody>
        </p:sp>
        <p:sp>
          <p:nvSpPr>
            <p:cNvPr id="11271" name="Text Box 7"/>
            <p:cNvSpPr txBox="1">
              <a:spLocks noChangeArrowheads="1"/>
            </p:cNvSpPr>
            <p:nvPr/>
          </p:nvSpPr>
          <p:spPr bwMode="auto">
            <a:xfrm flipV="1">
              <a:off x="4907280" y="4365625"/>
              <a:ext cx="457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i="1" dirty="0">
                  <a:latin typeface="Century Schoolbook" pitchFamily="18" charset="0"/>
                </a:rPr>
                <a:t>x</a:t>
              </a:r>
              <a:endParaRPr lang="ru-RU" i="1" dirty="0">
                <a:latin typeface="Century Schoolbook" pitchFamily="18" charset="0"/>
              </a:endParaRPr>
            </a:p>
          </p:txBody>
        </p:sp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>
              <a:off x="2619375" y="2273821"/>
              <a:ext cx="3810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i="1" dirty="0">
                  <a:latin typeface="Century Schoolbook" pitchFamily="18" charset="0"/>
                </a:rPr>
                <a:t>y</a:t>
              </a:r>
              <a:endParaRPr lang="ru-RU" i="1" dirty="0">
                <a:latin typeface="Century Schoolbook" pitchFamily="18" charset="0"/>
              </a:endParaRPr>
            </a:p>
          </p:txBody>
        </p:sp>
        <p:sp>
          <p:nvSpPr>
            <p:cNvPr id="11273" name="Text Box 18"/>
            <p:cNvSpPr txBox="1">
              <a:spLocks noChangeArrowheads="1"/>
            </p:cNvSpPr>
            <p:nvPr/>
          </p:nvSpPr>
          <p:spPr bwMode="auto">
            <a:xfrm>
              <a:off x="4429125" y="4349750"/>
              <a:ext cx="2659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 dirty="0">
                  <a:latin typeface="Century Schoolbook" pitchFamily="18" charset="0"/>
                </a:rPr>
                <a:t>0</a:t>
              </a:r>
            </a:p>
          </p:txBody>
        </p:sp>
        <p:sp>
          <p:nvSpPr>
            <p:cNvPr id="11274" name="Text Box 8"/>
            <p:cNvSpPr txBox="1">
              <a:spLocks noChangeArrowheads="1"/>
            </p:cNvSpPr>
            <p:nvPr/>
          </p:nvSpPr>
          <p:spPr bwMode="auto">
            <a:xfrm>
              <a:off x="4429125" y="3429000"/>
              <a:ext cx="38100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ru-RU" i="1">
                <a:latin typeface="Century Schoolbook" pitchFamily="18" charset="0"/>
              </a:endParaRPr>
            </a:p>
          </p:txBody>
        </p:sp>
        <p:graphicFrame>
          <p:nvGraphicFramePr>
            <p:cNvPr id="11275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3579746"/>
                </p:ext>
              </p:extLst>
            </p:nvPr>
          </p:nvGraphicFramePr>
          <p:xfrm>
            <a:off x="1991154" y="6255869"/>
            <a:ext cx="411163" cy="671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4" name="Формула" r:id="rId12" imgW="241195" imgH="393529" progId="Equation.3">
                    <p:embed/>
                  </p:oleObj>
                </mc:Choice>
                <mc:Fallback>
                  <p:oleObj name="Формула" r:id="rId12" imgW="241195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1154" y="6255869"/>
                          <a:ext cx="411163" cy="6715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6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33376759"/>
                </p:ext>
              </p:extLst>
            </p:nvPr>
          </p:nvGraphicFramePr>
          <p:xfrm>
            <a:off x="3018900" y="3778250"/>
            <a:ext cx="232351" cy="300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5" name="Формула" r:id="rId14" imgW="126780" imgH="164814" progId="Equation.3">
                    <p:embed/>
                  </p:oleObj>
                </mc:Choice>
                <mc:Fallback>
                  <p:oleObj name="Формула" r:id="rId14" imgW="126780" imgH="164814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8900" y="3778250"/>
                          <a:ext cx="232351" cy="3001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7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5030874"/>
                </p:ext>
              </p:extLst>
            </p:nvPr>
          </p:nvGraphicFramePr>
          <p:xfrm>
            <a:off x="1851024" y="3740589"/>
            <a:ext cx="301886" cy="300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6" name="Формула" r:id="rId16" imgW="164885" imgH="164885" progId="Equation.3">
                    <p:embed/>
                  </p:oleObj>
                </mc:Choice>
                <mc:Fallback>
                  <p:oleObj name="Формула" r:id="rId16" imgW="164885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1024" y="3740589"/>
                          <a:ext cx="301886" cy="300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8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0157862"/>
                </p:ext>
              </p:extLst>
            </p:nvPr>
          </p:nvGraphicFramePr>
          <p:xfrm>
            <a:off x="1695678" y="5065981"/>
            <a:ext cx="395165" cy="300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7" name="Формула" r:id="rId18" imgW="215619" imgH="164885" progId="Equation.3">
                    <p:embed/>
                  </p:oleObj>
                </mc:Choice>
                <mc:Fallback>
                  <p:oleObj name="Формула" r:id="rId18" imgW="215619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95678" y="5065981"/>
                          <a:ext cx="395165" cy="300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9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30739001"/>
                </p:ext>
              </p:extLst>
            </p:nvPr>
          </p:nvGraphicFramePr>
          <p:xfrm>
            <a:off x="2958306" y="5064571"/>
            <a:ext cx="395165" cy="322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8" name="Формула" r:id="rId20" imgW="215619" imgH="177569" progId="Equation.3">
                    <p:embed/>
                  </p:oleObj>
                </mc:Choice>
                <mc:Fallback>
                  <p:oleObj name="Формула" r:id="rId20" imgW="215619" imgH="17756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8306" y="5064571"/>
                          <a:ext cx="395165" cy="322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1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9170806"/>
                </p:ext>
              </p:extLst>
            </p:nvPr>
          </p:nvGraphicFramePr>
          <p:xfrm>
            <a:off x="2065973" y="2283675"/>
            <a:ext cx="280987" cy="856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" name="Формула" r:id="rId22" imgW="164880" imgH="393480" progId="Equation.3">
                    <p:embed/>
                  </p:oleObj>
                </mc:Choice>
                <mc:Fallback>
                  <p:oleObj name="Формула" r:id="rId22" imgW="1648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5973" y="2283675"/>
                          <a:ext cx="280987" cy="856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1" name="Прямая со стрелкой 40"/>
            <p:cNvCxnSpPr/>
            <p:nvPr/>
          </p:nvCxnSpPr>
          <p:spPr>
            <a:xfrm flipH="1">
              <a:off x="727944" y="2661767"/>
              <a:ext cx="652191" cy="62426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>
              <a:off x="3684391" y="2654489"/>
              <a:ext cx="533006" cy="59012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 flipV="1">
              <a:off x="3492463" y="5843389"/>
              <a:ext cx="985157" cy="50006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>
            <a:xfrm flipH="1" flipV="1">
              <a:off x="799383" y="5843391"/>
              <a:ext cx="796776" cy="50006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3984171" y="29718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240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497" y="144000"/>
            <a:ext cx="8637984" cy="141279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tIns="216000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Правило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«знаков»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Знак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правой части формулы определяется по знаку функции в левой части.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810126" y="3603626"/>
            <a:ext cx="4099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i="1" dirty="0">
                <a:latin typeface="Century Schoolbook" pitchFamily="18" charset="0"/>
              </a:rPr>
              <a:t>x</a:t>
            </a:r>
            <a:endParaRPr lang="ru-RU" sz="2800" i="1" dirty="0">
              <a:latin typeface="Century Schoolbook" pitchFamily="18" charset="0"/>
            </a:endParaRPr>
          </a:p>
        </p:txBody>
      </p:sp>
      <p:sp>
        <p:nvSpPr>
          <p:cNvPr id="12302" name="Text Box 8"/>
          <p:cNvSpPr txBox="1">
            <a:spLocks noChangeArrowheads="1"/>
          </p:cNvSpPr>
          <p:nvPr/>
        </p:nvSpPr>
        <p:spPr bwMode="auto">
          <a:xfrm>
            <a:off x="4429125" y="3429000"/>
            <a:ext cx="3810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72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i="1">
              <a:latin typeface="Century Schoolbook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791312"/>
              </p:ext>
            </p:extLst>
          </p:nvPr>
        </p:nvGraphicFramePr>
        <p:xfrm>
          <a:off x="5364088" y="2069917"/>
          <a:ext cx="2076939" cy="51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" name="Формула" r:id="rId3" imgW="863225" imgH="215806" progId="Equation.3">
                  <p:embed/>
                </p:oleObj>
              </mc:Choice>
              <mc:Fallback>
                <p:oleObj name="Формула" r:id="rId3" imgW="863225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2069917"/>
                        <a:ext cx="2076939" cy="51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039946"/>
              </p:ext>
            </p:extLst>
          </p:nvPr>
        </p:nvGraphicFramePr>
        <p:xfrm>
          <a:off x="7348415" y="2076739"/>
          <a:ext cx="11350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3" name="Формула" r:id="rId5" imgW="469696" imgH="177723" progId="Equation.3">
                  <p:embed/>
                </p:oleObj>
              </mc:Choice>
              <mc:Fallback>
                <p:oleObj name="Формула" r:id="rId5" imgW="469696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8415" y="2076739"/>
                        <a:ext cx="1135063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281573"/>
              </p:ext>
            </p:extLst>
          </p:nvPr>
        </p:nvGraphicFramePr>
        <p:xfrm>
          <a:off x="5404199" y="2870197"/>
          <a:ext cx="1835432" cy="502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" name="Формула" r:id="rId7" imgW="787058" imgH="215806" progId="Equation.3">
                  <p:embed/>
                </p:oleObj>
              </mc:Choice>
              <mc:Fallback>
                <p:oleObj name="Формула" r:id="rId7" imgW="787058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4199" y="2870197"/>
                        <a:ext cx="1835432" cy="5026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796580"/>
              </p:ext>
            </p:extLst>
          </p:nvPr>
        </p:nvGraphicFramePr>
        <p:xfrm>
          <a:off x="7151236" y="2851263"/>
          <a:ext cx="1226268" cy="46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5" name="Формула" r:id="rId9" imgW="469696" imgH="177723" progId="Equation.3">
                  <p:embed/>
                </p:oleObj>
              </mc:Choice>
              <mc:Fallback>
                <p:oleObj name="Формула" r:id="rId9" imgW="469696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1236" y="2851263"/>
                        <a:ext cx="1226268" cy="46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397080"/>
              </p:ext>
            </p:extLst>
          </p:nvPr>
        </p:nvGraphicFramePr>
        <p:xfrm>
          <a:off x="5476207" y="4384422"/>
          <a:ext cx="1897724" cy="556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6" name="Формула" r:id="rId11" imgW="736280" imgH="215806" progId="Equation.3">
                  <p:embed/>
                </p:oleObj>
              </mc:Choice>
              <mc:Fallback>
                <p:oleObj name="Формула" r:id="rId11" imgW="736280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207" y="4384422"/>
                        <a:ext cx="1897724" cy="5563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493941"/>
              </p:ext>
            </p:extLst>
          </p:nvPr>
        </p:nvGraphicFramePr>
        <p:xfrm>
          <a:off x="7420423" y="4446747"/>
          <a:ext cx="720080" cy="456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7" name="Формула" r:id="rId13" imgW="279158" imgH="177646" progId="Equation.3">
                  <p:embed/>
                </p:oleObj>
              </mc:Choice>
              <mc:Fallback>
                <p:oleObj name="Формула" r:id="rId13" imgW="279158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0423" y="4446747"/>
                        <a:ext cx="720080" cy="4560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136595"/>
              </p:ext>
            </p:extLst>
          </p:nvPr>
        </p:nvGraphicFramePr>
        <p:xfrm>
          <a:off x="5404199" y="3584910"/>
          <a:ext cx="2093036" cy="508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" name="Формула" r:id="rId15" imgW="888614" imgH="215806" progId="Equation.3">
                  <p:embed/>
                </p:oleObj>
              </mc:Choice>
              <mc:Fallback>
                <p:oleObj name="Формула" r:id="rId15" imgW="888614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4199" y="3584910"/>
                        <a:ext cx="2093036" cy="508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380178"/>
              </p:ext>
            </p:extLst>
          </p:nvPr>
        </p:nvGraphicFramePr>
        <p:xfrm>
          <a:off x="7461104" y="3643123"/>
          <a:ext cx="936104" cy="354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9" name="Формула" r:id="rId17" imgW="368300" imgH="139700" progId="Equation.3">
                  <p:embed/>
                </p:oleObj>
              </mc:Choice>
              <mc:Fallback>
                <p:oleObj name="Формула" r:id="rId17" imgW="3683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1104" y="3643123"/>
                        <a:ext cx="936104" cy="354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950520"/>
              </p:ext>
            </p:extLst>
          </p:nvPr>
        </p:nvGraphicFramePr>
        <p:xfrm>
          <a:off x="5476207" y="5091363"/>
          <a:ext cx="1944216" cy="478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0" name="Формула" r:id="rId19" imgW="875920" imgH="215806" progId="Equation.3">
                  <p:embed/>
                </p:oleObj>
              </mc:Choice>
              <mc:Fallback>
                <p:oleObj name="Формула" r:id="rId19" imgW="875920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207" y="5091363"/>
                        <a:ext cx="1944216" cy="478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561323"/>
              </p:ext>
            </p:extLst>
          </p:nvPr>
        </p:nvGraphicFramePr>
        <p:xfrm>
          <a:off x="7420423" y="5101075"/>
          <a:ext cx="1260548" cy="488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1" name="Формула" r:id="rId21" imgW="457002" imgH="177723" progId="Equation.3">
                  <p:embed/>
                </p:oleObj>
              </mc:Choice>
              <mc:Fallback>
                <p:oleObj name="Формула" r:id="rId21" imgW="457002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0423" y="5101075"/>
                        <a:ext cx="1260548" cy="4881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Группа 30"/>
          <p:cNvGrpSpPr/>
          <p:nvPr/>
        </p:nvGrpSpPr>
        <p:grpSpPr>
          <a:xfrm>
            <a:off x="475610" y="1768370"/>
            <a:ext cx="4539489" cy="4267200"/>
            <a:chOff x="8698" y="2589439"/>
            <a:chExt cx="4801427" cy="4360795"/>
          </a:xfrm>
        </p:grpSpPr>
        <p:sp>
          <p:nvSpPr>
            <p:cNvPr id="32" name="Oval 3"/>
            <p:cNvSpPr>
              <a:spLocks noChangeArrowheads="1"/>
            </p:cNvSpPr>
            <p:nvPr/>
          </p:nvSpPr>
          <p:spPr bwMode="auto">
            <a:xfrm>
              <a:off x="473074" y="3091998"/>
              <a:ext cx="3598863" cy="3598862"/>
            </a:xfrm>
            <a:prstGeom prst="ellipse">
              <a:avLst/>
            </a:prstGeom>
            <a:noFill/>
            <a:ln w="28575">
              <a:solidFill>
                <a:srgbClr val="00206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latin typeface="Century Schoolbook" pitchFamily="18" charset="0"/>
              </a:endParaRPr>
            </a:p>
          </p:txBody>
        </p:sp>
        <p:sp>
          <p:nvSpPr>
            <p:cNvPr id="33" name="Line 4"/>
            <p:cNvSpPr>
              <a:spLocks noChangeShapeType="1"/>
            </p:cNvSpPr>
            <p:nvPr/>
          </p:nvSpPr>
          <p:spPr bwMode="auto">
            <a:xfrm>
              <a:off x="2257897" y="2683034"/>
              <a:ext cx="0" cy="426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5"/>
            <p:cNvSpPr>
              <a:spLocks noChangeShapeType="1"/>
            </p:cNvSpPr>
            <p:nvPr/>
          </p:nvSpPr>
          <p:spPr bwMode="auto">
            <a:xfrm>
              <a:off x="23132" y="4898120"/>
              <a:ext cx="478699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 flipV="1">
              <a:off x="1845990" y="4570413"/>
              <a:ext cx="2674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2000" dirty="0">
                  <a:latin typeface="Century Schoolbook" pitchFamily="18" charset="0"/>
                </a:rPr>
                <a:t>0</a:t>
              </a:r>
            </a:p>
          </p:txBody>
        </p:sp>
        <p:sp>
          <p:nvSpPr>
            <p:cNvPr id="36" name="Text Box 8"/>
            <p:cNvSpPr txBox="1">
              <a:spLocks noChangeArrowheads="1"/>
            </p:cNvSpPr>
            <p:nvPr/>
          </p:nvSpPr>
          <p:spPr bwMode="auto">
            <a:xfrm>
              <a:off x="2423432" y="2589439"/>
              <a:ext cx="381000" cy="503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i="1" dirty="0">
                  <a:latin typeface="Century Schoolbook" pitchFamily="18" charset="0"/>
                </a:rPr>
                <a:t>y</a:t>
              </a:r>
              <a:endParaRPr lang="ru-RU" sz="2800" i="1" dirty="0">
                <a:latin typeface="Century Schoolbook" pitchFamily="18" charset="0"/>
              </a:endParaRPr>
            </a:p>
          </p:txBody>
        </p:sp>
        <p:sp>
          <p:nvSpPr>
            <p:cNvPr id="37" name="Text Box 18"/>
            <p:cNvSpPr txBox="1">
              <a:spLocks noChangeArrowheads="1"/>
            </p:cNvSpPr>
            <p:nvPr/>
          </p:nvSpPr>
          <p:spPr bwMode="auto">
            <a:xfrm>
              <a:off x="4167187" y="4515757"/>
              <a:ext cx="3810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2000" dirty="0">
                  <a:latin typeface="Century Schoolbook" pitchFamily="18" charset="0"/>
                </a:rPr>
                <a:t>0</a:t>
              </a:r>
            </a:p>
          </p:txBody>
        </p:sp>
        <p:cxnSp>
          <p:nvCxnSpPr>
            <p:cNvPr id="38" name="Прямая со стрелкой 37"/>
            <p:cNvCxnSpPr/>
            <p:nvPr/>
          </p:nvCxnSpPr>
          <p:spPr>
            <a:xfrm flipH="1" flipV="1">
              <a:off x="3203849" y="2821779"/>
              <a:ext cx="868088" cy="78184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 flipH="1">
              <a:off x="3609232" y="5589240"/>
              <a:ext cx="625970" cy="89603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/>
            <p:cNvCxnSpPr/>
            <p:nvPr/>
          </p:nvCxnSpPr>
          <p:spPr>
            <a:xfrm flipV="1">
              <a:off x="428625" y="2821779"/>
              <a:ext cx="831007" cy="75009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>
              <a:off x="419365" y="5790638"/>
              <a:ext cx="696253" cy="86655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2" name="Text Box 8"/>
            <p:cNvSpPr txBox="1">
              <a:spLocks noChangeArrowheads="1"/>
            </p:cNvSpPr>
            <p:nvPr/>
          </p:nvSpPr>
          <p:spPr bwMode="auto">
            <a:xfrm>
              <a:off x="4429125" y="3429000"/>
              <a:ext cx="38100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ru-RU" i="1">
                <a:latin typeface="Century Schoolbook" pitchFamily="18" charset="0"/>
              </a:endParaRPr>
            </a:p>
          </p:txBody>
        </p:sp>
        <p:graphicFrame>
          <p:nvGraphicFramePr>
            <p:cNvPr id="43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6227850"/>
                </p:ext>
              </p:extLst>
            </p:nvPr>
          </p:nvGraphicFramePr>
          <p:xfrm>
            <a:off x="4162424" y="4924992"/>
            <a:ext cx="567902" cy="4409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2" name="Формула" r:id="rId23" imgW="228402" imgH="177646" progId="Equation.3">
                    <p:embed/>
                  </p:oleObj>
                </mc:Choice>
                <mc:Fallback>
                  <p:oleObj name="Формула" r:id="rId23" imgW="228402" imgH="17764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2424" y="4924992"/>
                          <a:ext cx="567902" cy="4409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2880525"/>
                </p:ext>
              </p:extLst>
            </p:nvPr>
          </p:nvGraphicFramePr>
          <p:xfrm>
            <a:off x="2804432" y="3989076"/>
            <a:ext cx="308656" cy="3987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3" name="Формула" r:id="rId25" imgW="126780" imgH="164814" progId="Equation.3">
                    <p:embed/>
                  </p:oleObj>
                </mc:Choice>
                <mc:Fallback>
                  <p:oleObj name="Формула" r:id="rId25" imgW="126780" imgH="164814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4432" y="3989076"/>
                          <a:ext cx="308656" cy="3987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4504443"/>
                </p:ext>
              </p:extLst>
            </p:nvPr>
          </p:nvGraphicFramePr>
          <p:xfrm>
            <a:off x="1293536" y="3925764"/>
            <a:ext cx="464696" cy="4620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4" name="Формула" r:id="rId27" imgW="164885" imgH="164885" progId="Equation.3">
                    <p:embed/>
                  </p:oleObj>
                </mc:Choice>
                <mc:Fallback>
                  <p:oleObj name="Формула" r:id="rId27" imgW="164885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3536" y="3925764"/>
                          <a:ext cx="464696" cy="4620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1822344"/>
                </p:ext>
              </p:extLst>
            </p:nvPr>
          </p:nvGraphicFramePr>
          <p:xfrm>
            <a:off x="1355990" y="5371624"/>
            <a:ext cx="561561" cy="4265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5" name="Формула" r:id="rId29" imgW="215619" imgH="164885" progId="Equation.3">
                    <p:embed/>
                  </p:oleObj>
                </mc:Choice>
                <mc:Fallback>
                  <p:oleObj name="Формула" r:id="rId29" imgW="215619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5990" y="5371624"/>
                          <a:ext cx="561561" cy="4265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4053515"/>
                </p:ext>
              </p:extLst>
            </p:nvPr>
          </p:nvGraphicFramePr>
          <p:xfrm>
            <a:off x="2815729" y="5388418"/>
            <a:ext cx="493248" cy="402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6" name="Формула" r:id="rId31" imgW="215619" imgH="177569" progId="Equation.3">
                    <p:embed/>
                  </p:oleObj>
                </mc:Choice>
                <mc:Fallback>
                  <p:oleObj name="Формула" r:id="rId31" imgW="215619" imgH="17756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5729" y="5388418"/>
                          <a:ext cx="493248" cy="402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556443"/>
                </p:ext>
              </p:extLst>
            </p:nvPr>
          </p:nvGraphicFramePr>
          <p:xfrm>
            <a:off x="8698" y="4357813"/>
            <a:ext cx="402420" cy="4024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7" name="Формула" r:id="rId33" imgW="139700" imgH="139700" progId="Equation.3">
                    <p:embed/>
                  </p:oleObj>
                </mc:Choice>
                <mc:Fallback>
                  <p:oleObj name="Формула" r:id="rId33" imgW="139700" imgH="139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98" y="4357813"/>
                          <a:ext cx="402420" cy="4024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42687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Text Box 8"/>
          <p:cNvSpPr txBox="1">
            <a:spLocks noChangeArrowheads="1"/>
          </p:cNvSpPr>
          <p:nvPr/>
        </p:nvSpPr>
        <p:spPr bwMode="auto">
          <a:xfrm>
            <a:off x="4429125" y="3429000"/>
            <a:ext cx="3810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72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i="1">
              <a:latin typeface="Century Schoolbook" pitchFamily="18" charset="0"/>
            </a:endParaRPr>
          </a:p>
        </p:txBody>
      </p:sp>
      <p:graphicFrame>
        <p:nvGraphicFramePr>
          <p:cNvPr id="616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873417"/>
              </p:ext>
            </p:extLst>
          </p:nvPr>
        </p:nvGraphicFramePr>
        <p:xfrm>
          <a:off x="5364088" y="1888315"/>
          <a:ext cx="1785937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4" name="Формула" r:id="rId3" imgW="863225" imgH="431613" progId="Equation.3">
                  <p:embed/>
                </p:oleObj>
              </mc:Choice>
              <mc:Fallback>
                <p:oleObj name="Формула" r:id="rId3" imgW="863225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1888315"/>
                        <a:ext cx="1785937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933599"/>
              </p:ext>
            </p:extLst>
          </p:nvPr>
        </p:nvGraphicFramePr>
        <p:xfrm>
          <a:off x="7280200" y="2220102"/>
          <a:ext cx="7413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5" name="Формула" r:id="rId5" imgW="368300" imgH="139700" progId="Equation.3">
                  <p:embed/>
                </p:oleObj>
              </mc:Choice>
              <mc:Fallback>
                <p:oleObj name="Формула" r:id="rId5" imgW="3683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0200" y="2220102"/>
                        <a:ext cx="741363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483631"/>
              </p:ext>
            </p:extLst>
          </p:nvPr>
        </p:nvGraphicFramePr>
        <p:xfrm>
          <a:off x="5364088" y="2682065"/>
          <a:ext cx="19907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6" name="Формула" r:id="rId7" imgW="952087" imgH="431613" progId="Equation.3">
                  <p:embed/>
                </p:oleObj>
              </mc:Choice>
              <mc:Fallback>
                <p:oleObj name="Формула" r:id="rId7" imgW="952087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2682065"/>
                        <a:ext cx="1990725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965213"/>
              </p:ext>
            </p:extLst>
          </p:nvPr>
        </p:nvGraphicFramePr>
        <p:xfrm>
          <a:off x="7292900" y="2896377"/>
          <a:ext cx="120332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7" name="Формула" r:id="rId9" imgW="469696" imgH="177723" progId="Equation.3">
                  <p:embed/>
                </p:oleObj>
              </mc:Choice>
              <mc:Fallback>
                <p:oleObj name="Формула" r:id="rId9" imgW="469696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2900" y="2896377"/>
                        <a:ext cx="1203325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940848"/>
              </p:ext>
            </p:extLst>
          </p:nvPr>
        </p:nvGraphicFramePr>
        <p:xfrm>
          <a:off x="5578400" y="3682190"/>
          <a:ext cx="1681163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8" name="Формула" r:id="rId11" imgW="812447" imgH="431613" progId="Equation.3">
                  <p:embed/>
                </p:oleObj>
              </mc:Choice>
              <mc:Fallback>
                <p:oleObj name="Формула" r:id="rId11" imgW="812447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00" y="3682190"/>
                        <a:ext cx="1681163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543414"/>
              </p:ext>
            </p:extLst>
          </p:nvPr>
        </p:nvGraphicFramePr>
        <p:xfrm>
          <a:off x="7275438" y="4001277"/>
          <a:ext cx="9207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9" name="Формула" r:id="rId13" imgW="457002" imgH="177723" progId="Equation.3">
                  <p:embed/>
                </p:oleObj>
              </mc:Choice>
              <mc:Fallback>
                <p:oleObj name="Формула" r:id="rId13" imgW="457002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5438" y="4001277"/>
                        <a:ext cx="920750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537673"/>
              </p:ext>
            </p:extLst>
          </p:nvPr>
        </p:nvGraphicFramePr>
        <p:xfrm>
          <a:off x="7524675" y="4929965"/>
          <a:ext cx="6969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0" name="Формула" r:id="rId15" imgW="279158" imgH="177646" progId="Equation.3">
                  <p:embed/>
                </p:oleObj>
              </mc:Choice>
              <mc:Fallback>
                <p:oleObj name="Формула" r:id="rId15" imgW="279158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675" y="4929965"/>
                        <a:ext cx="696913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987108"/>
              </p:ext>
            </p:extLst>
          </p:nvPr>
        </p:nvGraphicFramePr>
        <p:xfrm>
          <a:off x="5364088" y="4682315"/>
          <a:ext cx="197167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1" name="Формула" r:id="rId17" imgW="952087" imgH="431613" progId="Equation.3">
                  <p:embed/>
                </p:oleObj>
              </mc:Choice>
              <mc:Fallback>
                <p:oleObj name="Формула" r:id="rId17" imgW="952087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682315"/>
                        <a:ext cx="1971675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Группа 29"/>
          <p:cNvGrpSpPr/>
          <p:nvPr/>
        </p:nvGrpSpPr>
        <p:grpSpPr>
          <a:xfrm>
            <a:off x="307068" y="1821255"/>
            <a:ext cx="4436961" cy="4653561"/>
            <a:chOff x="373164" y="2273821"/>
            <a:chExt cx="4436961" cy="4653561"/>
          </a:xfrm>
        </p:grpSpPr>
        <p:sp>
          <p:nvSpPr>
            <p:cNvPr id="31" name="Oval 3"/>
            <p:cNvSpPr>
              <a:spLocks noChangeArrowheads="1"/>
            </p:cNvSpPr>
            <p:nvPr/>
          </p:nvSpPr>
          <p:spPr bwMode="auto">
            <a:xfrm>
              <a:off x="715168" y="2704693"/>
              <a:ext cx="3598863" cy="3598862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latin typeface="Century Schoolbook" pitchFamily="18" charset="0"/>
              </a:endParaRPr>
            </a:p>
          </p:txBody>
        </p:sp>
        <p:sp>
          <p:nvSpPr>
            <p:cNvPr id="33" name="Line 4"/>
            <p:cNvSpPr>
              <a:spLocks noChangeShapeType="1"/>
            </p:cNvSpPr>
            <p:nvPr/>
          </p:nvSpPr>
          <p:spPr bwMode="auto">
            <a:xfrm>
              <a:off x="2514599" y="2478561"/>
              <a:ext cx="0" cy="426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5"/>
            <p:cNvSpPr>
              <a:spLocks noChangeShapeType="1"/>
            </p:cNvSpPr>
            <p:nvPr/>
          </p:nvSpPr>
          <p:spPr bwMode="auto">
            <a:xfrm>
              <a:off x="373164" y="4595971"/>
              <a:ext cx="4321867" cy="16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arrow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>
              <a:off x="2196736" y="4349750"/>
              <a:ext cx="381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 dirty="0">
                  <a:latin typeface="Century Schoolbook" pitchFamily="18" charset="0"/>
                </a:rPr>
                <a:t>0</a:t>
              </a:r>
            </a:p>
          </p:txBody>
        </p:sp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 flipV="1">
              <a:off x="4729769" y="4307684"/>
              <a:ext cx="457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i="1" dirty="0">
                  <a:latin typeface="Century Schoolbook" pitchFamily="18" charset="0"/>
                </a:rPr>
                <a:t>x</a:t>
              </a:r>
              <a:endParaRPr lang="ru-RU" i="1" dirty="0">
                <a:latin typeface="Century Schoolbook" pitchFamily="18" charset="0"/>
              </a:endParaRPr>
            </a:p>
          </p:txBody>
        </p:sp>
        <p:sp>
          <p:nvSpPr>
            <p:cNvPr id="37" name="Text Box 8"/>
            <p:cNvSpPr txBox="1">
              <a:spLocks noChangeArrowheads="1"/>
            </p:cNvSpPr>
            <p:nvPr/>
          </p:nvSpPr>
          <p:spPr bwMode="auto">
            <a:xfrm>
              <a:off x="2619375" y="2273821"/>
              <a:ext cx="3810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i="1" dirty="0">
                  <a:latin typeface="Century Schoolbook" pitchFamily="18" charset="0"/>
                </a:rPr>
                <a:t>y</a:t>
              </a:r>
              <a:endParaRPr lang="ru-RU" i="1" dirty="0">
                <a:latin typeface="Century Schoolbook" pitchFamily="18" charset="0"/>
              </a:endParaRPr>
            </a:p>
          </p:txBody>
        </p:sp>
        <p:sp>
          <p:nvSpPr>
            <p:cNvPr id="38" name="Text Box 18"/>
            <p:cNvSpPr txBox="1">
              <a:spLocks noChangeArrowheads="1"/>
            </p:cNvSpPr>
            <p:nvPr/>
          </p:nvSpPr>
          <p:spPr bwMode="auto">
            <a:xfrm>
              <a:off x="4429125" y="4349750"/>
              <a:ext cx="2659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600" dirty="0">
                  <a:latin typeface="Century Schoolbook" pitchFamily="18" charset="0"/>
                </a:rPr>
                <a:t>0</a:t>
              </a:r>
            </a:p>
          </p:txBody>
        </p:sp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4429125" y="3429000"/>
              <a:ext cx="38100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72000" tIns="36000" rIns="36000" bIns="360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ru-RU" i="1">
                <a:latin typeface="Century Schoolbook" pitchFamily="18" charset="0"/>
              </a:endParaRPr>
            </a:p>
          </p:txBody>
        </p:sp>
        <p:graphicFrame>
          <p:nvGraphicFramePr>
            <p:cNvPr id="40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5672100"/>
                </p:ext>
              </p:extLst>
            </p:nvPr>
          </p:nvGraphicFramePr>
          <p:xfrm>
            <a:off x="1991154" y="6255869"/>
            <a:ext cx="411163" cy="671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02" name="Формула" r:id="rId19" imgW="241195" imgH="393529" progId="Equation.3">
                    <p:embed/>
                  </p:oleObj>
                </mc:Choice>
                <mc:Fallback>
                  <p:oleObj name="Формула" r:id="rId19" imgW="241195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1154" y="6255869"/>
                          <a:ext cx="411163" cy="6715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5974535"/>
                </p:ext>
              </p:extLst>
            </p:nvPr>
          </p:nvGraphicFramePr>
          <p:xfrm>
            <a:off x="3018900" y="3778250"/>
            <a:ext cx="232351" cy="300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03" name="Формула" r:id="rId21" imgW="126780" imgH="164814" progId="Equation.3">
                    <p:embed/>
                  </p:oleObj>
                </mc:Choice>
                <mc:Fallback>
                  <p:oleObj name="Формула" r:id="rId21" imgW="126780" imgH="164814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8900" y="3778250"/>
                          <a:ext cx="232351" cy="3001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7187873"/>
                </p:ext>
              </p:extLst>
            </p:nvPr>
          </p:nvGraphicFramePr>
          <p:xfrm>
            <a:off x="1851024" y="3740589"/>
            <a:ext cx="301886" cy="300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04" name="Формула" r:id="rId23" imgW="164885" imgH="164885" progId="Equation.3">
                    <p:embed/>
                  </p:oleObj>
                </mc:Choice>
                <mc:Fallback>
                  <p:oleObj name="Формула" r:id="rId23" imgW="164885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1024" y="3740589"/>
                          <a:ext cx="301886" cy="300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54591251"/>
                </p:ext>
              </p:extLst>
            </p:nvPr>
          </p:nvGraphicFramePr>
          <p:xfrm>
            <a:off x="1695678" y="5065981"/>
            <a:ext cx="395165" cy="300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05" name="Формула" r:id="rId25" imgW="215619" imgH="164885" progId="Equation.3">
                    <p:embed/>
                  </p:oleObj>
                </mc:Choice>
                <mc:Fallback>
                  <p:oleObj name="Формула" r:id="rId25" imgW="215619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95678" y="5065981"/>
                          <a:ext cx="395165" cy="300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968811"/>
                </p:ext>
              </p:extLst>
            </p:nvPr>
          </p:nvGraphicFramePr>
          <p:xfrm>
            <a:off x="2958306" y="5064571"/>
            <a:ext cx="395165" cy="322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06" name="Формула" r:id="rId27" imgW="215619" imgH="177569" progId="Equation.3">
                    <p:embed/>
                  </p:oleObj>
                </mc:Choice>
                <mc:Fallback>
                  <p:oleObj name="Формула" r:id="rId27" imgW="215619" imgH="17756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8306" y="5064571"/>
                          <a:ext cx="395165" cy="322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7178067"/>
                </p:ext>
              </p:extLst>
            </p:nvPr>
          </p:nvGraphicFramePr>
          <p:xfrm>
            <a:off x="2065973" y="2283675"/>
            <a:ext cx="280987" cy="856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07" name="Формула" r:id="rId29" imgW="164880" imgH="393480" progId="Equation.3">
                    <p:embed/>
                  </p:oleObj>
                </mc:Choice>
                <mc:Fallback>
                  <p:oleObj name="Формула" r:id="rId29" imgW="1648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5973" y="2283675"/>
                          <a:ext cx="280987" cy="856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6" name="Прямая со стрелкой 45"/>
            <p:cNvCxnSpPr/>
            <p:nvPr/>
          </p:nvCxnSpPr>
          <p:spPr>
            <a:xfrm flipH="1">
              <a:off x="727944" y="2661767"/>
              <a:ext cx="652191" cy="62426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3684391" y="2654489"/>
              <a:ext cx="533006" cy="59012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/>
            <p:nvPr/>
          </p:nvCxnSpPr>
          <p:spPr>
            <a:xfrm flipV="1">
              <a:off x="3492463" y="5843389"/>
              <a:ext cx="985157" cy="50006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/>
            <p:nvPr/>
          </p:nvCxnSpPr>
          <p:spPr>
            <a:xfrm flipH="1" flipV="1">
              <a:off x="799383" y="5843391"/>
              <a:ext cx="796776" cy="50006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3984171" y="29718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51" name="Заголовок 1"/>
          <p:cNvSpPr>
            <a:spLocks noGrp="1"/>
          </p:cNvSpPr>
          <p:nvPr>
            <p:ph type="title"/>
          </p:nvPr>
        </p:nvSpPr>
        <p:spPr>
          <a:xfrm>
            <a:off x="254497" y="143999"/>
            <a:ext cx="8637984" cy="1484801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tIns="216000" anchor="ctr" anchorCtr="0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Правило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«знаков»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Знак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правой части формулы определяется по знаку функции в левой части.</a:t>
            </a:r>
          </a:p>
        </p:txBody>
      </p:sp>
    </p:spTree>
    <p:extLst>
      <p:ext uri="{BB962C8B-B14F-4D97-AF65-F5344CB8AC3E}">
        <p14:creationId xmlns:p14="http://schemas.microsoft.com/office/powerpoint/2010/main" val="79484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 anchorCtr="0"/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Запишите формулы приведения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80133" y="2420887"/>
                <a:ext cx="292439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3200" b="0" i="1" smtClean="0">
                                  <a:latin typeface="Cambria Math"/>
                                </a:rPr>
                                <m:t>90</m:t>
                              </m:r>
                              <m:r>
                                <a:rPr lang="ru-RU" sz="3200" b="0" i="1" smtClean="0">
                                  <a:latin typeface="Cambria Math"/>
                                  <a:ea typeface="Cambria Math"/>
                                </a:rPr>
                                <m:t>°−</m:t>
                              </m:r>
                              <m:r>
                                <a:rPr lang="ru-RU" sz="32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d>
                          <m:r>
                            <a:rPr lang="ru-RU" sz="3200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</m:e>
                      </m:func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0133" y="2420887"/>
                <a:ext cx="2924390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093250" y="1626820"/>
                <a:ext cx="305243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𝑡𝑔</m:t>
                      </m:r>
                      <m:r>
                        <a:rPr lang="en-US" sz="3200" b="0" i="1" smtClean="0">
                          <a:latin typeface="Cambria Math"/>
                        </a:rPr>
                        <m:t>(270°−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3200" b="0" i="1" smtClean="0">
                          <a:latin typeface="Cambria Math"/>
                        </a:rPr>
                        <m:t>)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3250" y="1626820"/>
                <a:ext cx="3052439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093250" y="3247322"/>
                <a:ext cx="315201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270</m:t>
                              </m:r>
                              <m:r>
                                <a:rPr lang="ru-RU" sz="3200" b="0" i="1" smtClean="0">
                                  <a:latin typeface="Cambria Math"/>
                                  <a:ea typeface="Cambria Math"/>
                                </a:rPr>
                                <m:t>°−</m:t>
                              </m:r>
                              <m:r>
                                <a:rPr lang="ru-RU" sz="32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d>
                          <m:r>
                            <a:rPr lang="ru-RU" sz="3200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</m:e>
                      </m:func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3250" y="3247322"/>
                <a:ext cx="3152017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80133" y="4047726"/>
                <a:ext cx="32081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180</m:t>
                              </m:r>
                              <m:r>
                                <a:rPr lang="en-US" sz="3200" b="0" i="1" smtClean="0">
                                  <a:latin typeface="Cambria Math"/>
                                  <a:ea typeface="Cambria Math"/>
                                </a:rPr>
                                <m:t>°−</m:t>
                              </m:r>
                              <m:r>
                                <a:rPr lang="en-US" sz="32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d>
                        </m:e>
                      </m:func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0133" y="4047726"/>
                <a:ext cx="3208122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190275" y="4720788"/>
                <a:ext cx="298049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3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90</m:t>
                              </m:r>
                              <m:r>
                                <a:rPr lang="en-US" sz="3200" b="0" i="1" smtClean="0">
                                  <a:latin typeface="Cambria Math"/>
                                  <a:ea typeface="Cambria Math"/>
                                </a:rPr>
                                <m:t>°+</m:t>
                              </m:r>
                              <m:r>
                                <a:rPr lang="en-US" sz="32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d>
                        </m:e>
                      </m:func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0275" y="4720788"/>
                <a:ext cx="2980496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100890" y="5583223"/>
                <a:ext cx="315201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sz="3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360</m:t>
                              </m:r>
                              <m:r>
                                <a:rPr lang="ru-RU" sz="3200" b="0" i="1" smtClean="0">
                                  <a:latin typeface="Cambria Math"/>
                                  <a:ea typeface="Cambria Math"/>
                                </a:rPr>
                                <m:t>°−</m:t>
                              </m:r>
                              <m:r>
                                <a:rPr lang="ru-RU" sz="32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d>
                          <m:r>
                            <a:rPr lang="ru-RU" sz="3200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</m:e>
                      </m:func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890" y="5583223"/>
                <a:ext cx="3152017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145689" y="1657597"/>
                <a:ext cx="114928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  <a:ea typeface="Cambria Math"/>
                        </a:rPr>
                        <m:t>𝑐𝑡𝑔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689" y="1657597"/>
                <a:ext cx="1149289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145689" y="2420887"/>
                <a:ext cx="119045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2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3200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689" y="2420887"/>
                <a:ext cx="1190454" cy="5847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099009" y="3247321"/>
                <a:ext cx="156504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  <a:ea typeface="Cambria Math"/>
                        </a:rPr>
                        <m:t>−</m:t>
                      </m:r>
                      <m:func>
                        <m:funcPr>
                          <m:ctrlPr>
                            <a:rPr lang="en-US" sz="32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3200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9009" y="3247321"/>
                <a:ext cx="1565044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87093" y="4056852"/>
                <a:ext cx="1449051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𝑐𝑜𝑠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3200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093" y="4056852"/>
                <a:ext cx="1449051" cy="861774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099009" y="4720788"/>
                <a:ext cx="1372107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  <a:ea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/>
                        </a:rPr>
                        <m:t>sin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3200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9009" y="4720788"/>
                <a:ext cx="1372107" cy="861774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155111" y="5582561"/>
                <a:ext cx="150893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  <a:ea typeface="Cambria Math"/>
                        </a:rPr>
                        <m:t>−</m:t>
                      </m:r>
                      <m:func>
                        <m:funcPr>
                          <m:ctrlPr>
                            <a:rPr lang="en-US" sz="32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3200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111" y="5582561"/>
                <a:ext cx="1508939" cy="58477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141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9" grpId="0"/>
      <p:bldP spid="7" grpId="0"/>
      <p:bldP spid="21" grpId="0"/>
      <p:bldP spid="22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534b0293af161ca3f9060e56bd260b5fc49278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833</TotalTime>
  <Words>650</Words>
  <Application>Microsoft Office PowerPoint</Application>
  <PresentationFormat>Экран (4:3)</PresentationFormat>
  <Paragraphs>98</Paragraphs>
  <Slides>14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Исполнительная</vt:lpstr>
      <vt:lpstr>Формула</vt:lpstr>
      <vt:lpstr>ФОРМУЛЫ</vt:lpstr>
      <vt:lpstr>Презентация PowerPoint</vt:lpstr>
      <vt:lpstr>Презентация PowerPoint</vt:lpstr>
      <vt:lpstr>Презентация PowerPoint</vt:lpstr>
      <vt:lpstr>Правило «названий»  Если угол α откладывают от оси ОX, то наименование функции  не меняется. </vt:lpstr>
      <vt:lpstr>Правило «названий»  Если угол α откладывают от оси ОY, то наименование функции меняется на кофункцию. </vt:lpstr>
      <vt:lpstr>Правило «знаков» Знак в правой части формулы определяется по знаку функции в левой части.</vt:lpstr>
      <vt:lpstr>Правило «знаков» Знак в правой части формулы определяется по знаку функции в левой части.</vt:lpstr>
      <vt:lpstr>Запишите формулы приведения</vt:lpstr>
      <vt:lpstr>Презентация PowerPoint</vt:lpstr>
      <vt:lpstr>Задание 1.  Найдите острый угол, при котором выполняется равенство</vt:lpstr>
      <vt:lpstr>Задание 4.  Упростите выражение.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Неля</cp:lastModifiedBy>
  <cp:revision>77</cp:revision>
  <dcterms:created xsi:type="dcterms:W3CDTF">2016-11-08T06:08:00Z</dcterms:created>
  <dcterms:modified xsi:type="dcterms:W3CDTF">2023-06-13T00:13:50Z</dcterms:modified>
</cp:coreProperties>
</file>