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0" d="100"/>
          <a:sy n="70" d="100"/>
        </p:scale>
        <p:origin x="-1410" y="-18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F39FCE79-43C8-44DE-904F-DF4C106DE6DE}" type="datetimeFigureOut">
              <a:rPr lang="ru-RU" smtClean="0"/>
              <a:t>05.05.2023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9D8649-1E77-4495-B1C4-98589E8A20E6}" type="slidenum">
              <a:rPr lang="ru-RU" smtClean="0"/>
              <a:t>‹#›</a:t>
            </a:fld>
            <a:endParaRPr lang="ru-RU"/>
          </a:p>
        </p:txBody>
      </p:sp>
      <p:pic>
        <p:nvPicPr>
          <p:cNvPr id="7" name="Рисунок 6">
            <a:extLst>
              <a:ext uri="{FF2B5EF4-FFF2-40B4-BE49-F238E27FC236}">
                <a16:creationId xmlns="" xmlns:a16="http://schemas.microsoft.com/office/drawing/2014/main" id="{E2D75F3F-BA01-4EE5-B7F1-A12F0C1F589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Tree>
    <p:extLst>
      <p:ext uri="{BB962C8B-B14F-4D97-AF65-F5344CB8AC3E}">
        <p14:creationId xmlns:p14="http://schemas.microsoft.com/office/powerpoint/2010/main" val="13517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39FCE79-43C8-44DE-904F-DF4C106DE6DE}" type="datetimeFigureOut">
              <a:rPr lang="ru-RU" smtClean="0"/>
              <a:t>05.05.2023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3740203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39FCE79-43C8-44DE-904F-DF4C106DE6DE}" type="datetimeFigureOut">
              <a:rPr lang="ru-RU" smtClean="0"/>
              <a:t>05.05.2023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1153882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39FCE79-43C8-44DE-904F-DF4C106DE6DE}" type="datetimeFigureOut">
              <a:rPr lang="ru-RU" smtClean="0"/>
              <a:t>05.05.2023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1699913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39FCE79-43C8-44DE-904F-DF4C106DE6DE}" type="datetimeFigureOut">
              <a:rPr lang="ru-RU" smtClean="0"/>
              <a:t>05.05.2023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1554605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F39FCE79-43C8-44DE-904F-DF4C106DE6DE}" type="datetimeFigureOut">
              <a:rPr lang="ru-RU" smtClean="0"/>
              <a:t>05.05.2023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2111646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F39FCE79-43C8-44DE-904F-DF4C106DE6DE}" type="datetimeFigureOut">
              <a:rPr lang="ru-RU" smtClean="0"/>
              <a:t>05.05.2023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3224491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F39FCE79-43C8-44DE-904F-DF4C106DE6DE}" type="datetimeFigureOut">
              <a:rPr lang="ru-RU" smtClean="0"/>
              <a:t>05.05.2023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3776535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FCE79-43C8-44DE-904F-DF4C106DE6DE}" type="datetimeFigureOut">
              <a:rPr lang="ru-RU" smtClean="0"/>
              <a:t>05.05.2023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647442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F39FCE79-43C8-44DE-904F-DF4C106DE6DE}" type="datetimeFigureOut">
              <a:rPr lang="ru-RU" smtClean="0"/>
              <a:t>05.05.2023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964913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F39FCE79-43C8-44DE-904F-DF4C106DE6DE}" type="datetimeFigureOut">
              <a:rPr lang="ru-RU" smtClean="0"/>
              <a:t>05.05.2023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A9D8649-1E77-4495-B1C4-98589E8A20E6}" type="slidenum">
              <a:rPr lang="ru-RU" smtClean="0"/>
              <a:t>‹#›</a:t>
            </a:fld>
            <a:endParaRPr lang="ru-RU"/>
          </a:p>
        </p:txBody>
      </p:sp>
    </p:spTree>
    <p:extLst>
      <p:ext uri="{BB962C8B-B14F-4D97-AF65-F5344CB8AC3E}">
        <p14:creationId xmlns:p14="http://schemas.microsoft.com/office/powerpoint/2010/main" val="2131842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FCE79-43C8-44DE-904F-DF4C106DE6DE}" type="datetimeFigureOut">
              <a:rPr lang="ru-RU" smtClean="0"/>
              <a:t>05.05.2023</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9D8649-1E77-4495-B1C4-98589E8A20E6}" type="slidenum">
              <a:rPr lang="ru-RU" smtClean="0"/>
              <a:t>‹#›</a:t>
            </a:fld>
            <a:endParaRPr lang="ru-RU"/>
          </a:p>
        </p:txBody>
      </p:sp>
      <p:pic>
        <p:nvPicPr>
          <p:cNvPr id="7" name="Рисунок 6">
            <a:extLst>
              <a:ext uri="{FF2B5EF4-FFF2-40B4-BE49-F238E27FC236}">
                <a16:creationId xmlns="" xmlns:a16="http://schemas.microsoft.com/office/drawing/2014/main" id="{7C44B3E9-DE0D-4EAE-9DC8-6490A258FC06}"/>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Tree>
    <p:extLst>
      <p:ext uri="{BB962C8B-B14F-4D97-AF65-F5344CB8AC3E}">
        <p14:creationId xmlns:p14="http://schemas.microsoft.com/office/powerpoint/2010/main" val="13539126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0.jpe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BD204D4-0629-4D46-80C4-236E9B394101}"/>
              </a:ext>
            </a:extLst>
          </p:cNvPr>
          <p:cNvSpPr>
            <a:spLocks noGrp="1"/>
          </p:cNvSpPr>
          <p:nvPr>
            <p:ph type="ctrTitle"/>
          </p:nvPr>
        </p:nvSpPr>
        <p:spPr>
          <a:xfrm>
            <a:off x="1252576" y="83126"/>
            <a:ext cx="7772400" cy="1786961"/>
          </a:xfrm>
        </p:spPr>
        <p:txBody>
          <a:bodyPr>
            <a:normAutofit/>
          </a:bodyPr>
          <a:lstStyle/>
          <a:p>
            <a:r>
              <a:rPr lang="ru-RU" sz="3600" b="1" dirty="0" smtClean="0">
                <a:ln w="9525">
                  <a:solidFill>
                    <a:schemeClr val="bg1"/>
                  </a:solidFill>
                  <a:prstDash val="solid"/>
                </a:ln>
                <a:solidFill>
                  <a:srgbClr val="C00000"/>
                </a:solidFill>
                <a:effectLst>
                  <a:outerShdw blurRad="12700" dist="38100" dir="2700000" algn="tl" rotWithShape="0">
                    <a:schemeClr val="accent5">
                      <a:lumMod val="60000"/>
                      <a:lumOff val="40000"/>
                    </a:schemeClr>
                  </a:outerShdw>
                </a:effectLst>
                <a:latin typeface="Arial Black" panose="020B0A04020102020204" pitchFamily="34" charset="0"/>
                <a:cs typeface="Arial" panose="020B0604020202020204" pitchFamily="34" charset="0"/>
              </a:rPr>
              <a:t>ПЕДАГОГ-НОВАТОР</a:t>
            </a:r>
            <a:br>
              <a:rPr lang="ru-RU" sz="3600" b="1" dirty="0" smtClean="0">
                <a:ln w="9525">
                  <a:solidFill>
                    <a:schemeClr val="bg1"/>
                  </a:solidFill>
                  <a:prstDash val="solid"/>
                </a:ln>
                <a:solidFill>
                  <a:srgbClr val="C00000"/>
                </a:solidFill>
                <a:effectLst>
                  <a:outerShdw blurRad="12700" dist="38100" dir="2700000" algn="tl" rotWithShape="0">
                    <a:schemeClr val="accent5">
                      <a:lumMod val="60000"/>
                      <a:lumOff val="40000"/>
                    </a:schemeClr>
                  </a:outerShdw>
                </a:effectLst>
                <a:latin typeface="Arial Black" panose="020B0A04020102020204" pitchFamily="34" charset="0"/>
                <a:cs typeface="Arial" panose="020B0604020202020204" pitchFamily="34" charset="0"/>
              </a:rPr>
            </a:br>
            <a:r>
              <a:rPr lang="ru-RU" sz="3600" b="1" dirty="0" smtClean="0">
                <a:ln w="9525">
                  <a:solidFill>
                    <a:schemeClr val="bg1"/>
                  </a:solidFill>
                  <a:prstDash val="solid"/>
                </a:ln>
                <a:solidFill>
                  <a:srgbClr val="C00000"/>
                </a:solidFill>
                <a:effectLst>
                  <a:outerShdw blurRad="12700" dist="38100" dir="2700000" algn="tl" rotWithShape="0">
                    <a:schemeClr val="accent5">
                      <a:lumMod val="60000"/>
                      <a:lumOff val="40000"/>
                    </a:schemeClr>
                  </a:outerShdw>
                </a:effectLst>
                <a:latin typeface="Arial Black" panose="020B0A04020102020204" pitchFamily="34" charset="0"/>
                <a:cs typeface="Arial" panose="020B0604020202020204" pitchFamily="34" charset="0"/>
              </a:rPr>
              <a:t>ВИКТОР ФЕДОРОВИЧ ШАТАЛОВ</a:t>
            </a:r>
            <a:endParaRPr lang="ru-RU" sz="3600" b="1" dirty="0">
              <a:ln w="9525">
                <a:solidFill>
                  <a:schemeClr val="bg1"/>
                </a:solidFill>
                <a:prstDash val="solid"/>
              </a:ln>
              <a:solidFill>
                <a:srgbClr val="C00000"/>
              </a:solidFill>
              <a:effectLst>
                <a:outerShdw blurRad="12700" dist="38100" dir="2700000" algn="tl" rotWithShape="0">
                  <a:schemeClr val="accent5">
                    <a:lumMod val="60000"/>
                    <a:lumOff val="40000"/>
                  </a:schemeClr>
                </a:outerShdw>
              </a:effectLst>
              <a:latin typeface="Arial Black" panose="020B0A04020102020204" pitchFamily="34" charset="0"/>
              <a:cs typeface="Arial" panose="020B0604020202020204" pitchFamily="34" charset="0"/>
            </a:endParaRPr>
          </a:p>
        </p:txBody>
      </p:sp>
      <p:sp>
        <p:nvSpPr>
          <p:cNvPr id="3" name="Подзаголовок 2">
            <a:extLst>
              <a:ext uri="{FF2B5EF4-FFF2-40B4-BE49-F238E27FC236}">
                <a16:creationId xmlns="" xmlns:a16="http://schemas.microsoft.com/office/drawing/2014/main" id="{0099B041-33FC-40BD-A9F1-C1D3A4A944B6}"/>
              </a:ext>
            </a:extLst>
          </p:cNvPr>
          <p:cNvSpPr>
            <a:spLocks noGrp="1"/>
          </p:cNvSpPr>
          <p:nvPr>
            <p:ph type="subTitle" idx="1"/>
          </p:nvPr>
        </p:nvSpPr>
        <p:spPr>
          <a:xfrm>
            <a:off x="923848" y="2851112"/>
            <a:ext cx="3920207" cy="1384600"/>
          </a:xfrm>
        </p:spPr>
        <p:txBody>
          <a:bodyPr>
            <a:noAutofit/>
          </a:bodyPr>
          <a:lstStyle/>
          <a:p>
            <a:r>
              <a:rPr lang="ru-RU" sz="4000" i="1">
                <a:latin typeface="Arial" panose="020B0604020202020204" pitchFamily="34" charset="0"/>
                <a:cs typeface="Arial" panose="020B0604020202020204" pitchFamily="34" charset="0"/>
              </a:rPr>
              <a:t>«</a:t>
            </a:r>
            <a:r>
              <a:rPr lang="ru-RU" sz="4000" i="1" smtClean="0">
                <a:latin typeface="Arial" panose="020B0604020202020204" pitchFamily="34" charset="0"/>
                <a:cs typeface="Arial" panose="020B0604020202020204" pitchFamily="34" charset="0"/>
              </a:rPr>
              <a:t>Учиться </a:t>
            </a:r>
            <a:r>
              <a:rPr lang="ru-RU" sz="4000" i="1" dirty="0">
                <a:latin typeface="Arial" panose="020B0604020202020204" pitchFamily="34" charset="0"/>
                <a:cs typeface="Arial" panose="020B0604020202020204" pitchFamily="34" charset="0"/>
              </a:rPr>
              <a:t>победно!» </a:t>
            </a:r>
            <a:endParaRPr lang="ru-RU" sz="4000" i="1" dirty="0" smtClean="0">
              <a:latin typeface="Arial" panose="020B0604020202020204" pitchFamily="34" charset="0"/>
              <a:cs typeface="Arial" panose="020B0604020202020204" pitchFamily="34" charset="0"/>
            </a:endParaRPr>
          </a:p>
        </p:txBody>
      </p:sp>
      <p:grpSp>
        <p:nvGrpSpPr>
          <p:cNvPr id="5" name="Группа 4"/>
          <p:cNvGrpSpPr/>
          <p:nvPr/>
        </p:nvGrpSpPr>
        <p:grpSpPr>
          <a:xfrm>
            <a:off x="0" y="8110"/>
            <a:ext cx="1918027" cy="2234662"/>
            <a:chOff x="0" y="8110"/>
            <a:chExt cx="1918027" cy="2234662"/>
          </a:xfrm>
        </p:grpSpPr>
        <p:pic>
          <p:nvPicPr>
            <p:cNvPr id="4"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pic>
        <p:nvPicPr>
          <p:cNvPr id="1037" name="Picture 13" descr="https://image.jimcdn.com/app/cms/image/transf/dimension=240x240:mode=crop:format=png/path/sa3fb679e79ab87aa/image/i4e963f96c856f678/version/1574676088/imag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4055" y="2085739"/>
            <a:ext cx="4299945" cy="4299947"/>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937887" y="1989868"/>
            <a:ext cx="4485139" cy="369332"/>
          </a:xfrm>
          <a:prstGeom prst="rect">
            <a:avLst/>
          </a:prstGeom>
        </p:spPr>
        <p:txBody>
          <a:bodyPr wrap="none">
            <a:spAutoFit/>
          </a:bodyPr>
          <a:lstStyle/>
          <a:p>
            <a:r>
              <a:rPr lang="ru-RU" dirty="0" smtClean="0">
                <a:latin typeface="Arial" panose="020B0604020202020204" pitchFamily="34" charset="0"/>
                <a:cs typeface="Arial" panose="020B0604020202020204" pitchFamily="34" charset="0"/>
              </a:rPr>
              <a:t>01 </a:t>
            </a:r>
            <a:r>
              <a:rPr lang="ru-RU" dirty="0">
                <a:latin typeface="Arial" panose="020B0604020202020204" pitchFamily="34" charset="0"/>
                <a:cs typeface="Arial" panose="020B0604020202020204" pitchFamily="34" charset="0"/>
              </a:rPr>
              <a:t>мая 1927 года </a:t>
            </a:r>
            <a:r>
              <a:rPr lang="ru-RU" dirty="0" smtClean="0">
                <a:latin typeface="Arial" panose="020B0604020202020204" pitchFamily="34" charset="0"/>
                <a:cs typeface="Arial" panose="020B0604020202020204" pitchFamily="34" charset="0"/>
              </a:rPr>
              <a:t>- </a:t>
            </a:r>
            <a:r>
              <a:rPr lang="ru-RU" dirty="0">
                <a:latin typeface="Arial" panose="020B0604020202020204" pitchFamily="34" charset="0"/>
                <a:cs typeface="Arial" panose="020B0604020202020204" pitchFamily="34" charset="0"/>
              </a:rPr>
              <a:t>20 ноября 2020 года </a:t>
            </a:r>
            <a:endParaRPr lang="ru-RU" dirty="0"/>
          </a:p>
        </p:txBody>
      </p:sp>
    </p:spTree>
    <p:extLst>
      <p:ext uri="{BB962C8B-B14F-4D97-AF65-F5344CB8AC3E}">
        <p14:creationId xmlns:p14="http://schemas.microsoft.com/office/powerpoint/2010/main" val="3557061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7"/>
            <a:ext cx="6535410" cy="952185"/>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dirty="0" smtClean="0">
                <a:solidFill>
                  <a:srgbClr val="C00000"/>
                </a:solidFill>
                <a:latin typeface="Arial" panose="020B0604020202020204" pitchFamily="34" charset="0"/>
                <a:cs typeface="Arial" panose="020B0604020202020204" pitchFamily="34" charset="0"/>
              </a:rPr>
              <a:t>Принципы построения метода 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5" name="Прямоугольник 4"/>
          <p:cNvSpPr/>
          <p:nvPr/>
        </p:nvSpPr>
        <p:spPr>
          <a:xfrm>
            <a:off x="2774552" y="899153"/>
            <a:ext cx="6170666" cy="2308324"/>
          </a:xfrm>
          <a:prstGeom prst="rect">
            <a:avLst/>
          </a:prstGeom>
        </p:spPr>
        <p:txBody>
          <a:bodyPr wrap="square">
            <a:spAutoFit/>
          </a:bodyPr>
          <a:lstStyle/>
          <a:p>
            <a:r>
              <a:rPr lang="ru-RU" b="1" dirty="0">
                <a:latin typeface="Arial" panose="020B0604020202020204" pitchFamily="34" charset="0"/>
                <a:cs typeface="Arial" panose="020B0604020202020204" pitchFamily="34" charset="0"/>
              </a:rPr>
              <a:t>7. Максимализма:</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 требовательности и пощаде;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 самостоятельности и контроле;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 загрузке учителя и облегчении его труда;</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 заинтересованности ученика;</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 равенстве и праве выбора (быть в активе или пассиве);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 просторе для сильного ученика.</a:t>
            </a:r>
          </a:p>
        </p:txBody>
      </p:sp>
      <p:sp>
        <p:nvSpPr>
          <p:cNvPr id="8" name="Прямоугольник 7"/>
          <p:cNvSpPr/>
          <p:nvPr/>
        </p:nvSpPr>
        <p:spPr>
          <a:xfrm>
            <a:off x="258418" y="3168502"/>
            <a:ext cx="4572000" cy="923330"/>
          </a:xfrm>
          <a:prstGeom prst="rect">
            <a:avLst/>
          </a:prstGeom>
        </p:spPr>
        <p:txBody>
          <a:bodyPr>
            <a:spAutoFit/>
          </a:bodyPr>
          <a:lstStyle/>
          <a:p>
            <a:r>
              <a:rPr lang="ru-RU" b="1" dirty="0">
                <a:latin typeface="Arial" panose="020B0604020202020204" pitchFamily="34" charset="0"/>
                <a:cs typeface="Arial" panose="020B0604020202020204" pitchFamily="34" charset="0"/>
              </a:rPr>
              <a:t>8. Последовательности: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изучение теории;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отработка практики.</a:t>
            </a:r>
          </a:p>
        </p:txBody>
      </p:sp>
      <p:sp>
        <p:nvSpPr>
          <p:cNvPr id="9" name="Прямоугольник 8"/>
          <p:cNvSpPr/>
          <p:nvPr/>
        </p:nvSpPr>
        <p:spPr>
          <a:xfrm>
            <a:off x="4249973" y="3307001"/>
            <a:ext cx="4572000" cy="646331"/>
          </a:xfrm>
          <a:prstGeom prst="rect">
            <a:avLst/>
          </a:prstGeom>
        </p:spPr>
        <p:txBody>
          <a:bodyPr>
            <a:spAutoFit/>
          </a:bodyPr>
          <a:lstStyle/>
          <a:p>
            <a:r>
              <a:rPr lang="ru-RU" b="1" dirty="0">
                <a:latin typeface="Arial" panose="020B0604020202020204" pitchFamily="34" charset="0"/>
                <a:cs typeface="Arial" panose="020B0604020202020204" pitchFamily="34" charset="0"/>
              </a:rPr>
              <a:t>9. Здоровья:</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физическое воспитание ежедневно</a:t>
            </a:r>
            <a:r>
              <a:rPr lang="ru-RU" dirty="0"/>
              <a:t>.</a:t>
            </a:r>
          </a:p>
        </p:txBody>
      </p:sp>
      <p:sp>
        <p:nvSpPr>
          <p:cNvPr id="11" name="Прямоугольник 10"/>
          <p:cNvSpPr/>
          <p:nvPr/>
        </p:nvSpPr>
        <p:spPr>
          <a:xfrm>
            <a:off x="3395207" y="4246230"/>
            <a:ext cx="5426766" cy="2031325"/>
          </a:xfrm>
          <a:prstGeom prst="rect">
            <a:avLst/>
          </a:prstGeom>
        </p:spPr>
        <p:txBody>
          <a:bodyPr wrap="square">
            <a:spAutoFit/>
          </a:bodyPr>
          <a:lstStyle/>
          <a:p>
            <a:r>
              <a:rPr lang="ru-RU" b="1" dirty="0">
                <a:latin typeface="Arial" panose="020B0604020202020204" pitchFamily="34" charset="0"/>
                <a:cs typeface="Arial" panose="020B0604020202020204" pitchFamily="34" charset="0"/>
              </a:rPr>
              <a:t>10. Открытых перспектив:</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открытое и подвижное оценивание (гласность);</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открытый учет знаний («Ведомость открытого учёта знаний»);</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возможность ученику выйти на высокий уровень знаний и оценок.</a:t>
            </a:r>
          </a:p>
        </p:txBody>
      </p:sp>
      <p:pic>
        <p:nvPicPr>
          <p:cNvPr id="2050" name="Picture 2" descr="https://mypresentation.ru/documents/c2a8aa6bd9ecca97f9c3787bcd99f486/img3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0880" y="4204602"/>
            <a:ext cx="3123132" cy="2342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9080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7"/>
            <a:ext cx="6535410" cy="952185"/>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dirty="0" smtClean="0">
                <a:solidFill>
                  <a:srgbClr val="C00000"/>
                </a:solidFill>
                <a:latin typeface="Arial" panose="020B0604020202020204" pitchFamily="34" charset="0"/>
                <a:cs typeface="Arial" panose="020B0604020202020204" pitchFamily="34" charset="0"/>
              </a:rPr>
              <a:t>Этапы обучения по системе 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7" name="Прямоугольник 6"/>
          <p:cNvSpPr/>
          <p:nvPr/>
        </p:nvSpPr>
        <p:spPr>
          <a:xfrm>
            <a:off x="1979940" y="929879"/>
            <a:ext cx="6535410" cy="2031325"/>
          </a:xfrm>
          <a:prstGeom prst="rect">
            <a:avLst/>
          </a:prstGeom>
        </p:spPr>
        <p:txBody>
          <a:bodyPr wrap="square">
            <a:spAutoFit/>
          </a:bodyPr>
          <a:lstStyle/>
          <a:p>
            <a:r>
              <a:rPr lang="ru-RU" b="1" dirty="0">
                <a:latin typeface="Arial" panose="020B0604020202020204" pitchFamily="34" charset="0"/>
                <a:cs typeface="Arial" panose="020B0604020202020204" pitchFamily="34" charset="0"/>
              </a:rPr>
              <a:t>Новаторская методика лежит на 6 китах:</a:t>
            </a:r>
          </a:p>
          <a:p>
            <a:pPr marL="342900" lvl="0" indent="-342900">
              <a:buFont typeface="+mj-lt"/>
              <a:buAutoNum type="arabicPeriod"/>
            </a:pPr>
            <a:r>
              <a:rPr lang="ru-RU" dirty="0">
                <a:latin typeface="Arial" panose="020B0604020202020204" pitchFamily="34" charset="0"/>
                <a:cs typeface="Arial" panose="020B0604020202020204" pitchFamily="34" charset="0"/>
              </a:rPr>
              <a:t>Повторении.</a:t>
            </a:r>
          </a:p>
          <a:p>
            <a:pPr marL="342900" lvl="0" indent="-342900">
              <a:buFont typeface="+mj-lt"/>
              <a:buAutoNum type="arabicPeriod"/>
            </a:pPr>
            <a:r>
              <a:rPr lang="ru-RU" dirty="0">
                <a:latin typeface="Arial" panose="020B0604020202020204" pitchFamily="34" charset="0"/>
                <a:cs typeface="Arial" panose="020B0604020202020204" pitchFamily="34" charset="0"/>
              </a:rPr>
              <a:t>Контроле знаний.</a:t>
            </a:r>
          </a:p>
          <a:p>
            <a:pPr marL="342900" lvl="0" indent="-342900">
              <a:buFont typeface="+mj-lt"/>
              <a:buAutoNum type="arabicPeriod"/>
            </a:pPr>
            <a:r>
              <a:rPr lang="ru-RU" dirty="0">
                <a:latin typeface="Arial" panose="020B0604020202020204" pitchFamily="34" charset="0"/>
                <a:cs typeface="Arial" panose="020B0604020202020204" pitchFamily="34" charset="0"/>
              </a:rPr>
              <a:t>Системе оценок. </a:t>
            </a:r>
          </a:p>
          <a:p>
            <a:pPr marL="342900" lvl="0" indent="-342900">
              <a:buFont typeface="+mj-lt"/>
              <a:buAutoNum type="arabicPeriod"/>
            </a:pPr>
            <a:r>
              <a:rPr lang="ru-RU" dirty="0">
                <a:latin typeface="Arial" panose="020B0604020202020204" pitchFamily="34" charset="0"/>
                <a:cs typeface="Arial" panose="020B0604020202020204" pitchFamily="34" charset="0"/>
              </a:rPr>
              <a:t>Методике решения задач.</a:t>
            </a:r>
          </a:p>
          <a:p>
            <a:pPr marL="342900" lvl="0" indent="-342900">
              <a:buFont typeface="+mj-lt"/>
              <a:buAutoNum type="arabicPeriod"/>
            </a:pPr>
            <a:r>
              <a:rPr lang="ru-RU" dirty="0">
                <a:latin typeface="Arial" panose="020B0604020202020204" pitchFamily="34" charset="0"/>
                <a:cs typeface="Arial" panose="020B0604020202020204" pitchFamily="34" charset="0"/>
              </a:rPr>
              <a:t>Опорных конспектах.</a:t>
            </a:r>
          </a:p>
          <a:p>
            <a:pPr marL="342900" lvl="0" indent="-342900">
              <a:buFont typeface="+mj-lt"/>
              <a:buAutoNum type="arabicPeriod"/>
            </a:pPr>
            <a:r>
              <a:rPr lang="ru-RU" dirty="0">
                <a:latin typeface="Arial" panose="020B0604020202020204" pitchFamily="34" charset="0"/>
                <a:cs typeface="Arial" panose="020B0604020202020204" pitchFamily="34" charset="0"/>
              </a:rPr>
              <a:t>Спортивных занятиях с учениками</a:t>
            </a:r>
            <a:r>
              <a:rPr lang="ru-RU" dirty="0" smtClean="0">
                <a:latin typeface="Arial" panose="020B0604020202020204" pitchFamily="34" charset="0"/>
                <a:cs typeface="Arial" panose="020B0604020202020204" pitchFamily="34" charset="0"/>
              </a:rPr>
              <a:t>.</a:t>
            </a:r>
            <a:endParaRPr lang="ru-RU" dirty="0">
              <a:latin typeface="Arial" panose="020B0604020202020204" pitchFamily="34" charset="0"/>
              <a:cs typeface="Arial" panose="020B0604020202020204" pitchFamily="34" charset="0"/>
            </a:endParaRPr>
          </a:p>
        </p:txBody>
      </p:sp>
      <p:sp>
        <p:nvSpPr>
          <p:cNvPr id="10" name="Прямоугольник 9"/>
          <p:cNvSpPr/>
          <p:nvPr/>
        </p:nvSpPr>
        <p:spPr>
          <a:xfrm>
            <a:off x="250466" y="3419013"/>
            <a:ext cx="3136790" cy="923330"/>
          </a:xfrm>
          <a:prstGeom prst="rect">
            <a:avLst/>
          </a:prstGeom>
        </p:spPr>
        <p:txBody>
          <a:bodyPr wrap="square">
            <a:spAutoFit/>
          </a:bodyPr>
          <a:lstStyle/>
          <a:p>
            <a:r>
              <a:rPr lang="ru-RU" b="1" i="1" dirty="0">
                <a:latin typeface="Arial" panose="020B0604020202020204" pitchFamily="34" charset="0"/>
                <a:cs typeface="Arial" panose="020B0604020202020204" pitchFamily="34" charset="0"/>
              </a:rPr>
              <a:t>«Учиться победно!» </a:t>
            </a:r>
            <a:endParaRPr lang="ru-RU" b="1" i="1" dirty="0" smtClean="0">
              <a:latin typeface="Arial" panose="020B0604020202020204" pitchFamily="34" charset="0"/>
              <a:cs typeface="Arial" panose="020B0604020202020204" pitchFamily="34" charset="0"/>
            </a:endParaRPr>
          </a:p>
          <a:p>
            <a:r>
              <a:rPr lang="ru-RU" dirty="0" smtClean="0">
                <a:latin typeface="Arial" panose="020B0604020202020204" pitchFamily="34" charset="0"/>
                <a:cs typeface="Arial" panose="020B0604020202020204" pitchFamily="34" charset="0"/>
              </a:rPr>
              <a:t>— </a:t>
            </a:r>
            <a:r>
              <a:rPr lang="ru-RU" dirty="0">
                <a:latin typeface="Arial" panose="020B0604020202020204" pitchFamily="34" charset="0"/>
                <a:cs typeface="Arial" panose="020B0604020202020204" pitchFamily="34" charset="0"/>
              </a:rPr>
              <a:t>вот девиз педагога В.Ф. Шаталова.</a:t>
            </a:r>
          </a:p>
        </p:txBody>
      </p:sp>
      <p:pic>
        <p:nvPicPr>
          <p:cNvPr id="12292" name="Picture 4" descr="https://fsd.videouroki.net/html/2017/05/01/v_590764eae8a31/img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6012" y="3239316"/>
            <a:ext cx="6096000" cy="3429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0362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8"/>
            <a:ext cx="6535410" cy="70286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dirty="0" smtClean="0">
                <a:solidFill>
                  <a:srgbClr val="C00000"/>
                </a:solidFill>
                <a:latin typeface="Arial" panose="020B0604020202020204" pitchFamily="34" charset="0"/>
                <a:cs typeface="Arial" panose="020B0604020202020204" pitchFamily="34" charset="0"/>
              </a:rPr>
              <a:t>Схема уроков 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7" name="Прямоугольник 6"/>
          <p:cNvSpPr/>
          <p:nvPr/>
        </p:nvSpPr>
        <p:spPr>
          <a:xfrm>
            <a:off x="675305" y="1515071"/>
            <a:ext cx="8325572" cy="3693319"/>
          </a:xfrm>
          <a:prstGeom prst="rect">
            <a:avLst/>
          </a:prstGeom>
        </p:spPr>
        <p:txBody>
          <a:bodyPr wrap="square">
            <a:spAutoFit/>
          </a:bodyPr>
          <a:lstStyle/>
          <a:p>
            <a:r>
              <a:rPr lang="ru-RU" b="1" dirty="0" smtClean="0">
                <a:latin typeface="Arial" panose="020B0604020202020204" pitchFamily="34" charset="0"/>
                <a:cs typeface="Arial" panose="020B0604020202020204" pitchFamily="34" charset="0"/>
              </a:rPr>
              <a:t>1</a:t>
            </a:r>
            <a:r>
              <a:rPr lang="ru-RU" b="1" dirty="0">
                <a:latin typeface="Arial" panose="020B0604020202020204" pitchFamily="34" charset="0"/>
                <a:cs typeface="Arial" panose="020B0604020202020204" pitchFamily="34" charset="0"/>
              </a:rPr>
              <a:t>. Объяснение: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публичная нумерация тем;</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четкое, развернутое воспроизведение конспекта с многократным повтором трудных мест;</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перерыв;</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быстрое такое же объяснение конспекта с записью на доске;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переписывание конспекта в тетрадь</a:t>
            </a:r>
            <a:r>
              <a:rPr lang="ru-RU" dirty="0" smtClean="0">
                <a:latin typeface="Arial" panose="020B0604020202020204" pitchFamily="34" charset="0"/>
                <a:cs typeface="Arial" panose="020B0604020202020204" pitchFamily="34" charset="0"/>
              </a:rPr>
              <a:t>.</a:t>
            </a:r>
          </a:p>
          <a:p>
            <a:pPr lvl="0"/>
            <a:endParaRPr lang="ru-RU" dirty="0">
              <a:latin typeface="Arial" panose="020B0604020202020204" pitchFamily="34" charset="0"/>
              <a:cs typeface="Arial" panose="020B0604020202020204" pitchFamily="34" charset="0"/>
            </a:endParaRPr>
          </a:p>
          <a:p>
            <a:r>
              <a:rPr lang="ru-RU" b="1" dirty="0">
                <a:latin typeface="Arial" panose="020B0604020202020204" pitchFamily="34" charset="0"/>
                <a:cs typeface="Arial" panose="020B0604020202020204" pitchFamily="34" charset="0"/>
              </a:rPr>
              <a:t>2. Повторение: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воспроизведение конспекта на отдельном листочке на следующий день;</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несколько человек </a:t>
            </a:r>
            <a:r>
              <a:rPr lang="ru-RU" dirty="0" err="1">
                <a:latin typeface="Arial" panose="020B0604020202020204" pitchFamily="34" charset="0"/>
                <a:cs typeface="Arial" panose="020B0604020202020204" pitchFamily="34" charset="0"/>
              </a:rPr>
              <a:t>контрольно</a:t>
            </a:r>
            <a:r>
              <a:rPr lang="ru-RU" dirty="0">
                <a:latin typeface="Arial" panose="020B0604020202020204" pitchFamily="34" charset="0"/>
                <a:cs typeface="Arial" panose="020B0604020202020204" pitchFamily="34" charset="0"/>
              </a:rPr>
              <a:t> воспроизводят конспект на доске с последующим ответом вслух перед классом;</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весь класс не скучает, а слушает отвечающих, проверяя себя.</a:t>
            </a:r>
          </a:p>
        </p:txBody>
      </p:sp>
      <p:sp>
        <p:nvSpPr>
          <p:cNvPr id="5" name="Прямоугольник 4"/>
          <p:cNvSpPr/>
          <p:nvPr/>
        </p:nvSpPr>
        <p:spPr>
          <a:xfrm>
            <a:off x="2095168" y="654301"/>
            <a:ext cx="6563801" cy="646331"/>
          </a:xfrm>
          <a:prstGeom prst="rect">
            <a:avLst/>
          </a:prstGeom>
        </p:spPr>
        <p:txBody>
          <a:bodyPr wrap="square">
            <a:spAutoFit/>
          </a:bodyPr>
          <a:lstStyle/>
          <a:p>
            <a:r>
              <a:rPr lang="ru-RU" b="1" dirty="0">
                <a:latin typeface="Arial" panose="020B0604020202020204" pitchFamily="34" charset="0"/>
                <a:cs typeface="Arial" panose="020B0604020202020204" pitchFamily="34" charset="0"/>
              </a:rPr>
              <a:t>Обучение у </a:t>
            </a:r>
            <a:r>
              <a:rPr lang="ru-RU" b="1" dirty="0" smtClean="0">
                <a:latin typeface="Arial" panose="020B0604020202020204" pitchFamily="34" charset="0"/>
                <a:cs typeface="Arial" panose="020B0604020202020204" pitchFamily="34" charset="0"/>
              </a:rPr>
              <a:t>Шаталова </a:t>
            </a:r>
            <a:r>
              <a:rPr lang="ru-RU" b="1" dirty="0">
                <a:latin typeface="Arial" panose="020B0604020202020204" pitchFamily="34" charset="0"/>
                <a:cs typeface="Arial" panose="020B0604020202020204" pitchFamily="34" charset="0"/>
              </a:rPr>
              <a:t>идет по строгому алгоритму</a:t>
            </a:r>
            <a:r>
              <a:rPr lang="ru-RU" b="1" dirty="0" smtClean="0">
                <a:latin typeface="Arial" panose="020B0604020202020204" pitchFamily="34" charset="0"/>
                <a:cs typeface="Arial" panose="020B0604020202020204" pitchFamily="34" charset="0"/>
              </a:rPr>
              <a:t>:</a:t>
            </a:r>
            <a:endParaRPr lang="ru-RU" b="1" dirty="0">
              <a:latin typeface="Arial" panose="020B0604020202020204" pitchFamily="34" charset="0"/>
              <a:cs typeface="Arial" panose="020B0604020202020204" pitchFamily="34" charset="0"/>
            </a:endParaRPr>
          </a:p>
          <a:p>
            <a:r>
              <a:rPr lang="ru-RU" b="1" i="1" dirty="0">
                <a:solidFill>
                  <a:schemeClr val="accent1"/>
                </a:solidFill>
                <a:latin typeface="Arial" panose="020B0604020202020204" pitchFamily="34" charset="0"/>
                <a:cs typeface="Arial" panose="020B0604020202020204" pitchFamily="34" charset="0"/>
              </a:rPr>
              <a:t>ознакомление + понимание + закрепление + опрос</a:t>
            </a:r>
          </a:p>
        </p:txBody>
      </p:sp>
    </p:spTree>
    <p:extLst>
      <p:ext uri="{BB962C8B-B14F-4D97-AF65-F5344CB8AC3E}">
        <p14:creationId xmlns:p14="http://schemas.microsoft.com/office/powerpoint/2010/main" val="2198969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8"/>
            <a:ext cx="6535410" cy="70286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dirty="0" smtClean="0">
                <a:solidFill>
                  <a:srgbClr val="C00000"/>
                </a:solidFill>
                <a:latin typeface="Arial" panose="020B0604020202020204" pitchFamily="34" charset="0"/>
                <a:cs typeface="Arial" panose="020B0604020202020204" pitchFamily="34" charset="0"/>
              </a:rPr>
              <a:t>Схема уроков 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7" name="Прямоугольник 6"/>
          <p:cNvSpPr/>
          <p:nvPr/>
        </p:nvSpPr>
        <p:spPr>
          <a:xfrm>
            <a:off x="1693072" y="563048"/>
            <a:ext cx="7371415" cy="3139321"/>
          </a:xfrm>
          <a:prstGeom prst="rect">
            <a:avLst/>
          </a:prstGeom>
        </p:spPr>
        <p:txBody>
          <a:bodyPr wrap="square">
            <a:spAutoFit/>
          </a:bodyPr>
          <a:lstStyle/>
          <a:p>
            <a:r>
              <a:rPr lang="ru-RU" b="1" dirty="0">
                <a:latin typeface="Arial" panose="020B0604020202020204" pitchFamily="34" charset="0"/>
                <a:cs typeface="Arial" panose="020B0604020202020204" pitchFamily="34" charset="0"/>
              </a:rPr>
              <a:t>3. Решение задач:</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на уроке решается 2-3 типовые задачи;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типовые задачи обязательны для всех;</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никто не пишет, все слушают;</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задачу решает ученик;</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повторное домашнее самостоятельное решение типовой задачи;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решение индивидуальных заданий по учебникам с быстрой проверкой и консультацией ошибок;</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интервал для решения заданных задач не определяется, индивидуален.</a:t>
            </a:r>
          </a:p>
        </p:txBody>
      </p:sp>
      <p:sp>
        <p:nvSpPr>
          <p:cNvPr id="8" name="Прямоугольник 7"/>
          <p:cNvSpPr/>
          <p:nvPr/>
        </p:nvSpPr>
        <p:spPr>
          <a:xfrm>
            <a:off x="218661" y="3657386"/>
            <a:ext cx="8639092" cy="2308324"/>
          </a:xfrm>
          <a:prstGeom prst="rect">
            <a:avLst/>
          </a:prstGeom>
        </p:spPr>
        <p:txBody>
          <a:bodyPr wrap="square">
            <a:spAutoFit/>
          </a:bodyPr>
          <a:lstStyle/>
          <a:p>
            <a:r>
              <a:rPr lang="ru-RU" dirty="0">
                <a:latin typeface="Arial" panose="020B0604020202020204" pitchFamily="34" charset="0"/>
                <a:cs typeface="Arial" panose="020B0604020202020204" pitchFamily="34" charset="0"/>
              </a:rPr>
              <a:t>По словам самого Шаталова, учеба идет по </a:t>
            </a:r>
            <a:r>
              <a:rPr lang="ru-RU" b="1" dirty="0">
                <a:latin typeface="Arial" panose="020B0604020202020204" pitchFamily="34" charset="0"/>
                <a:cs typeface="Arial" panose="020B0604020202020204" pitchFamily="34" charset="0"/>
              </a:rPr>
              <a:t>принципу «солёного огурца»: «</a:t>
            </a:r>
            <a:r>
              <a:rPr lang="ru-RU" dirty="0">
                <a:latin typeface="Arial" panose="020B0604020202020204" pitchFamily="34" charset="0"/>
                <a:cs typeface="Arial" panose="020B0604020202020204" pitchFamily="34" charset="0"/>
              </a:rPr>
              <a:t>Если в банку с солёной водой положить свежие огурцы, то, хочется им или не хочется, они всё равно станут солёными…</a:t>
            </a:r>
            <a:r>
              <a:rPr lang="ru-RU" b="1" dirty="0">
                <a:latin typeface="Arial" panose="020B0604020202020204" pitchFamily="34" charset="0"/>
                <a:cs typeface="Arial" panose="020B0604020202020204" pitchFamily="34" charset="0"/>
              </a:rPr>
              <a:t>»</a:t>
            </a:r>
            <a:r>
              <a:rPr lang="ru-RU" dirty="0">
                <a:latin typeface="Arial" panose="020B0604020202020204" pitchFamily="34" charset="0"/>
                <a:cs typeface="Arial" panose="020B0604020202020204" pitchFamily="34" charset="0"/>
              </a:rPr>
              <a:t>. То есть при таком подходе обучение любого ученика будет успешным.</a:t>
            </a:r>
          </a:p>
          <a:p>
            <a:r>
              <a:rPr lang="ru-RU" dirty="0">
                <a:latin typeface="Arial" panose="020B0604020202020204" pitchFamily="34" charset="0"/>
                <a:cs typeface="Arial" panose="020B0604020202020204" pitchFamily="34" charset="0"/>
              </a:rPr>
              <a:t>«Рецепт успеха ученика прост: нужно верить в ребенка и при малейшей возможности давать ему высказаться, чтобы над ним не висел страх оценки, страх отчуждения и осуждения. А во-вторых, учителю нужно очень четко все объяснять», — Шаталов.</a:t>
            </a:r>
          </a:p>
        </p:txBody>
      </p:sp>
    </p:spTree>
    <p:extLst>
      <p:ext uri="{BB962C8B-B14F-4D97-AF65-F5344CB8AC3E}">
        <p14:creationId xmlns:p14="http://schemas.microsoft.com/office/powerpoint/2010/main" val="38557901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8110"/>
            <a:ext cx="1918027" cy="2234662"/>
            <a:chOff x="0" y="8110"/>
            <a:chExt cx="1918027" cy="2234662"/>
          </a:xfrm>
        </p:grpSpPr>
        <p:pic>
          <p:nvPicPr>
            <p:cNvPr id="4"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594938" y="2088107"/>
            <a:ext cx="8378010" cy="3970318"/>
          </a:xfrm>
          <a:prstGeom prst="rect">
            <a:avLst/>
          </a:prstGeom>
        </p:spPr>
        <p:txBody>
          <a:bodyPr wrap="square">
            <a:spAutoFit/>
          </a:bodyPr>
          <a:lstStyle/>
          <a:p>
            <a:pPr indent="457200" algn="just"/>
            <a:r>
              <a:rPr lang="ru-RU" dirty="0">
                <a:latin typeface="Arial" panose="020B0604020202020204" pitchFamily="34" charset="0"/>
                <a:cs typeface="Arial" panose="020B0604020202020204" pitchFamily="34" charset="0"/>
              </a:rPr>
              <a:t>Педагогика народного учителя работает эффективней, если </a:t>
            </a:r>
            <a:r>
              <a:rPr lang="ru-RU" b="1" dirty="0">
                <a:latin typeface="Arial" panose="020B0604020202020204" pitchFamily="34" charset="0"/>
                <a:cs typeface="Arial" panose="020B0604020202020204" pitchFamily="34" charset="0"/>
              </a:rPr>
              <a:t>ученика поддерживают и контролируют дома</a:t>
            </a:r>
            <a:r>
              <a:rPr lang="ru-RU" dirty="0">
                <a:latin typeface="Arial" panose="020B0604020202020204" pitchFamily="34" charset="0"/>
                <a:cs typeface="Arial" panose="020B0604020202020204" pitchFamily="34" charset="0"/>
              </a:rPr>
              <a:t>.</a:t>
            </a:r>
          </a:p>
          <a:p>
            <a:pPr indent="457200" algn="just"/>
            <a:r>
              <a:rPr lang="ru-RU" dirty="0">
                <a:latin typeface="Arial" panose="020B0604020202020204" pitchFamily="34" charset="0"/>
                <a:cs typeface="Arial" panose="020B0604020202020204" pitchFamily="34" charset="0"/>
              </a:rPr>
              <a:t>Позитивное отношение к любым результатам учебы своего ребенка позволяет убрать страхи, добавить мотивации. Родители обязаны оказывать своему ребенку помощь, поддержку, уделять внимание, осуществлять контроль.</a:t>
            </a:r>
          </a:p>
          <a:p>
            <a:pPr indent="457200" algn="just"/>
            <a:r>
              <a:rPr lang="ru-RU" dirty="0">
                <a:latin typeface="Arial" panose="020B0604020202020204" pitchFamily="34" charset="0"/>
                <a:cs typeface="Arial" panose="020B0604020202020204" pitchFamily="34" charset="0"/>
              </a:rPr>
              <a:t>По опорным конспектам это сделать очень легко и быстро. Такие меры могут быть нужны поначалу. Далее необходимость в них отпадает автоматически.</a:t>
            </a:r>
          </a:p>
          <a:p>
            <a:pPr indent="457200" algn="just"/>
            <a:r>
              <a:rPr lang="ru-RU" dirty="0">
                <a:latin typeface="Arial" panose="020B0604020202020204" pitchFamily="34" charset="0"/>
                <a:cs typeface="Arial" panose="020B0604020202020204" pitchFamily="34" charset="0"/>
              </a:rPr>
              <a:t>Когда возникает стойкая мотивация, помощь родителей не только не нужна. Она просто запрещена. Но поддержка мотивации со стороны родителей должна быть постоянной. При этом идет постоянное информирование родителей об успехах ребенка. Это исключает конфликты между школой и родителями.</a:t>
            </a:r>
          </a:p>
        </p:txBody>
      </p:sp>
      <p:sp>
        <p:nvSpPr>
          <p:cNvPr id="9" name="Заголовок 1"/>
          <p:cNvSpPr txBox="1">
            <a:spLocks/>
          </p:cNvSpPr>
          <p:nvPr/>
        </p:nvSpPr>
        <p:spPr>
          <a:xfrm>
            <a:off x="1979940" y="66878"/>
            <a:ext cx="3656585" cy="186266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ru-RU" sz="3200" b="1" dirty="0" smtClean="0">
                <a:solidFill>
                  <a:srgbClr val="C00000"/>
                </a:solidFill>
                <a:latin typeface="Arial" panose="020B0604020202020204" pitchFamily="34" charset="0"/>
                <a:cs typeface="Arial" panose="020B0604020202020204" pitchFamily="34" charset="0"/>
              </a:rPr>
              <a:t>Взаимодействие </a:t>
            </a:r>
          </a:p>
          <a:p>
            <a:pPr>
              <a:lnSpc>
                <a:spcPct val="120000"/>
              </a:lnSpc>
            </a:pPr>
            <a:r>
              <a:rPr lang="ru-RU" sz="3200" b="1" dirty="0">
                <a:solidFill>
                  <a:srgbClr val="C00000"/>
                </a:solidFill>
                <a:latin typeface="Arial" panose="020B0604020202020204" pitchFamily="34" charset="0"/>
                <a:cs typeface="Arial" panose="020B0604020202020204" pitchFamily="34" charset="0"/>
              </a:rPr>
              <a:t>с</a:t>
            </a:r>
            <a:r>
              <a:rPr lang="ru-RU" sz="3200" b="1" dirty="0" smtClean="0">
                <a:solidFill>
                  <a:srgbClr val="C00000"/>
                </a:solidFill>
                <a:latin typeface="Arial" panose="020B0604020202020204" pitchFamily="34" charset="0"/>
                <a:cs typeface="Arial" panose="020B0604020202020204" pitchFamily="34" charset="0"/>
              </a:rPr>
              <a:t> родителями </a:t>
            </a:r>
          </a:p>
          <a:p>
            <a:pPr>
              <a:lnSpc>
                <a:spcPct val="120000"/>
              </a:lnSpc>
            </a:pPr>
            <a:r>
              <a:rPr lang="ru-RU" sz="3200" b="1" dirty="0" smtClean="0">
                <a:solidFill>
                  <a:srgbClr val="C00000"/>
                </a:solidFill>
                <a:latin typeface="Arial" panose="020B0604020202020204" pitchFamily="34" charset="0"/>
                <a:cs typeface="Arial" panose="020B0604020202020204" pitchFamily="34" charset="0"/>
              </a:rPr>
              <a:t>по Шаталову</a:t>
            </a:r>
            <a:endParaRPr lang="ru-RU" sz="3200" dirty="0">
              <a:solidFill>
                <a:srgbClr val="C00000"/>
              </a:solidFill>
              <a:latin typeface="Arial" panose="020B0604020202020204" pitchFamily="34" charset="0"/>
              <a:cs typeface="Arial" panose="020B0604020202020204" pitchFamily="34" charset="0"/>
            </a:endParaRPr>
          </a:p>
        </p:txBody>
      </p:sp>
      <p:pic>
        <p:nvPicPr>
          <p:cNvPr id="9220" name="Picture 4" descr="https://vsesvoi43.ru/wp-content/uploads/2020/05/metod-shatalova.jpe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3174" y="66878"/>
            <a:ext cx="3089774" cy="2021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34999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8110"/>
            <a:ext cx="1918027" cy="2234662"/>
            <a:chOff x="0" y="8110"/>
            <a:chExt cx="1918027" cy="2234662"/>
          </a:xfrm>
        </p:grpSpPr>
        <p:pic>
          <p:nvPicPr>
            <p:cNvPr id="4"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413468" y="1250703"/>
            <a:ext cx="8559480" cy="1754326"/>
          </a:xfrm>
          <a:prstGeom prst="rect">
            <a:avLst/>
          </a:prstGeom>
        </p:spPr>
        <p:txBody>
          <a:bodyPr wrap="square">
            <a:spAutoFit/>
          </a:bodyPr>
          <a:lstStyle/>
          <a:p>
            <a:pPr indent="457200"/>
            <a:r>
              <a:rPr lang="ru-RU" dirty="0">
                <a:latin typeface="Arial" panose="020B0604020202020204" pitchFamily="34" charset="0"/>
                <a:cs typeface="Arial" panose="020B0604020202020204" pitchFamily="34" charset="0"/>
              </a:rPr>
              <a:t>Главное отличие обучения Шаталова от других экспериментальных методик — это </a:t>
            </a:r>
            <a:r>
              <a:rPr lang="ru-RU" b="1" dirty="0">
                <a:latin typeface="Arial" panose="020B0604020202020204" pitchFamily="34" charset="0"/>
                <a:cs typeface="Arial" panose="020B0604020202020204" pitchFamily="34" charset="0"/>
              </a:rPr>
              <a:t>получение знаний от общего к частному.</a:t>
            </a:r>
          </a:p>
          <a:p>
            <a:pPr indent="457200"/>
            <a:r>
              <a:rPr lang="ru-RU" dirty="0">
                <a:latin typeface="Arial" panose="020B0604020202020204" pitchFamily="34" charset="0"/>
                <a:cs typeface="Arial" panose="020B0604020202020204" pitchFamily="34" charset="0"/>
              </a:rPr>
              <a:t>При этом используются опорные сигналы. Они являются средством подачи учебного материала. Листы опорных сигналов (некое хранилище) помогают воспринять много информации в целостности, при этом осмыслить и запомнить ее</a:t>
            </a:r>
            <a:r>
              <a:rPr lang="ru-RU" dirty="0"/>
              <a:t>.</a:t>
            </a:r>
          </a:p>
        </p:txBody>
      </p:sp>
      <p:sp>
        <p:nvSpPr>
          <p:cNvPr id="9" name="Заголовок 1"/>
          <p:cNvSpPr txBox="1">
            <a:spLocks/>
          </p:cNvSpPr>
          <p:nvPr/>
        </p:nvSpPr>
        <p:spPr>
          <a:xfrm>
            <a:off x="1979940" y="66878"/>
            <a:ext cx="6535410" cy="118758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ru-RU" sz="3200" b="1" dirty="0" smtClean="0">
                <a:solidFill>
                  <a:srgbClr val="C00000"/>
                </a:solidFill>
                <a:latin typeface="Arial" panose="020B0604020202020204" pitchFamily="34" charset="0"/>
                <a:cs typeface="Arial" panose="020B0604020202020204" pitchFamily="34" charset="0"/>
              </a:rPr>
              <a:t>Уникальность авторской методики</a:t>
            </a:r>
            <a:endParaRPr lang="ru-RU" sz="3200" dirty="0">
              <a:solidFill>
                <a:srgbClr val="C00000"/>
              </a:solidFill>
              <a:latin typeface="Arial" panose="020B0604020202020204" pitchFamily="34" charset="0"/>
              <a:cs typeface="Arial" panose="020B0604020202020204" pitchFamily="34" charset="0"/>
            </a:endParaRPr>
          </a:p>
        </p:txBody>
      </p:sp>
      <p:pic>
        <p:nvPicPr>
          <p:cNvPr id="8194" name="Picture 2" descr="https://sovparta.ru/wp-content/uploads/2021/03/stereo-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596" y="2891807"/>
            <a:ext cx="2649386" cy="37476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sovparta.ru/wp-content/uploads/2021/03/astron-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35034" y="2891807"/>
            <a:ext cx="2666479" cy="374760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s://sovklass.ru/img/blog/uchitel-74.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11707"/>
          <a:stretch/>
        </p:blipFill>
        <p:spPr bwMode="auto">
          <a:xfrm>
            <a:off x="5470497" y="3192907"/>
            <a:ext cx="3502451" cy="254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9256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8110"/>
            <a:ext cx="1918027" cy="2234662"/>
            <a:chOff x="0" y="8110"/>
            <a:chExt cx="1918027" cy="2234662"/>
          </a:xfrm>
        </p:grpSpPr>
        <p:pic>
          <p:nvPicPr>
            <p:cNvPr id="4"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Заголовок 1"/>
          <p:cNvSpPr txBox="1">
            <a:spLocks/>
          </p:cNvSpPr>
          <p:nvPr/>
        </p:nvSpPr>
        <p:spPr>
          <a:xfrm>
            <a:off x="1979940" y="66878"/>
            <a:ext cx="6535410" cy="118758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ru-RU" sz="3200" b="1" dirty="0" smtClean="0">
                <a:solidFill>
                  <a:srgbClr val="C00000"/>
                </a:solidFill>
                <a:latin typeface="Arial" panose="020B0604020202020204" pitchFamily="34" charset="0"/>
                <a:cs typeface="Arial" panose="020B0604020202020204" pitchFamily="34" charset="0"/>
              </a:rPr>
              <a:t>Уникальность авторской методики</a:t>
            </a:r>
            <a:endParaRPr lang="ru-RU" sz="3200" dirty="0">
              <a:solidFill>
                <a:srgbClr val="C00000"/>
              </a:solidFill>
              <a:latin typeface="Arial" panose="020B0604020202020204" pitchFamily="34" charset="0"/>
              <a:cs typeface="Arial" panose="020B0604020202020204" pitchFamily="34" charset="0"/>
            </a:endParaRPr>
          </a:p>
        </p:txBody>
      </p:sp>
      <p:sp>
        <p:nvSpPr>
          <p:cNvPr id="2" name="Прямоугольник 1"/>
          <p:cNvSpPr/>
          <p:nvPr/>
        </p:nvSpPr>
        <p:spPr>
          <a:xfrm>
            <a:off x="464025" y="1361066"/>
            <a:ext cx="8456842" cy="4524315"/>
          </a:xfrm>
          <a:prstGeom prst="rect">
            <a:avLst/>
          </a:prstGeom>
        </p:spPr>
        <p:txBody>
          <a:bodyPr wrap="square">
            <a:spAutoFit/>
          </a:bodyPr>
          <a:lstStyle/>
          <a:p>
            <a:pPr indent="457200"/>
            <a:r>
              <a:rPr lang="ru-RU" b="1" dirty="0">
                <a:latin typeface="Arial" panose="020B0604020202020204" pitchFamily="34" charset="0"/>
                <a:cs typeface="Arial" panose="020B0604020202020204" pitchFamily="34" charset="0"/>
              </a:rPr>
              <a:t>Уникальность методики также в:</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освоении материала с умением применения любым учеником (даже слабым);</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запоминании при минимуме времени максимума информации;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выработке беглых навыков решения простых задач;</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приобщении каждого ученика к ежедневному умственному труду;</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отсутствии отметок на текущем занятии (не отвлекают от процесса вживания в знание);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отсутствии внешней оценки (ты умница, а ты — тупой);</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бесконфликтности;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быстром движении вперед;</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открытых перспективах;</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гласности;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 реализации идеи "борьбы с двойками";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объединении ученика и учителя;</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возможности использования в школах и ВУЗах.</a:t>
            </a:r>
          </a:p>
        </p:txBody>
      </p:sp>
    </p:spTree>
    <p:extLst>
      <p:ext uri="{BB962C8B-B14F-4D97-AF65-F5344CB8AC3E}">
        <p14:creationId xmlns:p14="http://schemas.microsoft.com/office/powerpoint/2010/main" val="41790681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8110"/>
            <a:ext cx="1918027" cy="2234662"/>
            <a:chOff x="0" y="8110"/>
            <a:chExt cx="1918027" cy="2234662"/>
          </a:xfrm>
        </p:grpSpPr>
        <p:pic>
          <p:nvPicPr>
            <p:cNvPr id="4"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Заголовок 1"/>
          <p:cNvSpPr txBox="1">
            <a:spLocks/>
          </p:cNvSpPr>
          <p:nvPr/>
        </p:nvSpPr>
        <p:spPr>
          <a:xfrm>
            <a:off x="1979940" y="66878"/>
            <a:ext cx="6535410" cy="118758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ru-RU" sz="3200" b="1" dirty="0" smtClean="0">
                <a:solidFill>
                  <a:srgbClr val="C00000"/>
                </a:solidFill>
                <a:latin typeface="Arial" panose="020B0604020202020204" pitchFamily="34" charset="0"/>
                <a:cs typeface="Arial" panose="020B0604020202020204" pitchFamily="34" charset="0"/>
              </a:rPr>
              <a:t>Критика экспериментальной методики</a:t>
            </a:r>
            <a:endParaRPr lang="ru-RU" sz="3200" dirty="0">
              <a:solidFill>
                <a:srgbClr val="C00000"/>
              </a:solidFill>
              <a:latin typeface="Arial" panose="020B0604020202020204" pitchFamily="34" charset="0"/>
              <a:cs typeface="Arial" panose="020B0604020202020204" pitchFamily="34" charset="0"/>
            </a:endParaRPr>
          </a:p>
        </p:txBody>
      </p:sp>
      <p:sp>
        <p:nvSpPr>
          <p:cNvPr id="2" name="Прямоугольник 1"/>
          <p:cNvSpPr/>
          <p:nvPr/>
        </p:nvSpPr>
        <p:spPr>
          <a:xfrm>
            <a:off x="886669" y="1361066"/>
            <a:ext cx="8034197" cy="3416320"/>
          </a:xfrm>
          <a:prstGeom prst="rect">
            <a:avLst/>
          </a:prstGeom>
        </p:spPr>
        <p:txBody>
          <a:bodyPr wrap="square">
            <a:spAutoFit/>
          </a:bodyPr>
          <a:lstStyle/>
          <a:p>
            <a:r>
              <a:rPr lang="ru-RU" dirty="0">
                <a:latin typeface="Arial" panose="020B0604020202020204" pitchFamily="34" charset="0"/>
                <a:cs typeface="Arial" panose="020B0604020202020204" pitchFamily="34" charset="0"/>
              </a:rPr>
              <a:t>Сейчас интерес к самобытному преподаванию Шаталова угас.  Широкого распространения его методика не получила по причинам</a:t>
            </a:r>
            <a:r>
              <a:rPr lang="ru-RU" dirty="0" smtClean="0">
                <a:latin typeface="Arial" panose="020B0604020202020204" pitchFamily="34" charset="0"/>
                <a:cs typeface="Arial" panose="020B0604020202020204" pitchFamily="34" charset="0"/>
              </a:rPr>
              <a:t>:</a:t>
            </a:r>
          </a:p>
          <a:p>
            <a:endParaRPr lang="ru-RU"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не универсальности, она создавалась под конкретного педагога;</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уникальный результат возможен только при таланте учителя, огромной </a:t>
            </a:r>
            <a:r>
              <a:rPr lang="ru-RU" dirty="0" err="1">
                <a:latin typeface="Arial" panose="020B0604020202020204" pitchFamily="34" charset="0"/>
                <a:cs typeface="Arial" panose="020B0604020202020204" pitchFamily="34" charset="0"/>
              </a:rPr>
              <a:t>трудоотдаче</a:t>
            </a:r>
            <a:r>
              <a:rPr lang="ru-RU" dirty="0">
                <a:latin typeface="Arial" panose="020B0604020202020204" pitchFamily="34" charset="0"/>
                <a:cs typeface="Arial" panose="020B0604020202020204" pitchFamily="34" charset="0"/>
              </a:rPr>
              <a:t>, полном понимании и принятии метода;</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идея конспекта не доведена до уровня хорошего инструмента;</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упор сделан на создание и развитие репродуктивных, а не творческих способностей (академик А.А. </a:t>
            </a:r>
            <a:r>
              <a:rPr lang="ru-RU" dirty="0" err="1">
                <a:latin typeface="Arial" panose="020B0604020202020204" pitchFamily="34" charset="0"/>
                <a:cs typeface="Arial" panose="020B0604020202020204" pitchFamily="34" charset="0"/>
              </a:rPr>
              <a:t>Бодалев</a:t>
            </a:r>
            <a:r>
              <a:rPr lang="ru-RU" dirty="0">
                <a:latin typeface="Arial" panose="020B0604020202020204" pitchFamily="34" charset="0"/>
                <a:cs typeface="Arial" panose="020B0604020202020204" pitchFamily="34" charset="0"/>
              </a:rPr>
              <a:t>);</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отсутствия культуры рассуждений и умозаключений;</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неумению работать с большими текстами;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сложности видоизменения самой системы.</a:t>
            </a:r>
          </a:p>
        </p:txBody>
      </p:sp>
      <p:pic>
        <p:nvPicPr>
          <p:cNvPr id="6146" name="Picture 2" descr="https://app.sfedu.ru/sites/default/files/page_attach/bodalev.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2070" y="4182175"/>
            <a:ext cx="2885450" cy="2611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84210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8110"/>
            <a:ext cx="1918027" cy="2234662"/>
            <a:chOff x="0" y="8110"/>
            <a:chExt cx="1918027" cy="2234662"/>
          </a:xfrm>
        </p:grpSpPr>
        <p:pic>
          <p:nvPicPr>
            <p:cNvPr id="4"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Заголовок 1"/>
          <p:cNvSpPr txBox="1">
            <a:spLocks/>
          </p:cNvSpPr>
          <p:nvPr/>
        </p:nvSpPr>
        <p:spPr>
          <a:xfrm>
            <a:off x="1979940" y="66878"/>
            <a:ext cx="6535410" cy="118758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ru-RU" sz="3200" b="1" dirty="0" smtClean="0">
                <a:solidFill>
                  <a:srgbClr val="C00000"/>
                </a:solidFill>
                <a:latin typeface="Arial" panose="020B0604020202020204" pitchFamily="34" charset="0"/>
                <a:cs typeface="Arial" panose="020B0604020202020204" pitchFamily="34" charset="0"/>
              </a:rPr>
              <a:t>Распространение и популярность методики</a:t>
            </a:r>
            <a:endParaRPr lang="ru-RU" sz="3200" dirty="0">
              <a:solidFill>
                <a:srgbClr val="C00000"/>
              </a:solidFill>
              <a:latin typeface="Arial" panose="020B0604020202020204" pitchFamily="34" charset="0"/>
              <a:cs typeface="Arial" panose="020B0604020202020204" pitchFamily="34" charset="0"/>
            </a:endParaRPr>
          </a:p>
        </p:txBody>
      </p:sp>
      <p:sp>
        <p:nvSpPr>
          <p:cNvPr id="2" name="Прямоугольник 1"/>
          <p:cNvSpPr/>
          <p:nvPr/>
        </p:nvSpPr>
        <p:spPr>
          <a:xfrm>
            <a:off x="573207" y="1361066"/>
            <a:ext cx="8347660" cy="4801314"/>
          </a:xfrm>
          <a:prstGeom prst="rect">
            <a:avLst/>
          </a:prstGeom>
        </p:spPr>
        <p:txBody>
          <a:bodyPr wrap="square">
            <a:spAutoFit/>
          </a:bodyPr>
          <a:lstStyle/>
          <a:p>
            <a:r>
              <a:rPr lang="ru-RU" dirty="0">
                <a:latin typeface="Arial" panose="020B0604020202020204" pitchFamily="34" charset="0"/>
                <a:cs typeface="Arial" panose="020B0604020202020204" pitchFamily="34" charset="0"/>
              </a:rPr>
              <a:t>Соратниками и последователями Шаталова стали известные своими методиками педагоги </a:t>
            </a:r>
            <a:r>
              <a:rPr lang="ru-RU" dirty="0" smtClean="0">
                <a:latin typeface="Arial" panose="020B0604020202020204" pitchFamily="34" charset="0"/>
                <a:cs typeface="Arial" panose="020B0604020202020204" pitchFamily="34" charset="0"/>
              </a:rPr>
              <a:t>В.В. Давыдов </a:t>
            </a:r>
            <a:r>
              <a:rPr lang="ru-RU" dirty="0">
                <a:latin typeface="Arial" panose="020B0604020202020204" pitchFamily="34" charset="0"/>
                <a:cs typeface="Arial" panose="020B0604020202020204" pitchFamily="34" charset="0"/>
              </a:rPr>
              <a:t>и  </a:t>
            </a:r>
            <a:r>
              <a:rPr lang="ru-RU" dirty="0" smtClean="0">
                <a:latin typeface="Arial" panose="020B0604020202020204" pitchFamily="34" charset="0"/>
                <a:cs typeface="Arial" panose="020B0604020202020204" pitchFamily="34" charset="0"/>
              </a:rPr>
              <a:t>Ш.А. </a:t>
            </a:r>
            <a:r>
              <a:rPr lang="ru-RU" dirty="0" err="1" smtClean="0">
                <a:latin typeface="Arial" panose="020B0604020202020204" pitchFamily="34" charset="0"/>
                <a:cs typeface="Arial" panose="020B0604020202020204" pitchFamily="34" charset="0"/>
              </a:rPr>
              <a:t>Амонашвили</a:t>
            </a:r>
            <a:r>
              <a:rPr lang="ru-RU" dirty="0" smtClean="0">
                <a:latin typeface="Arial" panose="020B0604020202020204" pitchFamily="34" charset="0"/>
                <a:cs typeface="Arial" panose="020B0604020202020204" pitchFamily="34" charset="0"/>
              </a:rPr>
              <a:t>.</a:t>
            </a:r>
          </a:p>
          <a:p>
            <a:endParaRPr lang="ru-RU" dirty="0"/>
          </a:p>
          <a:p>
            <a:endParaRPr lang="ru-RU" dirty="0" smtClean="0"/>
          </a:p>
          <a:p>
            <a:endParaRPr lang="ru-RU" dirty="0"/>
          </a:p>
          <a:p>
            <a:endParaRPr lang="ru-RU" dirty="0" smtClean="0"/>
          </a:p>
          <a:p>
            <a:endParaRPr lang="ru-RU" dirty="0" smtClean="0"/>
          </a:p>
          <a:p>
            <a:endParaRPr lang="ru-RU" dirty="0"/>
          </a:p>
          <a:p>
            <a:endParaRPr lang="ru-RU" dirty="0"/>
          </a:p>
          <a:p>
            <a:endParaRPr lang="ru-RU" dirty="0" smtClean="0"/>
          </a:p>
          <a:p>
            <a:endParaRPr lang="ru-RU" dirty="0"/>
          </a:p>
          <a:p>
            <a:pPr algn="just"/>
            <a:r>
              <a:rPr lang="ru-RU" dirty="0" smtClean="0">
                <a:latin typeface="Arial" panose="020B0604020202020204" pitchFamily="34" charset="0"/>
                <a:cs typeface="Arial" panose="020B0604020202020204" pitchFamily="34" charset="0"/>
              </a:rPr>
              <a:t>Работает</a:t>
            </a:r>
            <a:r>
              <a:rPr lang="ru-RU" dirty="0">
                <a:latin typeface="Arial" panose="020B0604020202020204" pitchFamily="34" charset="0"/>
                <a:cs typeface="Arial" panose="020B0604020202020204" pitchFamily="34" charset="0"/>
              </a:rPr>
              <a:t> </a:t>
            </a:r>
            <a:r>
              <a:rPr lang="ru-RU" b="1" dirty="0">
                <a:latin typeface="Arial" panose="020B0604020202020204" pitchFamily="34" charset="0"/>
                <a:cs typeface="Arial" panose="020B0604020202020204" pitchFamily="34" charset="0"/>
              </a:rPr>
              <a:t>школа-студия Шаталова в Москве под руководством профессора Виноградова</a:t>
            </a:r>
            <a:r>
              <a:rPr lang="ru-RU" dirty="0">
                <a:latin typeface="Arial" panose="020B0604020202020204" pitchFamily="34" charset="0"/>
                <a:cs typeface="Arial" panose="020B0604020202020204" pitchFamily="34" charset="0"/>
              </a:rPr>
              <a:t>. </a:t>
            </a:r>
            <a:r>
              <a:rPr lang="ru-RU" dirty="0" smtClean="0">
                <a:latin typeface="Arial" panose="020B0604020202020204" pitchFamily="34" charset="0"/>
                <a:cs typeface="Arial" panose="020B0604020202020204" pitchFamily="34" charset="0"/>
              </a:rPr>
              <a:t>В </a:t>
            </a:r>
            <a:r>
              <a:rPr lang="ru-RU" dirty="0">
                <a:latin typeface="Arial" panose="020B0604020202020204" pitchFamily="34" charset="0"/>
                <a:cs typeface="Arial" panose="020B0604020202020204" pitchFamily="34" charset="0"/>
              </a:rPr>
              <a:t>школу набирают детей любого возраста.</a:t>
            </a:r>
          </a:p>
          <a:p>
            <a:pPr algn="just"/>
            <a:r>
              <a:rPr lang="ru-RU" dirty="0" smtClean="0">
                <a:latin typeface="Arial" panose="020B0604020202020204" pitchFamily="34" charset="0"/>
                <a:cs typeface="Arial" panose="020B0604020202020204" pitchFamily="34" charset="0"/>
              </a:rPr>
              <a:t>Классы </a:t>
            </a:r>
            <a:r>
              <a:rPr lang="ru-RU" dirty="0">
                <a:latin typeface="Arial" panose="020B0604020202020204" pitchFamily="34" charset="0"/>
                <a:cs typeface="Arial" panose="020B0604020202020204" pitchFamily="34" charset="0"/>
              </a:rPr>
              <a:t>занимаются в течение недели по 4 часа по математике, языкам, истории, обществоведению, химии, биологии, физике и др.</a:t>
            </a:r>
          </a:p>
          <a:p>
            <a:pPr algn="just"/>
            <a:r>
              <a:rPr lang="ru-RU" dirty="0">
                <a:latin typeface="Arial" panose="020B0604020202020204" pitchFamily="34" charset="0"/>
                <a:cs typeface="Arial" panose="020B0604020202020204" pitchFamily="34" charset="0"/>
              </a:rPr>
              <a:t>За это время дается полный годовой материал по предмету. Уроки открыты для родителей все время. Идет трансляция в интернет по всему миру.</a:t>
            </a:r>
          </a:p>
        </p:txBody>
      </p:sp>
      <p:pic>
        <p:nvPicPr>
          <p:cNvPr id="13314" name="Picture 2" descr="https://cdnn1.img.sputnik-georgia.com/img/24462/35/244623515_0:0:3000:1989_1920x0_80_0_0_8a59f369565ff90a951ebb769594258c.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7645" y="2018753"/>
            <a:ext cx="3550781" cy="2352392"/>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https://vogazeta.ru/uploads/full_size_1598860175-4e2118fc68554a90501509e9ab9a9c9c.jpg"/>
          <p:cNvPicPr>
            <a:picLocks noChangeAspect="1" noChangeArrowheads="1"/>
          </p:cNvPicPr>
          <p:nvPr/>
        </p:nvPicPr>
        <p:blipFill rotWithShape="1">
          <a:blip r:embed="rId6">
            <a:extLst>
              <a:ext uri="{28A0092B-C50C-407E-A947-70E740481C1C}">
                <a14:useLocalDpi xmlns:a14="http://schemas.microsoft.com/office/drawing/2010/main" val="0"/>
              </a:ext>
            </a:extLst>
          </a:blip>
          <a:srcRect r="9447"/>
          <a:stretch/>
        </p:blipFill>
        <p:spPr bwMode="auto">
          <a:xfrm>
            <a:off x="959013" y="2018753"/>
            <a:ext cx="3944754" cy="2352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1382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9940" y="60457"/>
            <a:ext cx="6535410" cy="952185"/>
          </a:xfrm>
        </p:spPr>
        <p:txBody>
          <a:bodyPr>
            <a:normAutofit fontScale="90000"/>
          </a:bodyPr>
          <a:lstStyle/>
          <a:p>
            <a:pPr algn="ctr"/>
            <a:r>
              <a:rPr lang="ru-RU" sz="3200" b="1" dirty="0">
                <a:solidFill>
                  <a:srgbClr val="C00000"/>
                </a:solidFill>
                <a:latin typeface="Arial" panose="020B0604020202020204" pitchFamily="34" charset="0"/>
                <a:cs typeface="Arial" panose="020B0604020202020204" pitchFamily="34" charset="0"/>
              </a:rPr>
              <a:t>Биография </a:t>
            </a:r>
            <a:r>
              <a:rPr lang="ru-RU" sz="3200" b="1" dirty="0" smtClean="0">
                <a:solidFill>
                  <a:srgbClr val="C00000"/>
                </a:solidFill>
                <a:latin typeface="Arial" panose="020B0604020202020204" pitchFamily="34" charset="0"/>
                <a:cs typeface="Arial" panose="020B0604020202020204" pitchFamily="34" charset="0"/>
              </a:rPr>
              <a:t/>
            </a:r>
            <a:br>
              <a:rPr lang="ru-RU" sz="3200" b="1" dirty="0" smtClean="0">
                <a:solidFill>
                  <a:srgbClr val="C00000"/>
                </a:solidFill>
                <a:latin typeface="Arial" panose="020B0604020202020204" pitchFamily="34" charset="0"/>
                <a:cs typeface="Arial" panose="020B0604020202020204" pitchFamily="34" charset="0"/>
              </a:rPr>
            </a:br>
            <a:r>
              <a:rPr lang="ru-RU" sz="3200" b="1" dirty="0" smtClean="0">
                <a:solidFill>
                  <a:srgbClr val="C00000"/>
                </a:solidFill>
                <a:latin typeface="Arial" panose="020B0604020202020204" pitchFamily="34" charset="0"/>
                <a:cs typeface="Arial" panose="020B0604020202020204" pitchFamily="34" charset="0"/>
              </a:rPr>
              <a:t>народного </a:t>
            </a:r>
            <a:r>
              <a:rPr lang="ru-RU" sz="3200" b="1" dirty="0">
                <a:solidFill>
                  <a:srgbClr val="C00000"/>
                </a:solidFill>
                <a:latin typeface="Arial" panose="020B0604020202020204" pitchFamily="34" charset="0"/>
                <a:cs typeface="Arial" panose="020B0604020202020204" pitchFamily="34" charset="0"/>
              </a:rPr>
              <a:t>учителя Шаталова</a:t>
            </a:r>
            <a:endParaRPr lang="ru-RU" sz="3200" dirty="0">
              <a:solidFill>
                <a:srgbClr val="C00000"/>
              </a:solidFill>
              <a:latin typeface="Arial" panose="020B0604020202020204" pitchFamily="34" charset="0"/>
              <a:cs typeface="Arial" panose="020B0604020202020204" pitchFamily="34" charset="0"/>
            </a:endParaRPr>
          </a:p>
        </p:txBody>
      </p:sp>
      <p:grpSp>
        <p:nvGrpSpPr>
          <p:cNvPr id="3" name="Группа 2"/>
          <p:cNvGrpSpPr/>
          <p:nvPr/>
        </p:nvGrpSpPr>
        <p:grpSpPr>
          <a:xfrm>
            <a:off x="0" y="8110"/>
            <a:ext cx="1918027" cy="2234662"/>
            <a:chOff x="0" y="8110"/>
            <a:chExt cx="1918027" cy="2234662"/>
          </a:xfrm>
        </p:grpSpPr>
        <p:pic>
          <p:nvPicPr>
            <p:cNvPr id="4"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Прямоугольник 5"/>
          <p:cNvSpPr/>
          <p:nvPr/>
        </p:nvSpPr>
        <p:spPr>
          <a:xfrm>
            <a:off x="434530" y="2391081"/>
            <a:ext cx="4572000" cy="3693319"/>
          </a:xfrm>
          <a:prstGeom prst="rect">
            <a:avLst/>
          </a:prstGeom>
        </p:spPr>
        <p:txBody>
          <a:bodyPr>
            <a:spAutoFit/>
          </a:bodyPr>
          <a:lstStyle/>
          <a:p>
            <a:pPr indent="457200" algn="just"/>
            <a:r>
              <a:rPr lang="ru-RU" dirty="0" smtClean="0">
                <a:latin typeface="Arial" panose="020B0604020202020204" pitchFamily="34" charset="0"/>
                <a:cs typeface="Arial" panose="020B0604020202020204" pitchFamily="34" charset="0"/>
              </a:rPr>
              <a:t>Родился 1 мая </a:t>
            </a:r>
            <a:r>
              <a:rPr lang="ru-RU" dirty="0">
                <a:latin typeface="Arial" panose="020B0604020202020204" pitchFamily="34" charset="0"/>
                <a:cs typeface="Arial" panose="020B0604020202020204" pitchFamily="34" charset="0"/>
              </a:rPr>
              <a:t>1927 </a:t>
            </a:r>
            <a:r>
              <a:rPr lang="ru-RU" dirty="0" smtClean="0">
                <a:latin typeface="Arial" panose="020B0604020202020204" pitchFamily="34" charset="0"/>
                <a:cs typeface="Arial" panose="020B0604020202020204" pitchFamily="34" charset="0"/>
              </a:rPr>
              <a:t>года </a:t>
            </a:r>
            <a:r>
              <a:rPr lang="ru-RU" dirty="0">
                <a:latin typeface="Arial" panose="020B0604020202020204" pitchFamily="34" charset="0"/>
                <a:cs typeface="Arial" panose="020B0604020202020204" pitchFamily="34" charset="0"/>
              </a:rPr>
              <a:t>в г. </a:t>
            </a:r>
            <a:r>
              <a:rPr lang="ru-RU" dirty="0" err="1">
                <a:latin typeface="Arial" panose="020B0604020202020204" pitchFamily="34" charset="0"/>
                <a:cs typeface="Arial" panose="020B0604020202020204" pitchFamily="34" charset="0"/>
              </a:rPr>
              <a:t>Сталино</a:t>
            </a:r>
            <a:r>
              <a:rPr lang="ru-RU" dirty="0">
                <a:latin typeface="Arial" panose="020B0604020202020204" pitchFamily="34" charset="0"/>
                <a:cs typeface="Arial" panose="020B0604020202020204" pitchFamily="34" charset="0"/>
              </a:rPr>
              <a:t> (Донецк</a:t>
            </a:r>
            <a:r>
              <a:rPr lang="ru-RU" dirty="0" smtClean="0">
                <a:latin typeface="Arial" panose="020B0604020202020204" pitchFamily="34" charset="0"/>
                <a:cs typeface="Arial" panose="020B0604020202020204" pitchFamily="34" charset="0"/>
              </a:rPr>
              <a:t>).</a:t>
            </a:r>
          </a:p>
          <a:p>
            <a:pPr indent="457200" algn="just"/>
            <a:r>
              <a:rPr lang="ru-RU" dirty="0" smtClean="0">
                <a:latin typeface="Arial" panose="020B0604020202020204" pitchFamily="34" charset="0"/>
                <a:cs typeface="Arial" panose="020B0604020202020204" pitchFamily="34" charset="0"/>
              </a:rPr>
              <a:t>Героически </a:t>
            </a:r>
            <a:r>
              <a:rPr lang="ru-RU" dirty="0">
                <a:latin typeface="Arial" panose="020B0604020202020204" pitchFamily="34" charset="0"/>
                <a:cs typeface="Arial" panose="020B0604020202020204" pitchFamily="34" charset="0"/>
              </a:rPr>
              <a:t>воевал на фронте, </a:t>
            </a:r>
            <a:r>
              <a:rPr lang="ru-RU" dirty="0" smtClean="0">
                <a:latin typeface="Arial" panose="020B0604020202020204" pitchFamily="34" charset="0"/>
                <a:cs typeface="Arial" panose="020B0604020202020204" pitchFamily="34" charset="0"/>
              </a:rPr>
              <a:t>имел </a:t>
            </a:r>
            <a:r>
              <a:rPr lang="ru-RU" dirty="0">
                <a:latin typeface="Arial" panose="020B0604020202020204" pitchFamily="34" charset="0"/>
                <a:cs typeface="Arial" panose="020B0604020202020204" pitchFamily="34" charset="0"/>
              </a:rPr>
              <a:t>награды.  </a:t>
            </a:r>
            <a:endParaRPr lang="ru-RU" dirty="0" smtClean="0">
              <a:latin typeface="Arial" panose="020B0604020202020204" pitchFamily="34" charset="0"/>
              <a:cs typeface="Arial" panose="020B0604020202020204" pitchFamily="34" charset="0"/>
            </a:endParaRPr>
          </a:p>
          <a:p>
            <a:pPr indent="457200" algn="just"/>
            <a:r>
              <a:rPr lang="ru-RU" dirty="0" smtClean="0">
                <a:latin typeface="Arial" panose="020B0604020202020204" pitchFamily="34" charset="0"/>
                <a:cs typeface="Arial" panose="020B0604020202020204" pitchFamily="34" charset="0"/>
              </a:rPr>
              <a:t>В </a:t>
            </a:r>
            <a:r>
              <a:rPr lang="ru-RU" dirty="0">
                <a:latin typeface="Arial" panose="020B0604020202020204" pitchFamily="34" charset="0"/>
                <a:cs typeface="Arial" panose="020B0604020202020204" pitchFamily="34" charset="0"/>
              </a:rPr>
              <a:t>1953 г. он окончил Сталинский (Донецкий) пединститут, но уже с 1951 г. преподавал математику в школе, а вскоре стал ее директором</a:t>
            </a:r>
            <a:r>
              <a:rPr lang="ru-RU" dirty="0" smtClean="0">
                <a:latin typeface="Arial" panose="020B0604020202020204" pitchFamily="34" charset="0"/>
                <a:cs typeface="Arial" panose="020B0604020202020204" pitchFamily="34" charset="0"/>
              </a:rPr>
              <a:t>.</a:t>
            </a:r>
          </a:p>
          <a:p>
            <a:pPr indent="457200" algn="just"/>
            <a:r>
              <a:rPr lang="ru-RU" dirty="0">
                <a:latin typeface="Arial" panose="020B0604020202020204" pitchFamily="34" charset="0"/>
                <a:cs typeface="Arial" panose="020B0604020202020204" pitchFamily="34" charset="0"/>
              </a:rPr>
              <a:t>С 1956 года вёл экспериментальную работу с учащимися, в том числе как научный сотрудник НИИ педагогики Украинской ССР (с 1973) и Академии педагогических наук СССР (с 1985).</a:t>
            </a:r>
          </a:p>
        </p:txBody>
      </p:sp>
      <p:pic>
        <p:nvPicPr>
          <p:cNvPr id="1026" name="Picture 2" descr="https://sun6-21.userapi.com/impg/iuvYZAT_QTsYoe_ZFdsie1hEIWe_mR8p92gPvA/_EeH4ACy4Aw.jpg?size=600x400&amp;quality=95&amp;sign=e75e5cdf5b3705b75948514c6f8c7e7a&amp;c_uniq_tag=vc79gMWgkUiaQdkQRSXhqor5LgZuGq5bLhrCcH6T2N4&amp;type=albu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2328" y="2346559"/>
            <a:ext cx="3944768" cy="2629845"/>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1991276" y="1047989"/>
            <a:ext cx="6994026" cy="1261884"/>
          </a:xfrm>
          <a:prstGeom prst="rect">
            <a:avLst/>
          </a:prstGeom>
        </p:spPr>
        <p:txBody>
          <a:bodyPr wrap="square">
            <a:spAutoFit/>
          </a:bodyPr>
          <a:lstStyle/>
          <a:p>
            <a:pPr algn="just"/>
            <a:r>
              <a:rPr lang="ru-RU" sz="1900" dirty="0">
                <a:latin typeface="Arial" panose="020B0604020202020204" pitchFamily="34" charset="0"/>
                <a:cs typeface="Arial" panose="020B0604020202020204" pitchFamily="34" charset="0"/>
              </a:rPr>
              <a:t>Виктор Фёдорович Шаталов (1927) - </a:t>
            </a:r>
            <a:r>
              <a:rPr lang="ru-RU" sz="1900" dirty="0" smtClean="0">
                <a:latin typeface="Arial" panose="020B0604020202020204" pitchFamily="34" charset="0"/>
                <a:cs typeface="Arial" panose="020B0604020202020204" pitchFamily="34" charset="0"/>
              </a:rPr>
              <a:t>советский</a:t>
            </a:r>
            <a:r>
              <a:rPr lang="ru-RU" sz="1900" dirty="0">
                <a:latin typeface="Arial" panose="020B0604020202020204" pitchFamily="34" charset="0"/>
                <a:cs typeface="Arial" panose="020B0604020202020204" pitchFamily="34" charset="0"/>
              </a:rPr>
              <a:t> и украинский </a:t>
            </a:r>
            <a:r>
              <a:rPr lang="ru-RU" sz="1900" dirty="0" smtClean="0">
                <a:latin typeface="Arial" panose="020B0604020202020204" pitchFamily="34" charset="0"/>
                <a:cs typeface="Arial" panose="020B0604020202020204" pitchFamily="34" charset="0"/>
              </a:rPr>
              <a:t>педагог - </a:t>
            </a:r>
            <a:r>
              <a:rPr lang="ru-RU" sz="1900" dirty="0">
                <a:latin typeface="Arial" panose="020B0604020202020204" pitchFamily="34" charset="0"/>
                <a:cs typeface="Arial" panose="020B0604020202020204" pitchFamily="34" charset="0"/>
              </a:rPr>
              <a:t>новатор. Народный учитель СССР (1990). Заслуженный учитель Украинской ССР(1987). Почётный доктор академии педагогических наук Украины.</a:t>
            </a:r>
          </a:p>
        </p:txBody>
      </p:sp>
    </p:spTree>
    <p:extLst>
      <p:ext uri="{BB962C8B-B14F-4D97-AF65-F5344CB8AC3E}">
        <p14:creationId xmlns:p14="http://schemas.microsoft.com/office/powerpoint/2010/main" val="36813165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9940" y="60457"/>
            <a:ext cx="6535410" cy="952185"/>
          </a:xfrm>
        </p:spPr>
        <p:txBody>
          <a:bodyPr>
            <a:normAutofit fontScale="90000"/>
          </a:bodyPr>
          <a:lstStyle/>
          <a:p>
            <a:pPr algn="ctr"/>
            <a:r>
              <a:rPr lang="ru-RU" sz="3200" b="1" dirty="0">
                <a:solidFill>
                  <a:srgbClr val="C00000"/>
                </a:solidFill>
                <a:latin typeface="Arial" panose="020B0604020202020204" pitchFamily="34" charset="0"/>
                <a:cs typeface="Arial" panose="020B0604020202020204" pitchFamily="34" charset="0"/>
              </a:rPr>
              <a:t>Биография </a:t>
            </a:r>
            <a:r>
              <a:rPr lang="ru-RU" sz="3200" b="1" dirty="0" smtClean="0">
                <a:solidFill>
                  <a:srgbClr val="C00000"/>
                </a:solidFill>
                <a:latin typeface="Arial" panose="020B0604020202020204" pitchFamily="34" charset="0"/>
                <a:cs typeface="Arial" panose="020B0604020202020204" pitchFamily="34" charset="0"/>
              </a:rPr>
              <a:t/>
            </a:r>
            <a:br>
              <a:rPr lang="ru-RU" sz="3200" b="1" dirty="0" smtClean="0">
                <a:solidFill>
                  <a:srgbClr val="C00000"/>
                </a:solidFill>
                <a:latin typeface="Arial" panose="020B0604020202020204" pitchFamily="34" charset="0"/>
                <a:cs typeface="Arial" panose="020B0604020202020204" pitchFamily="34" charset="0"/>
              </a:rPr>
            </a:br>
            <a:r>
              <a:rPr lang="ru-RU" sz="3200" b="1" dirty="0" smtClean="0">
                <a:solidFill>
                  <a:srgbClr val="C00000"/>
                </a:solidFill>
                <a:latin typeface="Arial" panose="020B0604020202020204" pitchFamily="34" charset="0"/>
                <a:cs typeface="Arial" panose="020B0604020202020204" pitchFamily="34" charset="0"/>
              </a:rPr>
              <a:t>народного </a:t>
            </a:r>
            <a:r>
              <a:rPr lang="ru-RU" sz="3200" b="1" dirty="0">
                <a:solidFill>
                  <a:srgbClr val="C00000"/>
                </a:solidFill>
                <a:latin typeface="Arial" panose="020B0604020202020204" pitchFamily="34" charset="0"/>
                <a:cs typeface="Arial" panose="020B0604020202020204" pitchFamily="34" charset="0"/>
              </a:rPr>
              <a:t>учителя Шаталова</a:t>
            </a:r>
            <a:endParaRPr lang="ru-RU" sz="3200" dirty="0">
              <a:solidFill>
                <a:srgbClr val="C00000"/>
              </a:solidFill>
              <a:latin typeface="Arial" panose="020B0604020202020204" pitchFamily="34" charset="0"/>
              <a:cs typeface="Arial" panose="020B0604020202020204" pitchFamily="34" charset="0"/>
            </a:endParaRPr>
          </a:p>
        </p:txBody>
      </p:sp>
      <p:grpSp>
        <p:nvGrpSpPr>
          <p:cNvPr id="3" name="Группа 2"/>
          <p:cNvGrpSpPr/>
          <p:nvPr/>
        </p:nvGrpSpPr>
        <p:grpSpPr>
          <a:xfrm>
            <a:off x="0" y="8110"/>
            <a:ext cx="1918027" cy="2234662"/>
            <a:chOff x="0" y="8110"/>
            <a:chExt cx="1918027" cy="2234662"/>
          </a:xfrm>
        </p:grpSpPr>
        <p:pic>
          <p:nvPicPr>
            <p:cNvPr id="4"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Прямоугольник 5"/>
          <p:cNvSpPr/>
          <p:nvPr/>
        </p:nvSpPr>
        <p:spPr>
          <a:xfrm>
            <a:off x="540327" y="1254466"/>
            <a:ext cx="8460089" cy="3693319"/>
          </a:xfrm>
          <a:prstGeom prst="rect">
            <a:avLst/>
          </a:prstGeom>
        </p:spPr>
        <p:txBody>
          <a:bodyPr wrap="square">
            <a:spAutoFit/>
          </a:bodyPr>
          <a:lstStyle/>
          <a:p>
            <a:pPr indent="457200" algn="just"/>
            <a:r>
              <a:rPr lang="ru-RU" dirty="0">
                <a:latin typeface="Arial" panose="020B0604020202020204" pitchFamily="34" charset="0"/>
                <a:cs typeface="Arial" panose="020B0604020202020204" pitchFamily="34" charset="0"/>
              </a:rPr>
              <a:t>С 1992 года </a:t>
            </a:r>
            <a:r>
              <a:rPr lang="ru-RU" dirty="0" smtClean="0">
                <a:latin typeface="Arial" panose="020B0604020202020204" pitchFamily="34" charset="0"/>
                <a:cs typeface="Arial" panose="020B0604020202020204" pitchFamily="34" charset="0"/>
              </a:rPr>
              <a:t>- доцент </a:t>
            </a:r>
            <a:r>
              <a:rPr lang="ru-RU" dirty="0">
                <a:latin typeface="Arial" panose="020B0604020202020204" pitchFamily="34" charset="0"/>
                <a:cs typeface="Arial" panose="020B0604020202020204" pitchFamily="34" charset="0"/>
              </a:rPr>
              <a:t>Института последипломного образования в Донецке. Был профессором Донецкого института социального образования, где читал курс педагогического мастерства для студентов.</a:t>
            </a:r>
          </a:p>
          <a:p>
            <a:pPr indent="457200" algn="just"/>
            <a:r>
              <a:rPr lang="ru-RU" dirty="0">
                <a:latin typeface="Arial" panose="020B0604020202020204" pitchFamily="34" charset="0"/>
                <a:cs typeface="Arial" panose="020B0604020202020204" pitchFamily="34" charset="0"/>
              </a:rPr>
              <a:t>Автор системы эффективного обучения, построенной на базе педагогики сотрудничества.</a:t>
            </a:r>
          </a:p>
          <a:p>
            <a:pPr indent="457200" algn="just"/>
            <a:r>
              <a:rPr lang="ru-RU" dirty="0">
                <a:latin typeface="Arial" panose="020B0604020202020204" pitchFamily="34" charset="0"/>
                <a:cs typeface="Arial" panose="020B0604020202020204" pitchFamily="34" charset="0"/>
              </a:rPr>
              <a:t>Имеет более шестидесяти опубликованных книг (в том числе «Куда и как исчезли тройки», 1979 г.; «Педагогическая проза», 1980 г.; «Точка опоры», 1987 г</a:t>
            </a:r>
            <a:r>
              <a:rPr lang="ru-RU" dirty="0" smtClean="0">
                <a:latin typeface="Arial" panose="020B0604020202020204" pitchFamily="34" charset="0"/>
                <a:cs typeface="Arial" panose="020B0604020202020204" pitchFamily="34" charset="0"/>
              </a:rPr>
              <a:t>.).</a:t>
            </a:r>
            <a:endParaRPr lang="ru-RU" dirty="0">
              <a:latin typeface="Arial" panose="020B0604020202020204" pitchFamily="34" charset="0"/>
              <a:cs typeface="Arial" panose="020B0604020202020204" pitchFamily="34" charset="0"/>
            </a:endParaRPr>
          </a:p>
          <a:p>
            <a:pPr indent="457200" algn="just"/>
            <a:r>
              <a:rPr lang="ru-RU" dirty="0">
                <a:latin typeface="Arial" panose="020B0604020202020204" pitchFamily="34" charset="0"/>
                <a:cs typeface="Arial" panose="020B0604020202020204" pitchFamily="34" charset="0"/>
              </a:rPr>
              <a:t>В 2014 году стал гражданином Донецкой Народной Республики.</a:t>
            </a:r>
          </a:p>
          <a:p>
            <a:pPr indent="457200" algn="just"/>
            <a:r>
              <a:rPr lang="ru-RU" dirty="0">
                <a:latin typeface="Arial" panose="020B0604020202020204" pitchFamily="34" charset="0"/>
                <a:cs typeface="Arial" panose="020B0604020202020204" pitchFamily="34" charset="0"/>
              </a:rPr>
              <a:t>В </a:t>
            </a:r>
            <a:r>
              <a:rPr lang="ru-RU" dirty="0" smtClean="0">
                <a:latin typeface="Arial" panose="020B0604020202020204" pitchFamily="34" charset="0"/>
                <a:cs typeface="Arial" panose="020B0604020202020204" pitchFamily="34" charset="0"/>
              </a:rPr>
              <a:t>июне </a:t>
            </a:r>
            <a:r>
              <a:rPr lang="ru-RU" dirty="0">
                <a:latin typeface="Arial" panose="020B0604020202020204" pitchFamily="34" charset="0"/>
                <a:cs typeface="Arial" panose="020B0604020202020204" pitchFamily="34" charset="0"/>
              </a:rPr>
              <a:t>2020 года он с другими ветеранами принимал Парад Победы в честь 75-летия победы СССР в Великой Отечественной войне.</a:t>
            </a:r>
          </a:p>
          <a:p>
            <a:pPr indent="457200" algn="just"/>
            <a:r>
              <a:rPr lang="ru-RU" dirty="0">
                <a:latin typeface="Arial" panose="020B0604020202020204" pitchFamily="34" charset="0"/>
                <a:cs typeface="Arial" panose="020B0604020202020204" pitchFamily="34" charset="0"/>
              </a:rPr>
              <a:t>Состоял в Союзе писателей Донецкой Народной Республики. Умер в ночь на 20 ноября 2020 года в Донецке. </a:t>
            </a:r>
          </a:p>
        </p:txBody>
      </p: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9955" t="26668" r="69310" b="47153"/>
          <a:stretch/>
        </p:blipFill>
        <p:spPr bwMode="auto">
          <a:xfrm>
            <a:off x="85856" y="4941084"/>
            <a:ext cx="1392497" cy="1910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9955" t="65569" r="69310" b="8497"/>
          <a:stretch/>
        </p:blipFill>
        <p:spPr bwMode="auto">
          <a:xfrm>
            <a:off x="2477246" y="4941082"/>
            <a:ext cx="1405634" cy="1910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20244" t="21455" r="69159" b="52265"/>
          <a:stretch/>
        </p:blipFill>
        <p:spPr bwMode="auto">
          <a:xfrm>
            <a:off x="5017863" y="4947785"/>
            <a:ext cx="1364505" cy="1903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20244" t="61192" r="69159" b="13119"/>
          <a:stretch/>
        </p:blipFill>
        <p:spPr bwMode="auto">
          <a:xfrm>
            <a:off x="7604508" y="4947786"/>
            <a:ext cx="1395908" cy="1903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89514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7"/>
            <a:ext cx="6535410" cy="95218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smtClean="0">
                <a:solidFill>
                  <a:srgbClr val="C00000"/>
                </a:solidFill>
                <a:latin typeface="Arial" panose="020B0604020202020204" pitchFamily="34" charset="0"/>
                <a:cs typeface="Arial" panose="020B0604020202020204" pitchFamily="34" charset="0"/>
              </a:rPr>
              <a:t>Суть новаторства </a:t>
            </a:r>
            <a:r>
              <a:rPr lang="ru-RU" sz="3200" b="1" dirty="0" smtClean="0">
                <a:solidFill>
                  <a:srgbClr val="C00000"/>
                </a:solidFill>
                <a:latin typeface="Arial" panose="020B0604020202020204" pitchFamily="34" charset="0"/>
                <a:cs typeface="Arial" panose="020B0604020202020204" pitchFamily="34" charset="0"/>
              </a:rPr>
              <a:t>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7" name="Прямоугольник 6"/>
          <p:cNvSpPr/>
          <p:nvPr/>
        </p:nvSpPr>
        <p:spPr>
          <a:xfrm>
            <a:off x="194593" y="2099396"/>
            <a:ext cx="5053052" cy="923330"/>
          </a:xfrm>
          <a:prstGeom prst="rect">
            <a:avLst/>
          </a:prstGeom>
        </p:spPr>
        <p:txBody>
          <a:bodyPr wrap="square">
            <a:spAutoFit/>
          </a:bodyPr>
          <a:lstStyle/>
          <a:p>
            <a:pPr indent="457200" algn="just"/>
            <a:r>
              <a:rPr lang="ru-RU" b="1" dirty="0">
                <a:latin typeface="Arial" panose="020B0604020202020204" pitchFamily="34" charset="0"/>
                <a:cs typeface="Arial" panose="020B0604020202020204" pitchFamily="34" charset="0"/>
              </a:rPr>
              <a:t>Привлечение ученика к изучению предмета, обучение его и воспитание — это основная идея методики Шаталова.</a:t>
            </a:r>
          </a:p>
        </p:txBody>
      </p:sp>
      <p:sp>
        <p:nvSpPr>
          <p:cNvPr id="8" name="Прямоугольник 7"/>
          <p:cNvSpPr/>
          <p:nvPr/>
        </p:nvSpPr>
        <p:spPr>
          <a:xfrm>
            <a:off x="132544" y="2970918"/>
            <a:ext cx="5044018" cy="2585323"/>
          </a:xfrm>
          <a:prstGeom prst="rect">
            <a:avLst/>
          </a:prstGeom>
        </p:spPr>
        <p:txBody>
          <a:bodyPr wrap="square">
            <a:spAutoFit/>
          </a:bodyPr>
          <a:lstStyle/>
          <a:p>
            <a:pPr algn="just"/>
            <a:r>
              <a:rPr lang="ru-RU" b="1" dirty="0"/>
              <a:t>      </a:t>
            </a:r>
            <a:r>
              <a:rPr lang="ru-RU" dirty="0" smtClean="0">
                <a:latin typeface="Arial" panose="020B0604020202020204" pitchFamily="34" charset="0"/>
                <a:cs typeface="Arial" panose="020B0604020202020204" pitchFamily="34" charset="0"/>
              </a:rPr>
              <a:t>Причем Шаталов </a:t>
            </a:r>
            <a:r>
              <a:rPr lang="ru-RU" dirty="0">
                <a:latin typeface="Arial" panose="020B0604020202020204" pitchFamily="34" charset="0"/>
                <a:cs typeface="Arial" panose="020B0604020202020204" pitchFamily="34" charset="0"/>
              </a:rPr>
              <a:t>на первое место в процессе обучения ставит </a:t>
            </a:r>
            <a:r>
              <a:rPr lang="ru-RU" b="1" dirty="0">
                <a:latin typeface="Arial" panose="020B0604020202020204" pitchFamily="34" charset="0"/>
                <a:cs typeface="Arial" panose="020B0604020202020204" pitchFamily="34" charset="0"/>
              </a:rPr>
              <a:t>воспитательную задачу</a:t>
            </a:r>
            <a:r>
              <a:rPr lang="ru-RU" dirty="0">
                <a:latin typeface="Arial" panose="020B0604020202020204" pitchFamily="34" charset="0"/>
                <a:cs typeface="Arial" panose="020B0604020202020204" pitchFamily="34" charset="0"/>
              </a:rPr>
              <a:t>, а также формирование у  учащихся общественно ценных мотивов учения, любознательности, познавательных интересов и потребностей, чувства долга и ответственности за результаты учения. А уже потом следует </a:t>
            </a:r>
            <a:r>
              <a:rPr lang="ru-RU" b="1" dirty="0">
                <a:latin typeface="Arial" panose="020B0604020202020204" pitchFamily="34" charset="0"/>
                <a:cs typeface="Arial" panose="020B0604020202020204" pitchFamily="34" charset="0"/>
              </a:rPr>
              <a:t>задача </a:t>
            </a:r>
            <a:r>
              <a:rPr lang="ru-RU" b="1" dirty="0" smtClean="0">
                <a:latin typeface="Arial" panose="020B0604020202020204" pitchFamily="34" charset="0"/>
                <a:cs typeface="Arial" panose="020B0604020202020204" pitchFamily="34" charset="0"/>
              </a:rPr>
              <a:t>учебно-познавательная</a:t>
            </a:r>
            <a:r>
              <a:rPr lang="ru-RU" b="1" dirty="0">
                <a:latin typeface="Arial" panose="020B0604020202020204" pitchFamily="34" charset="0"/>
                <a:cs typeface="Arial" panose="020B0604020202020204" pitchFamily="34" charset="0"/>
              </a:rPr>
              <a:t>.</a:t>
            </a:r>
          </a:p>
        </p:txBody>
      </p:sp>
      <p:sp>
        <p:nvSpPr>
          <p:cNvPr id="9" name="Прямоугольник 8"/>
          <p:cNvSpPr/>
          <p:nvPr/>
        </p:nvSpPr>
        <p:spPr>
          <a:xfrm>
            <a:off x="1831415" y="467512"/>
            <a:ext cx="7070760" cy="1754326"/>
          </a:xfrm>
          <a:prstGeom prst="rect">
            <a:avLst/>
          </a:prstGeom>
        </p:spPr>
        <p:txBody>
          <a:bodyPr wrap="square">
            <a:spAutoFit/>
          </a:bodyPr>
          <a:lstStyle/>
          <a:p>
            <a:pPr indent="457200" algn="just"/>
            <a:r>
              <a:rPr lang="ru-RU" dirty="0">
                <a:latin typeface="Arial" panose="020B0604020202020204" pitchFamily="34" charset="0"/>
                <a:cs typeface="Arial" panose="020B0604020202020204" pitchFamily="34" charset="0"/>
              </a:rPr>
              <a:t>Виктор Федорович Шаталов представил на всю страну свою авторскую дидактическую систему, благодаря которой учителям можно научиться учить всех детей предметам математика, физика, химия, астрономия, и другим, успешно и быстро, и независимо от подготовки детей и материального уровня их родителей.</a:t>
            </a:r>
          </a:p>
        </p:txBody>
      </p:sp>
      <p:pic>
        <p:nvPicPr>
          <p:cNvPr id="10" name="Рисунок 9" descr="https://media11.ru/images/sssr/Shatalov-2.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29763" y="2108617"/>
            <a:ext cx="3572412" cy="2554068"/>
          </a:xfrm>
          <a:prstGeom prst="rect">
            <a:avLst/>
          </a:prstGeom>
          <a:noFill/>
          <a:ln>
            <a:noFill/>
          </a:ln>
        </p:spPr>
      </p:pic>
      <p:sp>
        <p:nvSpPr>
          <p:cNvPr id="5" name="Прямоугольник 4"/>
          <p:cNvSpPr/>
          <p:nvPr/>
        </p:nvSpPr>
        <p:spPr>
          <a:xfrm>
            <a:off x="1979940" y="5341007"/>
            <a:ext cx="7073375" cy="1200329"/>
          </a:xfrm>
          <a:prstGeom prst="rect">
            <a:avLst/>
          </a:prstGeom>
        </p:spPr>
        <p:txBody>
          <a:bodyPr wrap="square">
            <a:spAutoFit/>
          </a:bodyPr>
          <a:lstStyle/>
          <a:p>
            <a:r>
              <a:rPr lang="ru-RU" dirty="0">
                <a:solidFill>
                  <a:srgbClr val="FF0000"/>
                </a:solidFill>
                <a:latin typeface="Arial" panose="020B0604020202020204" pitchFamily="34" charset="0"/>
                <a:cs typeface="Arial" panose="020B0604020202020204" pitchFamily="34" charset="0"/>
              </a:rPr>
              <a:t>В соответствии с </a:t>
            </a:r>
            <a:r>
              <a:rPr lang="ru-RU" dirty="0" smtClean="0">
                <a:solidFill>
                  <a:srgbClr val="FF0000"/>
                </a:solidFill>
                <a:latin typeface="Arial" panose="020B0604020202020204" pitchFamily="34" charset="0"/>
                <a:cs typeface="Arial" panose="020B0604020202020204" pitchFamily="34" charset="0"/>
              </a:rPr>
              <a:t>задачами </a:t>
            </a:r>
            <a:r>
              <a:rPr lang="ru-RU" dirty="0">
                <a:solidFill>
                  <a:srgbClr val="FF0000"/>
                </a:solidFill>
                <a:latin typeface="Arial" panose="020B0604020202020204" pitchFamily="34" charset="0"/>
                <a:cs typeface="Arial" panose="020B0604020202020204" pitchFamily="34" charset="0"/>
              </a:rPr>
              <a:t>создана многоуровневая система школьных программ. С ее помощью возможно облегченное освоение и запоминание сложных предметов </a:t>
            </a:r>
            <a:r>
              <a:rPr lang="ru-RU" dirty="0" smtClean="0">
                <a:solidFill>
                  <a:srgbClr val="FF0000"/>
                </a:solidFill>
                <a:latin typeface="Arial" panose="020B0604020202020204" pitchFamily="34" charset="0"/>
                <a:cs typeface="Arial" panose="020B0604020202020204" pitchFamily="34" charset="0"/>
              </a:rPr>
              <a:t>и </a:t>
            </a:r>
            <a:r>
              <a:rPr lang="ru-RU" dirty="0">
                <a:solidFill>
                  <a:srgbClr val="FF0000"/>
                </a:solidFill>
                <a:latin typeface="Arial" panose="020B0604020202020204" pitchFamily="34" charset="0"/>
                <a:cs typeface="Arial" panose="020B0604020202020204" pitchFamily="34" charset="0"/>
              </a:rPr>
              <a:t>сокращение времени обучения более чем в 2-3 раза.</a:t>
            </a:r>
          </a:p>
        </p:txBody>
      </p:sp>
    </p:spTree>
    <p:extLst>
      <p:ext uri="{BB962C8B-B14F-4D97-AF65-F5344CB8AC3E}">
        <p14:creationId xmlns:p14="http://schemas.microsoft.com/office/powerpoint/2010/main" val="34955672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7"/>
            <a:ext cx="6535410" cy="95218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dirty="0" smtClean="0">
                <a:solidFill>
                  <a:srgbClr val="C00000"/>
                </a:solidFill>
                <a:latin typeface="Arial" panose="020B0604020202020204" pitchFamily="34" charset="0"/>
                <a:cs typeface="Arial" panose="020B0604020202020204" pitchFamily="34" charset="0"/>
              </a:rPr>
              <a:t>Суть новаторства 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9" name="Прямоугольник 8"/>
          <p:cNvSpPr/>
          <p:nvPr/>
        </p:nvSpPr>
        <p:spPr>
          <a:xfrm>
            <a:off x="574333" y="1548911"/>
            <a:ext cx="8327841" cy="4247317"/>
          </a:xfrm>
          <a:prstGeom prst="rect">
            <a:avLst/>
          </a:prstGeom>
        </p:spPr>
        <p:txBody>
          <a:bodyPr wrap="square">
            <a:spAutoFit/>
          </a:bodyPr>
          <a:lstStyle/>
          <a:p>
            <a:r>
              <a:rPr lang="ru-RU" u="sng" dirty="0" smtClean="0">
                <a:latin typeface="Arial" panose="020B0604020202020204" pitchFamily="34" charset="0"/>
                <a:cs typeface="Arial" panose="020B0604020202020204" pitchFamily="34" charset="0"/>
              </a:rPr>
              <a:t>Шаталов использует </a:t>
            </a:r>
            <a:r>
              <a:rPr lang="ru-RU" b="1" u="sng" dirty="0">
                <a:latin typeface="Arial" panose="020B0604020202020204" pitchFamily="34" charset="0"/>
                <a:cs typeface="Arial" panose="020B0604020202020204" pitchFamily="34" charset="0"/>
              </a:rPr>
              <a:t>4 вида мотивации:</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ориентация на результат;</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заинтересованность в процессе деятельности;</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заинтересованность в получении хорошей оценки;</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избежание неприятностей</a:t>
            </a:r>
            <a:r>
              <a:rPr lang="ru-RU" dirty="0" smtClean="0">
                <a:latin typeface="Arial" panose="020B0604020202020204" pitchFamily="34" charset="0"/>
                <a:cs typeface="Arial" panose="020B0604020202020204" pitchFamily="34" charset="0"/>
              </a:rPr>
              <a:t>.</a:t>
            </a:r>
          </a:p>
          <a:p>
            <a:pPr lvl="0"/>
            <a:endParaRPr lang="ru-RU" dirty="0">
              <a:latin typeface="Arial" panose="020B0604020202020204" pitchFamily="34" charset="0"/>
              <a:cs typeface="Arial" panose="020B0604020202020204" pitchFamily="34" charset="0"/>
            </a:endParaRPr>
          </a:p>
          <a:p>
            <a:r>
              <a:rPr lang="ru-RU" u="sng" dirty="0">
                <a:latin typeface="Arial" panose="020B0604020202020204" pitchFamily="34" charset="0"/>
                <a:cs typeface="Arial" panose="020B0604020202020204" pitchFamily="34" charset="0"/>
              </a:rPr>
              <a:t>В основу своей педагогики Шаталов заложил:</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психологические законы восприятия информации;</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дидактические материалы (опорные конспекты);</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гуманное отношение к ученику —  педагогику сотрудничества;</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подвижное оценивание;</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систематизацию информации;</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стройность и взаимосвязанность знаний;</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воспитание познавательной самостоятельности;</a:t>
            </a:r>
          </a:p>
          <a:p>
            <a:pPr marL="285750" lvl="0" indent="-285750">
              <a:buFont typeface="Wingdings" panose="05000000000000000000" pitchFamily="2" charset="2"/>
              <a:buChar char="ü"/>
            </a:pPr>
            <a:r>
              <a:rPr lang="ru-RU" dirty="0">
                <a:latin typeface="Arial" panose="020B0604020202020204" pitchFamily="34" charset="0"/>
                <a:cs typeface="Arial" panose="020B0604020202020204" pitchFamily="34" charset="0"/>
              </a:rPr>
              <a:t>укрепление в ученике чувства собственного достоинства и уверенности</a:t>
            </a:r>
            <a:r>
              <a:rPr lang="ru-RU" dirty="0"/>
              <a:t>.</a:t>
            </a:r>
          </a:p>
        </p:txBody>
      </p:sp>
      <p:sp>
        <p:nvSpPr>
          <p:cNvPr id="11" name="Прямоугольник 10"/>
          <p:cNvSpPr/>
          <p:nvPr/>
        </p:nvSpPr>
        <p:spPr>
          <a:xfrm>
            <a:off x="3922096" y="631288"/>
            <a:ext cx="4980079" cy="923330"/>
          </a:xfrm>
          <a:prstGeom prst="rect">
            <a:avLst/>
          </a:prstGeom>
        </p:spPr>
        <p:txBody>
          <a:bodyPr wrap="square">
            <a:spAutoFit/>
          </a:bodyPr>
          <a:lstStyle/>
          <a:p>
            <a:pPr algn="r"/>
            <a:r>
              <a:rPr lang="ru-RU" i="1" dirty="0">
                <a:solidFill>
                  <a:schemeClr val="accent1">
                    <a:lumMod val="75000"/>
                  </a:schemeClr>
                </a:solidFill>
                <a:latin typeface="Arial" panose="020B0604020202020204" pitchFamily="34" charset="0"/>
                <a:cs typeface="Arial" panose="020B0604020202020204" pitchFamily="34" charset="0"/>
              </a:rPr>
              <a:t>«Голова ученика — не сосуд, который нужно заполнить, а факел, который нужно зажечь</a:t>
            </a:r>
            <a:r>
              <a:rPr lang="ru-RU" i="1" dirty="0" smtClean="0">
                <a:solidFill>
                  <a:schemeClr val="accent1">
                    <a:lumMod val="75000"/>
                  </a:schemeClr>
                </a:solidFill>
                <a:latin typeface="Arial" panose="020B0604020202020204" pitchFamily="34" charset="0"/>
                <a:cs typeface="Arial" panose="020B0604020202020204" pitchFamily="34" charset="0"/>
              </a:rPr>
              <a:t>» Плутарх</a:t>
            </a:r>
            <a:r>
              <a:rPr lang="ru-RU" i="1" dirty="0">
                <a:solidFill>
                  <a:schemeClr val="accent1">
                    <a:lumMod val="75000"/>
                  </a:schemeClr>
                </a:solidFill>
              </a:rPr>
              <a:t>.</a:t>
            </a:r>
          </a:p>
        </p:txBody>
      </p:sp>
    </p:spTree>
    <p:extLst>
      <p:ext uri="{BB962C8B-B14F-4D97-AF65-F5344CB8AC3E}">
        <p14:creationId xmlns:p14="http://schemas.microsoft.com/office/powerpoint/2010/main" val="34702923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7"/>
            <a:ext cx="6535410" cy="952185"/>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dirty="0" smtClean="0">
                <a:solidFill>
                  <a:srgbClr val="C00000"/>
                </a:solidFill>
                <a:latin typeface="Arial" panose="020B0604020202020204" pitchFamily="34" charset="0"/>
                <a:cs typeface="Arial" panose="020B0604020202020204" pitchFamily="34" charset="0"/>
              </a:rPr>
              <a:t>Принципы построения метода 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9" name="Прямоугольник 8"/>
          <p:cNvSpPr/>
          <p:nvPr/>
        </p:nvSpPr>
        <p:spPr>
          <a:xfrm>
            <a:off x="348705" y="1623436"/>
            <a:ext cx="5128012" cy="3693319"/>
          </a:xfrm>
          <a:prstGeom prst="rect">
            <a:avLst/>
          </a:prstGeom>
        </p:spPr>
        <p:txBody>
          <a:bodyPr wrap="square">
            <a:spAutoFit/>
          </a:bodyPr>
          <a:lstStyle/>
          <a:p>
            <a:pPr marL="342900" indent="342900">
              <a:buFont typeface="+mj-lt"/>
              <a:buAutoNum type="arabicPeriod"/>
            </a:pPr>
            <a:r>
              <a:rPr lang="ru-RU" b="1" dirty="0">
                <a:latin typeface="Arial" panose="020B0604020202020204" pitchFamily="34" charset="0"/>
                <a:cs typeface="Arial" panose="020B0604020202020204" pitchFamily="34" charset="0"/>
              </a:rPr>
              <a:t>Целостного восприятия информации</a:t>
            </a:r>
            <a:r>
              <a:rPr lang="ru-RU" b="1" dirty="0" smtClean="0">
                <a:latin typeface="Arial" panose="020B0604020202020204" pitchFamily="34" charset="0"/>
                <a:cs typeface="Arial" panose="020B0604020202020204" pitchFamily="34" charset="0"/>
              </a:rPr>
              <a:t>:</a:t>
            </a:r>
          </a:p>
          <a:p>
            <a:pPr marL="342900"/>
            <a:endParaRPr lang="ru-RU" b="1"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сначала дается скелет предмета, вся картинка целиком;</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 него выстраиваются отдельные эскизы;</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постоянно идет возвращение к главному фрагменту;</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особое внимание уделяется повторению — так постепенно могут усвоить материал все ученики;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новый скелет дается только после восприятия материала всеми учениками.</a:t>
            </a:r>
          </a:p>
        </p:txBody>
      </p:sp>
      <p:pic>
        <p:nvPicPr>
          <p:cNvPr id="10" name="Picture 15" descr="https://cdnn1.ukraina.ru/img/102969/28/1029692874_0:0:0:0_1920x0_80_0_0_b8131a83eb90426f7836d7083dff05e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6717" y="1012641"/>
            <a:ext cx="3508584" cy="2318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4859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7"/>
            <a:ext cx="6535410" cy="952185"/>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dirty="0" smtClean="0">
                <a:solidFill>
                  <a:srgbClr val="C00000"/>
                </a:solidFill>
                <a:latin typeface="Arial" panose="020B0604020202020204" pitchFamily="34" charset="0"/>
                <a:cs typeface="Arial" panose="020B0604020202020204" pitchFamily="34" charset="0"/>
              </a:rPr>
              <a:t>Принципы построения метода 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5" name="Прямоугольник 4"/>
          <p:cNvSpPr/>
          <p:nvPr/>
        </p:nvSpPr>
        <p:spPr>
          <a:xfrm>
            <a:off x="1093671" y="1088610"/>
            <a:ext cx="8050329" cy="2585323"/>
          </a:xfrm>
          <a:prstGeom prst="rect">
            <a:avLst/>
          </a:prstGeom>
        </p:spPr>
        <p:txBody>
          <a:bodyPr wrap="square">
            <a:spAutoFit/>
          </a:bodyPr>
          <a:lstStyle/>
          <a:p>
            <a:pPr indent="457200"/>
            <a:r>
              <a:rPr lang="ru-RU" b="1" dirty="0" smtClean="0">
                <a:latin typeface="Arial" panose="020B0604020202020204" pitchFamily="34" charset="0"/>
                <a:cs typeface="Arial" panose="020B0604020202020204" pitchFamily="34" charset="0"/>
              </a:rPr>
              <a:t>2. Ограниченности </a:t>
            </a:r>
            <a:r>
              <a:rPr lang="ru-RU" b="1" dirty="0">
                <a:latin typeface="Arial" panose="020B0604020202020204" pitchFamily="34" charset="0"/>
                <a:cs typeface="Arial" panose="020B0604020202020204" pitchFamily="34" charset="0"/>
              </a:rPr>
              <a:t>восприятия информации: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Опорный конспект от учителя содержит 7 оптимальных элементов восприятия по теме, которые сохраняются в долговременной памяти.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Весь объем информации делится на 5-7 блоков.</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Конспект состоит из листа с опорными сигналами (дидактическое средство).</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Ставится задача не запоминания конспекта, а его понимание.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Понять лист конспекта можно только после прослушивания учителя и чтения учебника (зубрежка исключена).</a:t>
            </a:r>
          </a:p>
        </p:txBody>
      </p:sp>
      <p:pic>
        <p:nvPicPr>
          <p:cNvPr id="1026" name="Picture 2" descr="https://myslide.ru/documents_3/81b06e40b6716c181899828f44f4c995/img45.jpg"/>
          <p:cNvPicPr>
            <a:picLocks noChangeAspect="1" noChangeArrowheads="1"/>
          </p:cNvPicPr>
          <p:nvPr/>
        </p:nvPicPr>
        <p:blipFill rotWithShape="1">
          <a:blip r:embed="rId5">
            <a:extLst>
              <a:ext uri="{28A0092B-C50C-407E-A947-70E740481C1C}">
                <a14:useLocalDpi xmlns:a14="http://schemas.microsoft.com/office/drawing/2010/main" val="0"/>
              </a:ext>
            </a:extLst>
          </a:blip>
          <a:srcRect l="7452" t="10108" r="20124" b="3840"/>
          <a:stretch/>
        </p:blipFill>
        <p:spPr bwMode="auto">
          <a:xfrm>
            <a:off x="4711147" y="3576298"/>
            <a:ext cx="4278526" cy="2853219"/>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139147" y="3693437"/>
            <a:ext cx="4572000" cy="2308324"/>
          </a:xfrm>
          <a:prstGeom prst="rect">
            <a:avLst/>
          </a:prstGeom>
        </p:spPr>
        <p:txBody>
          <a:bodyPr>
            <a:spAutoFit/>
          </a:bodyPr>
          <a:lstStyle/>
          <a:p>
            <a:r>
              <a:rPr lang="ru-RU" b="1" dirty="0">
                <a:latin typeface="Arial" panose="020B0604020202020204" pitchFamily="34" charset="0"/>
                <a:cs typeface="Arial" panose="020B0604020202020204" pitchFamily="34" charset="0"/>
              </a:rPr>
              <a:t>Опорный сигнал </a:t>
            </a:r>
            <a:r>
              <a:rPr lang="ru-RU" dirty="0">
                <a:latin typeface="Arial" panose="020B0604020202020204" pitchFamily="34" charset="0"/>
                <a:cs typeface="Arial" panose="020B0604020202020204" pitchFamily="34" charset="0"/>
              </a:rPr>
              <a:t>– набор ассоциативных ключевых слов, знаков и других опор для мысли, расположенных особым образом, заменяющий некое смысловое значение.</a:t>
            </a:r>
          </a:p>
          <a:p>
            <a:r>
              <a:rPr lang="ru-RU" dirty="0">
                <a:latin typeface="Arial" panose="020B0604020202020204" pitchFamily="34" charset="0"/>
                <a:cs typeface="Arial" panose="020B0604020202020204" pitchFamily="34" charset="0"/>
              </a:rPr>
              <a:t>Он способен мгновенно восстанавливать в памяти </a:t>
            </a:r>
            <a:r>
              <a:rPr lang="ru-RU" dirty="0" smtClean="0">
                <a:latin typeface="Arial" panose="020B0604020202020204" pitchFamily="34" charset="0"/>
                <a:cs typeface="Arial" panose="020B0604020202020204" pitchFamily="34" charset="0"/>
              </a:rPr>
              <a:t>известную ранее </a:t>
            </a:r>
            <a:r>
              <a:rPr lang="ru-RU" dirty="0">
                <a:latin typeface="Arial" panose="020B0604020202020204" pitchFamily="34" charset="0"/>
                <a:cs typeface="Arial" panose="020B0604020202020204" pitchFamily="34" charset="0"/>
              </a:rPr>
              <a:t>и понятную информацию.</a:t>
            </a:r>
          </a:p>
        </p:txBody>
      </p:sp>
    </p:spTree>
    <p:extLst>
      <p:ext uri="{BB962C8B-B14F-4D97-AF65-F5344CB8AC3E}">
        <p14:creationId xmlns:p14="http://schemas.microsoft.com/office/powerpoint/2010/main" val="40992748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7"/>
            <a:ext cx="6535410" cy="952185"/>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dirty="0" smtClean="0">
                <a:solidFill>
                  <a:srgbClr val="C00000"/>
                </a:solidFill>
                <a:latin typeface="Arial" panose="020B0604020202020204" pitchFamily="34" charset="0"/>
                <a:cs typeface="Arial" panose="020B0604020202020204" pitchFamily="34" charset="0"/>
              </a:rPr>
              <a:t>Принципы построения метода 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5" name="Прямоугольник 4"/>
          <p:cNvSpPr/>
          <p:nvPr/>
        </p:nvSpPr>
        <p:spPr>
          <a:xfrm>
            <a:off x="1033216" y="1261060"/>
            <a:ext cx="7236142" cy="1754326"/>
          </a:xfrm>
          <a:prstGeom prst="rect">
            <a:avLst/>
          </a:prstGeom>
        </p:spPr>
        <p:txBody>
          <a:bodyPr wrap="square">
            <a:spAutoFit/>
          </a:bodyPr>
          <a:lstStyle/>
          <a:p>
            <a:r>
              <a:rPr lang="ru-RU" b="1" dirty="0" smtClean="0">
                <a:latin typeface="Arial" panose="020B0604020202020204" pitchFamily="34" charset="0"/>
                <a:cs typeface="Arial" panose="020B0604020202020204" pitchFamily="34" charset="0"/>
              </a:rPr>
              <a:t>3. Сотрудничества</a:t>
            </a:r>
            <a:r>
              <a:rPr lang="ru-RU" b="1" dirty="0">
                <a:latin typeface="Arial" panose="020B0604020202020204" pitchFamily="34" charset="0"/>
                <a:cs typeface="Arial" panose="020B0604020202020204" pitchFamily="34" charset="0"/>
              </a:rPr>
              <a:t>:</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гуманное отношение к ученику;</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отсутствие критики;</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отсутствие негативной оценки знаний;</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снятие психологического напряжения в классе;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отсутствие жестких рамок (основа будущего творчества).</a:t>
            </a:r>
          </a:p>
        </p:txBody>
      </p:sp>
      <p:pic>
        <p:nvPicPr>
          <p:cNvPr id="8" name="Picture 9" descr="https://taganrog-school1.ru/wp-content/uploads/5288462d048e0d3f60f64bb84cff6df4_x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30116" y="631288"/>
            <a:ext cx="1713884" cy="210426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s://static1-repo.aif.ru/1/ae/1663161/8a6afd4afb3ec99e026a4f48132f93dc.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18027" y="3262135"/>
            <a:ext cx="5239909" cy="3495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30148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8110"/>
            <a:ext cx="1918027" cy="2234662"/>
            <a:chOff x="0" y="8110"/>
            <a:chExt cx="1918027" cy="2234662"/>
          </a:xfrm>
        </p:grpSpPr>
        <p:pic>
          <p:nvPicPr>
            <p:cNvPr id="3" name="Рисунок 11"/>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57" y="8110"/>
              <a:ext cx="1335496" cy="12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D:\Мои загрузки\ЭЛЕМЕНТЫ ПРЕЗЕНТАЦИИ-12.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823716"/>
              <a:ext cx="1918027" cy="141905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Заголовок 1"/>
          <p:cNvSpPr txBox="1">
            <a:spLocks/>
          </p:cNvSpPr>
          <p:nvPr/>
        </p:nvSpPr>
        <p:spPr>
          <a:xfrm>
            <a:off x="1979940" y="60457"/>
            <a:ext cx="6535410" cy="952185"/>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sz="3200" b="1" dirty="0" smtClean="0">
                <a:solidFill>
                  <a:srgbClr val="C00000"/>
                </a:solidFill>
                <a:latin typeface="Arial" panose="020B0604020202020204" pitchFamily="34" charset="0"/>
                <a:cs typeface="Arial" panose="020B0604020202020204" pitchFamily="34" charset="0"/>
              </a:rPr>
              <a:t>Принципы построения метода Шаталова</a:t>
            </a:r>
            <a:endParaRPr lang="ru-RU" sz="3200" dirty="0">
              <a:solidFill>
                <a:srgbClr val="C00000"/>
              </a:solidFill>
              <a:latin typeface="Arial" panose="020B0604020202020204" pitchFamily="34" charset="0"/>
              <a:cs typeface="Arial" panose="020B0604020202020204" pitchFamily="34" charset="0"/>
            </a:endParaRPr>
          </a:p>
        </p:txBody>
      </p:sp>
      <p:sp>
        <p:nvSpPr>
          <p:cNvPr id="5" name="Прямоугольник 4"/>
          <p:cNvSpPr/>
          <p:nvPr/>
        </p:nvSpPr>
        <p:spPr>
          <a:xfrm>
            <a:off x="1104777" y="915728"/>
            <a:ext cx="7808634" cy="2862322"/>
          </a:xfrm>
          <a:prstGeom prst="rect">
            <a:avLst/>
          </a:prstGeom>
        </p:spPr>
        <p:txBody>
          <a:bodyPr wrap="square">
            <a:spAutoFit/>
          </a:bodyPr>
          <a:lstStyle/>
          <a:p>
            <a:pPr indent="457200"/>
            <a:r>
              <a:rPr lang="ru-RU" b="1" dirty="0">
                <a:latin typeface="Arial" panose="020B0604020202020204" pitchFamily="34" charset="0"/>
                <a:cs typeface="Arial" panose="020B0604020202020204" pitchFamily="34" charset="0"/>
              </a:rPr>
              <a:t>4. Бесконфликтности (особое оценивание):</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позволяет добиться результата вне зависимости от способностей (низкая оценка накрывается высокой, давая возможность получить хороший результат в конце семестра, а журнал отражает не сам процесс усвоения материала, а качество знаний в данный момент учебы);</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подвижность оценки меняет отношение ученика к обучению;</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дает мотивацию уверенности в себе, своем разуме, своих способностях;</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строит открытые отношения между учителем и учеником.</a:t>
            </a:r>
          </a:p>
        </p:txBody>
      </p:sp>
      <p:sp>
        <p:nvSpPr>
          <p:cNvPr id="7" name="Прямоугольник 6"/>
          <p:cNvSpPr/>
          <p:nvPr/>
        </p:nvSpPr>
        <p:spPr>
          <a:xfrm>
            <a:off x="186856" y="3778050"/>
            <a:ext cx="7716740" cy="1200329"/>
          </a:xfrm>
          <a:prstGeom prst="rect">
            <a:avLst/>
          </a:prstGeom>
        </p:spPr>
        <p:txBody>
          <a:bodyPr wrap="square">
            <a:spAutoFit/>
          </a:bodyPr>
          <a:lstStyle/>
          <a:p>
            <a:r>
              <a:rPr lang="ru-RU" b="1" dirty="0">
                <a:latin typeface="Arial" panose="020B0604020202020204" pitchFamily="34" charset="0"/>
                <a:cs typeface="Arial" panose="020B0604020202020204" pitchFamily="34" charset="0"/>
              </a:rPr>
              <a:t>5. Особого решения задач — сначала научить, потом спрашивать:</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не оценивает решение задач до конца семестра, пока не научит;</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поощряет самостоятельное решение.</a:t>
            </a:r>
          </a:p>
        </p:txBody>
      </p:sp>
      <p:sp>
        <p:nvSpPr>
          <p:cNvPr id="10" name="Прямоугольник 9"/>
          <p:cNvSpPr/>
          <p:nvPr/>
        </p:nvSpPr>
        <p:spPr>
          <a:xfrm>
            <a:off x="2174680" y="4917888"/>
            <a:ext cx="6738731" cy="1477328"/>
          </a:xfrm>
          <a:prstGeom prst="rect">
            <a:avLst/>
          </a:prstGeom>
        </p:spPr>
        <p:txBody>
          <a:bodyPr wrap="square">
            <a:spAutoFit/>
          </a:bodyPr>
          <a:lstStyle/>
          <a:p>
            <a:r>
              <a:rPr lang="ru-RU" b="1" dirty="0">
                <a:latin typeface="Arial" panose="020B0604020202020204" pitchFamily="34" charset="0"/>
                <a:cs typeface="Arial" panose="020B0604020202020204" pitchFamily="34" charset="0"/>
              </a:rPr>
              <a:t>6. Учения с увлечением:</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учение с большим трудом;</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чем больше труда, тем больше успеха, тем больше увлечения;</a:t>
            </a:r>
          </a:p>
          <a:p>
            <a:pPr marL="285750" lvl="0" indent="-285750">
              <a:buFont typeface="Arial" panose="020B0604020202020204" pitchFamily="34" charset="0"/>
              <a:buChar char="•"/>
            </a:pPr>
            <a:r>
              <a:rPr lang="ru-RU" dirty="0">
                <a:latin typeface="Arial" panose="020B0604020202020204" pitchFamily="34" charset="0"/>
                <a:cs typeface="Arial" panose="020B0604020202020204" pitchFamily="34" charset="0"/>
              </a:rPr>
              <a:t>увлечение подвигает на новый труд.</a:t>
            </a:r>
          </a:p>
        </p:txBody>
      </p:sp>
      <p:pic>
        <p:nvPicPr>
          <p:cNvPr id="11" name="Picture 2" descr="https://school-grigorevka.vl.eduru.ru/media/2022/11/25/1285596910/MyCollages09090625.jpg"/>
          <p:cNvPicPr>
            <a:picLocks noChangeAspect="1" noChangeArrowheads="1"/>
          </p:cNvPicPr>
          <p:nvPr/>
        </p:nvPicPr>
        <p:blipFill rotWithShape="1">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l="50000" b="50000"/>
          <a:stretch/>
        </p:blipFill>
        <p:spPr bwMode="auto">
          <a:xfrm>
            <a:off x="7463087" y="3778050"/>
            <a:ext cx="1243131" cy="1243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091328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524</TotalTime>
  <Words>1132</Words>
  <Application>Microsoft Office PowerPoint</Application>
  <PresentationFormat>Экран (4:3)</PresentationFormat>
  <Paragraphs>176</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ПЕДАГОГ-НОВАТОР ВИКТОР ФЕДОРОВИЧ ШАТАЛОВ</vt:lpstr>
      <vt:lpstr>Биография  народного учителя Шаталова</vt:lpstr>
      <vt:lpstr>Биография  народного учителя Шаталова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RePack by Diakov</cp:lastModifiedBy>
  <cp:revision>43</cp:revision>
  <dcterms:created xsi:type="dcterms:W3CDTF">2021-09-20T10:49:14Z</dcterms:created>
  <dcterms:modified xsi:type="dcterms:W3CDTF">2023-05-05T09:58:38Z</dcterms:modified>
</cp:coreProperties>
</file>