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13" r:id="rId2"/>
    <p:sldMasterId id="2147483825" r:id="rId3"/>
    <p:sldMasterId id="2147483837" r:id="rId4"/>
    <p:sldMasterId id="2147485066" r:id="rId5"/>
  </p:sldMasterIdLst>
  <p:notesMasterIdLst>
    <p:notesMasterId r:id="rId95"/>
  </p:notesMasterIdLst>
  <p:sldIdLst>
    <p:sldId id="305" r:id="rId6"/>
    <p:sldId id="259" r:id="rId7"/>
    <p:sldId id="257" r:id="rId8"/>
    <p:sldId id="260" r:id="rId9"/>
    <p:sldId id="355" r:id="rId10"/>
    <p:sldId id="395" r:id="rId11"/>
    <p:sldId id="356" r:id="rId12"/>
    <p:sldId id="342" r:id="rId13"/>
    <p:sldId id="357" r:id="rId14"/>
    <p:sldId id="263" r:id="rId15"/>
    <p:sldId id="264" r:id="rId16"/>
    <p:sldId id="358" r:id="rId17"/>
    <p:sldId id="267" r:id="rId18"/>
    <p:sldId id="268" r:id="rId19"/>
    <p:sldId id="362" r:id="rId20"/>
    <p:sldId id="396" r:id="rId21"/>
    <p:sldId id="375" r:id="rId22"/>
    <p:sldId id="341" r:id="rId23"/>
    <p:sldId id="369" r:id="rId24"/>
    <p:sldId id="397" r:id="rId25"/>
    <p:sldId id="378" r:id="rId26"/>
    <p:sldId id="376" r:id="rId27"/>
    <p:sldId id="379" r:id="rId28"/>
    <p:sldId id="380" r:id="rId29"/>
    <p:sldId id="309" r:id="rId30"/>
    <p:sldId id="310" r:id="rId31"/>
    <p:sldId id="381" r:id="rId32"/>
    <p:sldId id="398" r:id="rId33"/>
    <p:sldId id="383" r:id="rId34"/>
    <p:sldId id="399" r:id="rId35"/>
    <p:sldId id="385" r:id="rId36"/>
    <p:sldId id="386" r:id="rId37"/>
    <p:sldId id="387" r:id="rId38"/>
    <p:sldId id="394" r:id="rId39"/>
    <p:sldId id="389" r:id="rId40"/>
    <p:sldId id="390" r:id="rId41"/>
    <p:sldId id="391" r:id="rId42"/>
    <p:sldId id="392" r:id="rId43"/>
    <p:sldId id="393" r:id="rId44"/>
    <p:sldId id="311" r:id="rId45"/>
    <p:sldId id="312" r:id="rId46"/>
    <p:sldId id="372" r:id="rId47"/>
    <p:sldId id="373" r:id="rId48"/>
    <p:sldId id="403" r:id="rId49"/>
    <p:sldId id="404" r:id="rId50"/>
    <p:sldId id="400" r:id="rId51"/>
    <p:sldId id="367" r:id="rId52"/>
    <p:sldId id="455" r:id="rId53"/>
    <p:sldId id="456" r:id="rId54"/>
    <p:sldId id="402" r:id="rId55"/>
    <p:sldId id="406" r:id="rId56"/>
    <p:sldId id="365" r:id="rId57"/>
    <p:sldId id="407" r:id="rId58"/>
    <p:sldId id="408" r:id="rId59"/>
    <p:sldId id="409" r:id="rId60"/>
    <p:sldId id="410" r:id="rId61"/>
    <p:sldId id="413" r:id="rId62"/>
    <p:sldId id="411" r:id="rId63"/>
    <p:sldId id="412" r:id="rId64"/>
    <p:sldId id="451" r:id="rId65"/>
    <p:sldId id="435" r:id="rId66"/>
    <p:sldId id="432" r:id="rId67"/>
    <p:sldId id="433" r:id="rId68"/>
    <p:sldId id="436" r:id="rId69"/>
    <p:sldId id="437" r:id="rId70"/>
    <p:sldId id="450" r:id="rId71"/>
    <p:sldId id="439" r:id="rId72"/>
    <p:sldId id="440" r:id="rId73"/>
    <p:sldId id="441" r:id="rId74"/>
    <p:sldId id="442" r:id="rId75"/>
    <p:sldId id="443" r:id="rId76"/>
    <p:sldId id="444" r:id="rId77"/>
    <p:sldId id="445" r:id="rId78"/>
    <p:sldId id="446" r:id="rId79"/>
    <p:sldId id="447" r:id="rId80"/>
    <p:sldId id="448" r:id="rId81"/>
    <p:sldId id="449" r:id="rId82"/>
    <p:sldId id="331" r:id="rId83"/>
    <p:sldId id="332" r:id="rId84"/>
    <p:sldId id="334" r:id="rId85"/>
    <p:sldId id="452" r:id="rId86"/>
    <p:sldId id="335" r:id="rId87"/>
    <p:sldId id="371" r:id="rId88"/>
    <p:sldId id="453" r:id="rId89"/>
    <p:sldId id="454" r:id="rId90"/>
    <p:sldId id="349" r:id="rId91"/>
    <p:sldId id="336" r:id="rId92"/>
    <p:sldId id="359" r:id="rId93"/>
    <p:sldId id="338" r:id="rId9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21A89"/>
    <a:srgbClr val="000000"/>
    <a:srgbClr val="F5CBF2"/>
    <a:srgbClr val="ED9DE7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488" autoAdjust="0"/>
    <p:restoredTop sz="82322" autoAdjust="0"/>
  </p:normalViewPr>
  <p:slideViewPr>
    <p:cSldViewPr>
      <p:cViewPr>
        <p:scale>
          <a:sx n="81" d="100"/>
          <a:sy n="81" d="100"/>
        </p:scale>
        <p:origin x="-82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2" d="100"/>
          <a:sy n="32" d="100"/>
        </p:scale>
        <p:origin x="-155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97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C82037B-42C7-472A-A57F-F55E5F9FE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06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AF7A8D-EE85-4FC4-A71F-B89A45AFFFD5}" type="slidenum">
              <a:rPr lang="ru-RU" smtClean="0"/>
              <a:pPr eaLnBrk="1" hangingPunct="1"/>
              <a:t>1</a:t>
            </a:fld>
            <a:endParaRPr lang="ru-RU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208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B330F0-D56C-46AC-88D7-80108FB16F50}" type="slidenum">
              <a:rPr lang="ru-RU" smtClean="0"/>
              <a:pPr eaLnBrk="1" hangingPunct="1"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218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105D690-376C-4B41-8718-0B8B69C45B60}" type="slidenum">
              <a:rPr lang="ru-RU" smtClean="0"/>
              <a:pPr eaLnBrk="1" hangingPunct="1"/>
              <a:t>87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228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D493BC-9B0F-43B4-A2D8-A25C781E6D46}" type="slidenum">
              <a:rPr lang="ru-RU" smtClean="0"/>
              <a:pPr eaLnBrk="1" hangingPunct="1"/>
              <a:t>88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66591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472121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877233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54633-38D9-4B98-A175-854C99B6A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2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FB07F-5554-4BC2-8D04-821257F20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904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644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644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2FA13-1F9B-482D-8306-969E907A2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96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BD0C8-2893-4382-B6B5-60B3404E4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8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A3522-2A74-4879-AA35-11D99384F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0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319C-0CF6-4B73-94EA-E78F48D75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09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B847-4668-4198-8E2B-37F23EF69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17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89E74-7A1B-40C9-B11D-5BA7E8B4B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91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089594"/>
      </p:ext>
    </p:extLst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99568-14D1-4DBF-9685-36CA1E7D6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844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EB561-7344-4427-AD33-88B5748B7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79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02E27-AA0F-45F7-9A74-4926C4FCC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62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3E629-B84F-4D25-8895-59CCEA469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5197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3EE7B-9CAA-440B-A204-0979BB7FE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838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BE286-34FA-480E-9A38-B9BE1A1FA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86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BD4CC-3D0F-4615-9AEB-31C9B15AC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683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AD144-6EF8-472E-AB62-482165FEB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095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7D104-C391-4527-B7DB-1A79BAEE6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465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6100F-9287-403C-A449-597DEF45C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47817215"/>
      </p:ext>
    </p:extLst>
  </p:cSld>
  <p:clrMapOvr>
    <a:masterClrMapping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53656-C853-4182-85D7-F51F264BE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118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69966-EDAA-4D33-93D8-E299CF862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307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3DA8E-466A-43BA-AF87-20D14EC70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1060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977BD-00FC-4F98-8457-AAD4B9EDF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817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FE3D7-7CF4-4E41-BCF6-F316E086F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293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9EDD8-027D-47E0-86C3-6DD804F69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09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82B65-64BC-42F9-96D0-149ACA703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931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4DBA3-B41F-455B-93F6-0F519CFE8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2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E9A6D-A5CC-4925-AF5D-2AAA08F43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0438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1BC9-C8E4-4AA7-BABF-5C7503666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0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75584"/>
      </p:ext>
    </p:extLst>
  </p:cSld>
  <p:clrMapOvr>
    <a:masterClrMapping/>
  </p:clrMapOvr>
  <p:transition spd="slow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7950"/>
            <a:ext cx="9101138" cy="6489700"/>
            <a:chOff x="0" y="68"/>
            <a:chExt cx="5733" cy="408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hidden">
            <a:xfrm rot="-5400000">
              <a:off x="19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hidden">
            <a:xfrm rot="-5400000">
              <a:off x="19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hidden">
            <a:xfrm rot="-5400000">
              <a:off x="19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hidden">
            <a:xfrm rot="-5400000">
              <a:off x="19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hidden">
            <a:xfrm rot="-5400000">
              <a:off x="19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hidden">
            <a:xfrm rot="-5400000">
              <a:off x="19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hidden">
            <a:xfrm rot="-5400000">
              <a:off x="19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hidden">
            <a:xfrm rot="-5400000">
              <a:off x="19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hidden">
            <a:xfrm>
              <a:off x="483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hidden">
            <a:xfrm>
              <a:off x="984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hidden">
            <a:xfrm>
              <a:off x="984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hidden">
            <a:xfrm>
              <a:off x="483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hidden">
            <a:xfrm rot="-5400000">
              <a:off x="734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hidden">
            <a:xfrm rot="-5400000">
              <a:off x="1263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hidden">
            <a:xfrm rot="-5400000">
              <a:off x="1263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hidden">
            <a:xfrm rot="-5400000">
              <a:off x="734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hidden">
            <a:xfrm>
              <a:off x="483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hidden">
            <a:xfrm>
              <a:off x="984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hidden">
            <a:xfrm>
              <a:off x="984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hidden">
            <a:xfrm>
              <a:off x="483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hidden">
            <a:xfrm rot="-5400000">
              <a:off x="734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hidden">
            <a:xfrm rot="-5400000">
              <a:off x="1263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hidden">
            <a:xfrm rot="-5400000">
              <a:off x="1263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hidden">
            <a:xfrm rot="-5400000">
              <a:off x="734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hidden">
            <a:xfrm>
              <a:off x="483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hidden">
            <a:xfrm>
              <a:off x="984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hidden">
            <a:xfrm>
              <a:off x="984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hidden">
            <a:xfrm>
              <a:off x="483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hidden">
            <a:xfrm rot="-5400000">
              <a:off x="734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hidden">
            <a:xfrm rot="-5400000">
              <a:off x="1263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hidden">
            <a:xfrm rot="-5400000">
              <a:off x="1263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hidden">
            <a:xfrm rot="-5400000">
              <a:off x="734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hidden">
            <a:xfrm>
              <a:off x="483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hidden">
            <a:xfrm>
              <a:off x="984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hidden">
            <a:xfrm>
              <a:off x="984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hidden">
            <a:xfrm>
              <a:off x="483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hidden">
            <a:xfrm rot="-5400000">
              <a:off x="734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hidden">
            <a:xfrm rot="-5400000">
              <a:off x="1263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hidden">
            <a:xfrm rot="-5400000">
              <a:off x="1263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hidden">
            <a:xfrm rot="-5400000">
              <a:off x="734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hidden">
            <a:xfrm>
              <a:off x="1551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hidden">
            <a:xfrm>
              <a:off x="2052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hidden">
            <a:xfrm>
              <a:off x="2052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hidden">
            <a:xfrm>
              <a:off x="1551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hidden">
            <a:xfrm rot="-5400000">
              <a:off x="1802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hidden">
            <a:xfrm rot="-5400000">
              <a:off x="2331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hidden">
            <a:xfrm rot="-5400000">
              <a:off x="2331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hidden">
            <a:xfrm rot="-5400000">
              <a:off x="1802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hidden">
            <a:xfrm>
              <a:off x="1551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hidden">
            <a:xfrm>
              <a:off x="2052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hidden">
            <a:xfrm>
              <a:off x="2052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hidden">
            <a:xfrm>
              <a:off x="1551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hidden">
            <a:xfrm rot="-5400000">
              <a:off x="1802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hidden">
            <a:xfrm rot="-5400000">
              <a:off x="2331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hidden">
            <a:xfrm rot="-5400000">
              <a:off x="2331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hidden">
            <a:xfrm rot="-5400000">
              <a:off x="1802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hidden">
            <a:xfrm>
              <a:off x="1551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hidden">
            <a:xfrm>
              <a:off x="2052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hidden">
            <a:xfrm>
              <a:off x="2052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hidden">
            <a:xfrm>
              <a:off x="1551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hidden">
            <a:xfrm rot="-5400000">
              <a:off x="1802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hidden">
            <a:xfrm rot="-5400000">
              <a:off x="2331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hidden">
            <a:xfrm rot="-5400000">
              <a:off x="2331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hidden">
            <a:xfrm rot="-5400000">
              <a:off x="1802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hidden">
            <a:xfrm>
              <a:off x="1551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hidden">
            <a:xfrm>
              <a:off x="2052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hidden">
            <a:xfrm>
              <a:off x="2052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hidden">
            <a:xfrm>
              <a:off x="1551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hidden">
            <a:xfrm rot="-5400000">
              <a:off x="1802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hidden">
            <a:xfrm rot="-5400000">
              <a:off x="2331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hidden">
            <a:xfrm rot="-5400000">
              <a:off x="2331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hidden">
            <a:xfrm rot="-5400000">
              <a:off x="1802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hidden">
            <a:xfrm>
              <a:off x="2619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hidden">
            <a:xfrm>
              <a:off x="3120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hidden">
            <a:xfrm>
              <a:off x="3120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hidden">
            <a:xfrm>
              <a:off x="2619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hidden">
            <a:xfrm rot="-5400000">
              <a:off x="2870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hidden">
            <a:xfrm rot="-5400000">
              <a:off x="3399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hidden">
            <a:xfrm rot="-5400000">
              <a:off x="3399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hidden">
            <a:xfrm rot="-5400000">
              <a:off x="2870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hidden">
            <a:xfrm>
              <a:off x="2619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hidden">
            <a:xfrm>
              <a:off x="3120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hidden">
            <a:xfrm>
              <a:off x="3120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hidden">
            <a:xfrm>
              <a:off x="2619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hidden">
            <a:xfrm rot="-5400000">
              <a:off x="2870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hidden">
            <a:xfrm rot="-5400000">
              <a:off x="3399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hidden">
            <a:xfrm rot="-5400000">
              <a:off x="3399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hidden">
            <a:xfrm rot="-5400000">
              <a:off x="2870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hidden">
            <a:xfrm>
              <a:off x="2619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hidden">
            <a:xfrm>
              <a:off x="3120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hidden">
            <a:xfrm>
              <a:off x="3120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hidden">
            <a:xfrm>
              <a:off x="2619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hidden">
            <a:xfrm rot="-5400000">
              <a:off x="2870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hidden">
            <a:xfrm rot="-5400000">
              <a:off x="3399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hidden">
            <a:xfrm rot="-5400000">
              <a:off x="3399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hidden">
            <a:xfrm rot="-5400000">
              <a:off x="2870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hidden">
            <a:xfrm>
              <a:off x="2619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hidden">
            <a:xfrm>
              <a:off x="3120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hidden">
            <a:xfrm>
              <a:off x="3120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hidden">
            <a:xfrm>
              <a:off x="2619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hidden">
            <a:xfrm rot="-5400000">
              <a:off x="2870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hidden">
            <a:xfrm rot="-5400000">
              <a:off x="3399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hidden">
            <a:xfrm rot="-5400000">
              <a:off x="3399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hidden">
            <a:xfrm rot="-5400000">
              <a:off x="2870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hidden">
            <a:xfrm>
              <a:off x="3687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hidden">
            <a:xfrm>
              <a:off x="4188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hidden">
            <a:xfrm>
              <a:off x="4188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hidden">
            <a:xfrm>
              <a:off x="3687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hidden">
            <a:xfrm rot="-5400000">
              <a:off x="3938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hidden">
            <a:xfrm rot="-5400000">
              <a:off x="4467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hidden">
            <a:xfrm rot="-5400000">
              <a:off x="4467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hidden">
            <a:xfrm rot="-5400000">
              <a:off x="3938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hidden">
            <a:xfrm>
              <a:off x="3687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hidden">
            <a:xfrm>
              <a:off x="4188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hidden">
            <a:xfrm>
              <a:off x="4188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hidden">
            <a:xfrm>
              <a:off x="3687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hidden">
            <a:xfrm rot="-5400000">
              <a:off x="3938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Line 120"/>
            <p:cNvSpPr>
              <a:spLocks noChangeShapeType="1"/>
            </p:cNvSpPr>
            <p:nvPr/>
          </p:nvSpPr>
          <p:spPr bwMode="hidden">
            <a:xfrm rot="-5400000">
              <a:off x="4467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hidden">
            <a:xfrm rot="-5400000">
              <a:off x="4467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Line 122"/>
            <p:cNvSpPr>
              <a:spLocks noChangeShapeType="1"/>
            </p:cNvSpPr>
            <p:nvPr/>
          </p:nvSpPr>
          <p:spPr bwMode="hidden">
            <a:xfrm rot="-5400000">
              <a:off x="3938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hidden">
            <a:xfrm>
              <a:off x="3687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Line 124"/>
            <p:cNvSpPr>
              <a:spLocks noChangeShapeType="1"/>
            </p:cNvSpPr>
            <p:nvPr/>
          </p:nvSpPr>
          <p:spPr bwMode="hidden">
            <a:xfrm>
              <a:off x="4188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hidden">
            <a:xfrm>
              <a:off x="4188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Line 126"/>
            <p:cNvSpPr>
              <a:spLocks noChangeShapeType="1"/>
            </p:cNvSpPr>
            <p:nvPr/>
          </p:nvSpPr>
          <p:spPr bwMode="hidden">
            <a:xfrm>
              <a:off x="3687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hidden">
            <a:xfrm rot="-5400000">
              <a:off x="3938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Line 128"/>
            <p:cNvSpPr>
              <a:spLocks noChangeShapeType="1"/>
            </p:cNvSpPr>
            <p:nvPr/>
          </p:nvSpPr>
          <p:spPr bwMode="hidden">
            <a:xfrm rot="-5400000">
              <a:off x="4467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hidden">
            <a:xfrm rot="-5400000">
              <a:off x="4467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Line 130"/>
            <p:cNvSpPr>
              <a:spLocks noChangeShapeType="1"/>
            </p:cNvSpPr>
            <p:nvPr/>
          </p:nvSpPr>
          <p:spPr bwMode="hidden">
            <a:xfrm rot="-5400000">
              <a:off x="3938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hidden">
            <a:xfrm>
              <a:off x="3687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hidden">
            <a:xfrm>
              <a:off x="4188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hidden">
            <a:xfrm>
              <a:off x="4188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6" name="Line 134"/>
            <p:cNvSpPr>
              <a:spLocks noChangeShapeType="1"/>
            </p:cNvSpPr>
            <p:nvPr/>
          </p:nvSpPr>
          <p:spPr bwMode="hidden">
            <a:xfrm>
              <a:off x="3687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hidden">
            <a:xfrm rot="-5400000">
              <a:off x="3938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Line 136"/>
            <p:cNvSpPr>
              <a:spLocks noChangeShapeType="1"/>
            </p:cNvSpPr>
            <p:nvPr/>
          </p:nvSpPr>
          <p:spPr bwMode="hidden">
            <a:xfrm rot="-5400000">
              <a:off x="4467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hidden">
            <a:xfrm rot="-5400000">
              <a:off x="4467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0" name="Line 138"/>
            <p:cNvSpPr>
              <a:spLocks noChangeShapeType="1"/>
            </p:cNvSpPr>
            <p:nvPr/>
          </p:nvSpPr>
          <p:spPr bwMode="hidden">
            <a:xfrm rot="-5400000">
              <a:off x="3938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hidden">
            <a:xfrm>
              <a:off x="4755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2" name="Line 140"/>
            <p:cNvSpPr>
              <a:spLocks noChangeShapeType="1"/>
            </p:cNvSpPr>
            <p:nvPr/>
          </p:nvSpPr>
          <p:spPr bwMode="hidden">
            <a:xfrm>
              <a:off x="5256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hidden">
            <a:xfrm>
              <a:off x="5256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" name="Line 142"/>
            <p:cNvSpPr>
              <a:spLocks noChangeShapeType="1"/>
            </p:cNvSpPr>
            <p:nvPr/>
          </p:nvSpPr>
          <p:spPr bwMode="hidden">
            <a:xfrm>
              <a:off x="4755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hidden">
            <a:xfrm rot="-5400000">
              <a:off x="5006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Line 144"/>
            <p:cNvSpPr>
              <a:spLocks noChangeShapeType="1"/>
            </p:cNvSpPr>
            <p:nvPr/>
          </p:nvSpPr>
          <p:spPr bwMode="hidden">
            <a:xfrm rot="-5400000">
              <a:off x="553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hidden">
            <a:xfrm rot="-5400000">
              <a:off x="553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Line 146"/>
            <p:cNvSpPr>
              <a:spLocks noChangeShapeType="1"/>
            </p:cNvSpPr>
            <p:nvPr/>
          </p:nvSpPr>
          <p:spPr bwMode="hidden">
            <a:xfrm rot="-5400000">
              <a:off x="5006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hidden">
            <a:xfrm>
              <a:off x="4755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hidden">
            <a:xfrm>
              <a:off x="5256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hidden">
            <a:xfrm>
              <a:off x="5256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2" name="Line 150"/>
            <p:cNvSpPr>
              <a:spLocks noChangeShapeType="1"/>
            </p:cNvSpPr>
            <p:nvPr/>
          </p:nvSpPr>
          <p:spPr bwMode="hidden">
            <a:xfrm>
              <a:off x="4755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hidden">
            <a:xfrm rot="-5400000">
              <a:off x="5006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Line 152"/>
            <p:cNvSpPr>
              <a:spLocks noChangeShapeType="1"/>
            </p:cNvSpPr>
            <p:nvPr/>
          </p:nvSpPr>
          <p:spPr bwMode="hidden">
            <a:xfrm rot="-5400000">
              <a:off x="553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hidden">
            <a:xfrm rot="-5400000">
              <a:off x="553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hidden">
            <a:xfrm rot="-5400000">
              <a:off x="5006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hidden">
            <a:xfrm>
              <a:off x="4755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" name="Line 156"/>
            <p:cNvSpPr>
              <a:spLocks noChangeShapeType="1"/>
            </p:cNvSpPr>
            <p:nvPr/>
          </p:nvSpPr>
          <p:spPr bwMode="hidden">
            <a:xfrm>
              <a:off x="5256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hidden">
            <a:xfrm>
              <a:off x="5256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hidden">
            <a:xfrm>
              <a:off x="4755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hidden">
            <a:xfrm rot="-5400000">
              <a:off x="5006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" name="Line 160"/>
            <p:cNvSpPr>
              <a:spLocks noChangeShapeType="1"/>
            </p:cNvSpPr>
            <p:nvPr/>
          </p:nvSpPr>
          <p:spPr bwMode="hidden">
            <a:xfrm rot="-5400000">
              <a:off x="553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hidden">
            <a:xfrm rot="-5400000">
              <a:off x="553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Line 162"/>
            <p:cNvSpPr>
              <a:spLocks noChangeShapeType="1"/>
            </p:cNvSpPr>
            <p:nvPr/>
          </p:nvSpPr>
          <p:spPr bwMode="hidden">
            <a:xfrm rot="-5400000">
              <a:off x="5006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hidden">
            <a:xfrm>
              <a:off x="4755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hidden">
            <a:xfrm>
              <a:off x="5256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hidden">
            <a:xfrm>
              <a:off x="5256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" name="Line 166"/>
            <p:cNvSpPr>
              <a:spLocks noChangeShapeType="1"/>
            </p:cNvSpPr>
            <p:nvPr/>
          </p:nvSpPr>
          <p:spPr bwMode="hidden">
            <a:xfrm>
              <a:off x="4755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hidden">
            <a:xfrm rot="-5400000">
              <a:off x="5006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hidden">
            <a:xfrm rot="-5400000">
              <a:off x="553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hidden">
            <a:xfrm rot="-5400000">
              <a:off x="553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Line 170"/>
            <p:cNvSpPr>
              <a:spLocks noChangeShapeType="1"/>
            </p:cNvSpPr>
            <p:nvPr/>
          </p:nvSpPr>
          <p:spPr bwMode="hidden">
            <a:xfrm rot="-5400000">
              <a:off x="5006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hidden">
            <a:xfrm rot="-5400000">
              <a:off x="19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Line 172"/>
            <p:cNvSpPr>
              <a:spLocks noChangeShapeType="1"/>
            </p:cNvSpPr>
            <p:nvPr/>
          </p:nvSpPr>
          <p:spPr bwMode="hidden">
            <a:xfrm rot="-5400000">
              <a:off x="737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hidden">
            <a:xfrm rot="-5400000">
              <a:off x="1266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hidden">
            <a:xfrm rot="-5400000">
              <a:off x="1805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hidden">
            <a:xfrm rot="-5400000">
              <a:off x="2334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Line 176"/>
            <p:cNvSpPr>
              <a:spLocks noChangeShapeType="1"/>
            </p:cNvSpPr>
            <p:nvPr/>
          </p:nvSpPr>
          <p:spPr bwMode="hidden">
            <a:xfrm rot="-5400000">
              <a:off x="2873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9" name="Line 177"/>
            <p:cNvSpPr>
              <a:spLocks noChangeShapeType="1"/>
            </p:cNvSpPr>
            <p:nvPr/>
          </p:nvSpPr>
          <p:spPr bwMode="hidden">
            <a:xfrm rot="-5400000">
              <a:off x="3402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hidden">
            <a:xfrm rot="-5400000">
              <a:off x="3941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hidden">
            <a:xfrm rot="-5400000">
              <a:off x="4470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2" name="Line 180"/>
            <p:cNvSpPr>
              <a:spLocks noChangeShapeType="1"/>
            </p:cNvSpPr>
            <p:nvPr/>
          </p:nvSpPr>
          <p:spPr bwMode="hidden">
            <a:xfrm rot="-5400000">
              <a:off x="5009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" name="Line 181"/>
            <p:cNvSpPr>
              <a:spLocks noChangeShapeType="1"/>
            </p:cNvSpPr>
            <p:nvPr/>
          </p:nvSpPr>
          <p:spPr bwMode="hidden">
            <a:xfrm rot="-5400000">
              <a:off x="553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" name="Group 182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0" name="Group 193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4273"/>
            <a:chExt cx="5328" cy="47"/>
          </a:xfrm>
        </p:grpSpPr>
        <p:sp>
          <p:nvSpPr>
            <p:cNvPr id="191" name="Rectangle 194"/>
            <p:cNvSpPr>
              <a:spLocks noChangeArrowheads="1"/>
            </p:cNvSpPr>
            <p:nvPr/>
          </p:nvSpPr>
          <p:spPr bwMode="ltGray">
            <a:xfrm>
              <a:off x="504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ltGray">
            <a:xfrm>
              <a:off x="192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ltGray">
            <a:xfrm>
              <a:off x="1176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ltGray">
            <a:xfrm>
              <a:off x="864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ltGray">
            <a:xfrm>
              <a:off x="1848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ltGray">
            <a:xfrm>
              <a:off x="1536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ltGray">
            <a:xfrm>
              <a:off x="2520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ltGray">
            <a:xfrm>
              <a:off x="2208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ltGray">
            <a:xfrm>
              <a:off x="3192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ltGray">
            <a:xfrm>
              <a:off x="2880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ltGray">
            <a:xfrm>
              <a:off x="3864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" name="Rectangle 205"/>
            <p:cNvSpPr>
              <a:spLocks noChangeArrowheads="1"/>
            </p:cNvSpPr>
            <p:nvPr/>
          </p:nvSpPr>
          <p:spPr bwMode="ltGray">
            <a:xfrm>
              <a:off x="3552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3" name="Rectangle 206"/>
            <p:cNvSpPr>
              <a:spLocks noChangeArrowheads="1"/>
            </p:cNvSpPr>
            <p:nvPr/>
          </p:nvSpPr>
          <p:spPr bwMode="ltGray">
            <a:xfrm>
              <a:off x="4536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" name="Rectangle 207"/>
            <p:cNvSpPr>
              <a:spLocks noChangeArrowheads="1"/>
            </p:cNvSpPr>
            <p:nvPr/>
          </p:nvSpPr>
          <p:spPr bwMode="ltGray">
            <a:xfrm>
              <a:off x="4224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" name="Rectangle 208"/>
            <p:cNvSpPr>
              <a:spLocks noChangeArrowheads="1"/>
            </p:cNvSpPr>
            <p:nvPr/>
          </p:nvSpPr>
          <p:spPr bwMode="ltGray">
            <a:xfrm>
              <a:off x="5208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" name="Rectangle 209"/>
            <p:cNvSpPr>
              <a:spLocks noChangeArrowheads="1"/>
            </p:cNvSpPr>
            <p:nvPr/>
          </p:nvSpPr>
          <p:spPr bwMode="ltGray">
            <a:xfrm>
              <a:off x="4896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7" name="Picture 210" descr="posbul1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336391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964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3965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8" name="Rectangle 19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" name="Rectangle 19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0" name="Rectangle 19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A9BBA-3ED4-4466-89F2-C6011EB37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478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A104E-A02E-40B6-B9A5-FCD8A4615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766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06C88-9817-4CE0-9508-8ABE49216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418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6E47E-2B16-444B-A505-660B3A900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1518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3BE2D-127E-4A17-A21F-860A1C69D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119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B29EF-31E4-491D-8588-D3353AC19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1371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71D52-3D36-43D7-802A-D1CF3B28D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050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5A663-5EB5-4C7E-9F5C-BA73E21FF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6128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02E46-B2C1-49FE-B0A5-CBAF4E18E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1704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8003C-A298-4DE3-902E-E237B11BA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009981"/>
      </p:ext>
    </p:extLst>
  </p:cSld>
  <p:clrMapOvr>
    <a:masterClrMapping/>
  </p:clrMapOvr>
  <p:transition spd="slow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B9FE8-9B9E-44C3-AA19-7ECFC4CD7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5268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58E64-E453-4D6F-BC35-E72CB1751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05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02BE9-3872-4257-9AA7-F3951B73B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099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7477-50AB-417E-86B5-0EC41D526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2445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CD8F-CC9D-450F-B336-6E0265480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9538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0A50A-ABF7-4EB9-8294-CDB53D404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7132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6A7A-BB4A-442E-A8B0-718904000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5705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E7A2B-7826-41BE-B779-53DD66EA0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6435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EB6AC-7414-4F4D-8CC1-464248303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17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212BF-FC24-48B8-990C-E03FE867C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2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4106"/>
      </p:ext>
    </p:extLst>
  </p:cSld>
  <p:clrMapOvr>
    <a:masterClrMapping/>
  </p:clrMapOvr>
  <p:transition spd="slow">
    <p:circl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C8EB6-F564-4AF1-9615-8A72921EB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8490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C2E1E-7B8C-4C1E-97C0-D8235F1B0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304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EA463-D58F-4F4B-9220-EF8C82240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393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28BB-381E-4765-A7E8-C30495CD7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4266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6E7F2-8A8F-47E0-BF08-64B256DD9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385959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35980167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40397306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029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0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1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2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3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4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1045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67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6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1043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0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1041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3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8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1039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6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10" r:id="rId1"/>
    <p:sldLayoutId id="2147485611" r:id="rId2"/>
    <p:sldLayoutId id="2147485612" r:id="rId3"/>
    <p:sldLayoutId id="2147485613" r:id="rId4"/>
    <p:sldLayoutId id="2147485614" r:id="rId5"/>
    <p:sldLayoutId id="2147485615" r:id="rId6"/>
    <p:sldLayoutId id="2147485616" r:id="rId7"/>
    <p:sldLayoutId id="2147485617" r:id="rId8"/>
    <p:sldLayoutId id="2147485618" r:id="rId9"/>
    <p:sldLayoutId id="2147485619" r:id="rId10"/>
    <p:sldLayoutId id="2147485620" r:id="rId11"/>
    <p:sldLayoutId id="2147485653" r:id="rId12"/>
    <p:sldLayoutId id="2147485654" r:id="rId13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05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05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206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541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>
                <a:latin typeface="+mn-lt"/>
              </a:defRPr>
            </a:lvl1pPr>
          </a:lstStyle>
          <a:p>
            <a:pPr>
              <a:defRPr/>
            </a:pPr>
            <a:fld id="{0E2747DB-7B32-4D63-9356-E6C3CB6E7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5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  <p:sldLayoutId id="2147485656" r:id="rId12"/>
    <p:sldLayoutId id="2147485657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fld id="{7358A16C-46F1-4BE6-A424-05F7A9561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3080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3081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8" r:id="rId1"/>
    <p:sldLayoutId id="2147485631" r:id="rId2"/>
    <p:sldLayoutId id="2147485632" r:id="rId3"/>
    <p:sldLayoutId id="2147485633" r:id="rId4"/>
    <p:sldLayoutId id="2147485634" r:id="rId5"/>
    <p:sldLayoutId id="2147485635" r:id="rId6"/>
    <p:sldLayoutId id="2147485636" r:id="rId7"/>
    <p:sldLayoutId id="2147485637" r:id="rId8"/>
    <p:sldLayoutId id="2147485638" r:id="rId9"/>
    <p:sldLayoutId id="2147485639" r:id="rId10"/>
    <p:sldLayoutId id="2147485640" r:id="rId11"/>
    <p:sldLayoutId id="2147485641" r:id="rId12"/>
    <p:sldLayoutId id="214748564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671931F2-CE86-4184-BD89-6A4361297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4104" name="Group 8"/>
            <p:cNvGrpSpPr>
              <a:grpSpLocks/>
            </p:cNvGrpSpPr>
            <p:nvPr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4130" name="Group 9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4155" name="Rectangle 10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6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7" name="Rectangle 12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8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9" name="Rectangle 14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1" name="Group 15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4150" name="Rectangle 16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1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2" name="Rectangle 18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3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4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2" name="Group 21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4145" name="Rectangle 22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6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7" name="Rectangle 24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8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9" name="Rectangle 26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3" name="Group 27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4140" name="Rectangle 28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1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2" name="Rectangle 30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3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4" name="Rectangle 32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4" name="Group 33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41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7" name="Rectangle 36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8" name="Rectangle 37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9" name="Rectangle 38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4105" name="Group 39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4106" name="Group 40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4128" name="Rectangle 4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9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7" name="Group 43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4126" name="Rectangle 4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7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8" name="Group 46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4124" name="Rectangle 4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5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9" name="Group 49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4122" name="Rectangle 5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3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0" name="Group 52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4120" name="Rectangle 5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1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1" name="Group 55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4118" name="Rectangle 5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9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2" name="Group 58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4116" name="Rectangle 5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7" name="Rectangle 6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3" name="Group 61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4114" name="Rectangle 6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5" name="Rectangle 6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9" r:id="rId1"/>
    <p:sldLayoutId id="2147485643" r:id="rId2"/>
    <p:sldLayoutId id="2147485644" r:id="rId3"/>
    <p:sldLayoutId id="2147485645" r:id="rId4"/>
    <p:sldLayoutId id="2147485646" r:id="rId5"/>
    <p:sldLayoutId id="2147485647" r:id="rId6"/>
    <p:sldLayoutId id="2147485648" r:id="rId7"/>
    <p:sldLayoutId id="2147485649" r:id="rId8"/>
    <p:sldLayoutId id="2147485650" r:id="rId9"/>
    <p:sldLayoutId id="2147485651" r:id="rId10"/>
    <p:sldLayoutId id="2147485652" r:id="rId11"/>
    <p:sldLayoutId id="2147485660" r:id="rId12"/>
    <p:sldLayoutId id="2147485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5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5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1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4BEEC76-40C8-49B0-8A21-214519B0669C}" type="datetimeFigureOut">
              <a:rPr lang="en-US"/>
              <a:pPr>
                <a:defRPr/>
              </a:pPr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8154B29-CA97-41BB-B89C-AA9AC5EF67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62" r:id="rId1"/>
    <p:sldLayoutId id="2147485663" r:id="rId2"/>
    <p:sldLayoutId id="2147485664" r:id="rId3"/>
    <p:sldLayoutId id="2147485665" r:id="rId4"/>
    <p:sldLayoutId id="2147485666" r:id="rId5"/>
    <p:sldLayoutId id="2147485667" r:id="rId6"/>
    <p:sldLayoutId id="2147485668" r:id="rId7"/>
    <p:sldLayoutId id="2147485669" r:id="rId8"/>
    <p:sldLayoutId id="2147485670" r:id="rId9"/>
    <p:sldLayoutId id="2147485671" r:id="rId10"/>
    <p:sldLayoutId id="2147485672" r:id="rId11"/>
    <p:sldLayoutId id="2147485673" r:id="rId12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8.xml"/><Relationship Id="rId18" Type="http://schemas.openxmlformats.org/officeDocument/2006/relationships/slide" Target="slide40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slide" Target="slide25.xml"/><Relationship Id="rId17" Type="http://schemas.openxmlformats.org/officeDocument/2006/relationships/slide" Target="slide37.xml"/><Relationship Id="rId2" Type="http://schemas.openxmlformats.org/officeDocument/2006/relationships/notesSlide" Target="../notesSlides/notesSlide2.xml"/><Relationship Id="rId16" Type="http://schemas.openxmlformats.org/officeDocument/2006/relationships/slide" Target="slide34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10.xml"/><Relationship Id="rId11" Type="http://schemas.openxmlformats.org/officeDocument/2006/relationships/slide" Target="slide22.xml"/><Relationship Id="rId5" Type="http://schemas.openxmlformats.org/officeDocument/2006/relationships/slide" Target="slide8.xml"/><Relationship Id="rId15" Type="http://schemas.openxmlformats.org/officeDocument/2006/relationships/slide" Target="slide32.xml"/><Relationship Id="rId10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8.xml"/><Relationship Id="rId1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4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6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6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narkoportal.ru/wp-content/uploads/2010/05/854138_mne-zhalko-ne-chmoshnikov-i-urodov-narkomanov-324x500.jpg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13" Type="http://schemas.openxmlformats.org/officeDocument/2006/relationships/slide" Target="slide66.xml"/><Relationship Id="rId18" Type="http://schemas.openxmlformats.org/officeDocument/2006/relationships/slide" Target="slide78.xml"/><Relationship Id="rId3" Type="http://schemas.openxmlformats.org/officeDocument/2006/relationships/slide" Target="slide44.xml"/><Relationship Id="rId7" Type="http://schemas.openxmlformats.org/officeDocument/2006/relationships/slide" Target="slide53.xml"/><Relationship Id="rId12" Type="http://schemas.openxmlformats.org/officeDocument/2006/relationships/slide" Target="slide64.xml"/><Relationship Id="rId17" Type="http://schemas.openxmlformats.org/officeDocument/2006/relationships/slide" Target="slide75.xml"/><Relationship Id="rId2" Type="http://schemas.openxmlformats.org/officeDocument/2006/relationships/slide" Target="slide42.xml"/><Relationship Id="rId16" Type="http://schemas.openxmlformats.org/officeDocument/2006/relationships/slide" Target="slide73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51.xml"/><Relationship Id="rId11" Type="http://schemas.openxmlformats.org/officeDocument/2006/relationships/slide" Target="slide62.xml"/><Relationship Id="rId5" Type="http://schemas.openxmlformats.org/officeDocument/2006/relationships/slide" Target="slide48.xml"/><Relationship Id="rId15" Type="http://schemas.openxmlformats.org/officeDocument/2006/relationships/slide" Target="slide71.xml"/><Relationship Id="rId10" Type="http://schemas.openxmlformats.org/officeDocument/2006/relationships/slide" Target="slide60.xml"/><Relationship Id="rId4" Type="http://schemas.openxmlformats.org/officeDocument/2006/relationships/slide" Target="slide46.xml"/><Relationship Id="rId9" Type="http://schemas.openxmlformats.org/officeDocument/2006/relationships/slide" Target="slide57.xml"/><Relationship Id="rId14" Type="http://schemas.openxmlformats.org/officeDocument/2006/relationships/slide" Target="slide6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5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4.xml"/><Relationship Id="rId4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54.xml"/><Relationship Id="rId1" Type="http://schemas.openxmlformats.org/officeDocument/2006/relationships/slideLayout" Target="../slideLayouts/slideLayout5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5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5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61.xml"/><Relationship Id="rId1" Type="http://schemas.openxmlformats.org/officeDocument/2006/relationships/slideLayout" Target="../slideLayouts/slideLayout5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63.xml"/><Relationship Id="rId1" Type="http://schemas.openxmlformats.org/officeDocument/2006/relationships/slideLayout" Target="../slideLayouts/slideLayout5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5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7.xml"/><Relationship Id="rId1" Type="http://schemas.openxmlformats.org/officeDocument/2006/relationships/slideLayout" Target="../slideLayouts/slideLayout5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68.xml"/><Relationship Id="rId1" Type="http://schemas.openxmlformats.org/officeDocument/2006/relationships/slideLayout" Target="../slideLayouts/slideLayout5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70.xml"/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72.xml"/><Relationship Id="rId1" Type="http://schemas.openxmlformats.org/officeDocument/2006/relationships/slideLayout" Target="../slideLayouts/slideLayout5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5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5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7.xml"/><Relationship Id="rId1" Type="http://schemas.openxmlformats.org/officeDocument/2006/relationships/slideLayout" Target="../slideLayouts/slideLayout5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5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80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86.xml"/><Relationship Id="rId5" Type="http://schemas.openxmlformats.org/officeDocument/2006/relationships/slide" Target="slide83.xml"/><Relationship Id="rId4" Type="http://schemas.openxmlformats.org/officeDocument/2006/relationships/slide" Target="slide8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5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" Target="slide81.xml"/><Relationship Id="rId1" Type="http://schemas.openxmlformats.org/officeDocument/2006/relationships/slideLayout" Target="../slideLayouts/slideLayout6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79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68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79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" Target="slide79.xml"/><Relationship Id="rId1" Type="http://schemas.openxmlformats.org/officeDocument/2006/relationships/slideLayout" Target="../slideLayouts/slideLayout5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" Target="slide85.xml"/><Relationship Id="rId1" Type="http://schemas.openxmlformats.org/officeDocument/2006/relationships/slideLayout" Target="../slideLayouts/slideLayout5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" Target="slide79.xml"/><Relationship Id="rId1" Type="http://schemas.openxmlformats.org/officeDocument/2006/relationships/slideLayout" Target="../slideLayouts/slideLayout5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23528" y="3212976"/>
            <a:ext cx="777240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8800" dirty="0" smtClean="0">
                <a:latin typeface="Comic Sans MS" pitchFamily="66" charset="0"/>
              </a:rPr>
              <a:t>СВОЯ ИГРА</a:t>
            </a:r>
            <a:br>
              <a:rPr lang="ru-RU" sz="8800" dirty="0" smtClean="0">
                <a:latin typeface="Comic Sans MS" pitchFamily="66" charset="0"/>
              </a:rPr>
            </a:br>
            <a:r>
              <a:rPr lang="ru-RU" sz="6000" dirty="0" smtClean="0">
                <a:latin typeface="Comic Sans MS" pitchFamily="66" charset="0"/>
              </a:rPr>
              <a:t>Нет вредным привычкам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4038"/>
            <a:ext cx="4283968" cy="285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48680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dirty="0" smtClean="0">
                <a:latin typeface="Comic Sans MS" pitchFamily="66" charset="0"/>
              </a:rPr>
              <a:t>Вопрос аукцион</a:t>
            </a:r>
            <a:r>
              <a:rPr lang="ru-RU" sz="5400" dirty="0" smtClean="0">
                <a:latin typeface="Comic Sans MS" pitchFamily="66" charset="0"/>
              </a:rPr>
              <a:t/>
            </a:r>
            <a:br>
              <a:rPr lang="ru-RU" sz="5400" dirty="0" smtClean="0">
                <a:latin typeface="Comic Sans MS" pitchFamily="66" charset="0"/>
              </a:rPr>
            </a:br>
            <a:endParaRPr lang="en-US" sz="9600" dirty="0" smtClean="0">
              <a:cs typeface="Times New Roman" pitchFamily="18" charset="0"/>
            </a:endParaRPr>
          </a:p>
        </p:txBody>
      </p:sp>
      <p:sp>
        <p:nvSpPr>
          <p:cNvPr id="36867" name="WordArt 5"/>
          <p:cNvSpPr>
            <a:spLocks noChangeArrowheads="1" noChangeShapeType="1" noTextEdit="1"/>
          </p:cNvSpPr>
          <p:nvPr/>
        </p:nvSpPr>
        <p:spPr bwMode="auto">
          <a:xfrm>
            <a:off x="5652120" y="2564904"/>
            <a:ext cx="1835324" cy="19436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$</a:t>
            </a:r>
            <a:endParaRPr lang="ru-RU" sz="9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686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40" y="4399085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71500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Во многих странах Европы и США курение запрещено в общественных местах, принят документ по борьбе против табака.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К какому Международному документу присоединилась </a:t>
            </a:r>
            <a:r>
              <a:rPr lang="ru-RU" sz="3600" u="sng" dirty="0" smtClean="0">
                <a:solidFill>
                  <a:schemeClr val="tx1"/>
                </a:solidFill>
                <a:latin typeface="Comic Sans MS" pitchFamily="66" charset="0"/>
              </a:rPr>
              <a:t>Российская Федерация </a:t>
            </a: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в </a:t>
            </a:r>
            <a:r>
              <a:rPr lang="ru-RU" sz="3600" u="sng" dirty="0" smtClean="0">
                <a:solidFill>
                  <a:schemeClr val="tx1"/>
                </a:solidFill>
                <a:latin typeface="Comic Sans MS" pitchFamily="66" charset="0"/>
              </a:rPr>
              <a:t>2005 </a:t>
            </a: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году?</a:t>
            </a:r>
          </a:p>
        </p:txBody>
      </p:sp>
      <p:sp>
        <p:nvSpPr>
          <p:cNvPr id="37892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7893" name="Picture 8" descr="Картинка 7 из 1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000250"/>
            <a:ext cx="278606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765175"/>
            <a:ext cx="9144000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atin typeface="Comic Sans MS" pitchFamily="66" charset="0"/>
              </a:rPr>
              <a:t>Рамочная Конвенция</a:t>
            </a:r>
          </a:p>
        </p:txBody>
      </p:sp>
      <p:sp>
        <p:nvSpPr>
          <p:cNvPr id="3891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1026" name="Picture 2" descr="C:\Users\Acer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48245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Кот в мешке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38599"/>
            <a:ext cx="3636045" cy="4441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32656"/>
            <a:ext cx="9144000" cy="1583457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effectLst/>
              </a:rPr>
              <a:t>Поздоровавшись с сигаретой, попрощайся </a:t>
            </a:r>
            <a:r>
              <a:rPr lang="ru-RU" dirty="0" smtClean="0">
                <a:effectLst/>
              </a:rPr>
              <a:t>с...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 smtClean="0"/>
          </a:p>
        </p:txBody>
      </p:sp>
      <p:sp>
        <p:nvSpPr>
          <p:cNvPr id="4096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88350" y="6092825"/>
            <a:ext cx="755650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013325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С чем попрощайся?</a:t>
            </a:r>
          </a:p>
        </p:txBody>
      </p:sp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471" y="1844824"/>
            <a:ext cx="4025057" cy="302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Comic Sans MS" pitchFamily="66" charset="0"/>
              </a:rPr>
              <a:t>С умом</a:t>
            </a:r>
          </a:p>
        </p:txBody>
      </p:sp>
      <p:sp>
        <p:nvSpPr>
          <p:cNvPr id="4198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2071688"/>
            <a:ext cx="2390775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660525" y="4710113"/>
            <a:ext cx="6511925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mtClean="0"/>
          </a:p>
        </p:txBody>
      </p:sp>
      <p:sp>
        <p:nvSpPr>
          <p:cNvPr id="43011" name="Rectangle 4"/>
          <p:cNvSpPr>
            <a:spLocks noRot="1" noChangeArrowheads="1"/>
          </p:cNvSpPr>
          <p:nvPr/>
        </p:nvSpPr>
        <p:spPr bwMode="auto">
          <a:xfrm>
            <a:off x="0" y="188913"/>
            <a:ext cx="9144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Согласно исследованиям, у подростка, начавшего регулярно употреблять алкоголь в возрасте 13-15 лет, психологическая зависимость развивается за 1 год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</a:b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652963"/>
            <a:ext cx="9144000" cy="1200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Продолжите поговорку: </a:t>
            </a:r>
          </a:p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Много вина – мало ………..  </a:t>
            </a:r>
          </a:p>
        </p:txBody>
      </p:sp>
      <p:sp>
        <p:nvSpPr>
          <p:cNvPr id="43014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172450" y="6165850"/>
            <a:ext cx="971550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314056" cy="287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Много вина – мало ума</a:t>
            </a:r>
          </a:p>
        </p:txBody>
      </p:sp>
      <p:sp>
        <p:nvSpPr>
          <p:cNvPr id="4403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4038" name="Picture 4" descr="p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928813"/>
            <a:ext cx="5595938" cy="400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3666852"/>
            <a:ext cx="9144000" cy="2138412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>
                <a:effectLst/>
              </a:rPr>
              <a:t>Бисмарк считал, что от этого напитка человек «делается ленивым, глупым, бессильным»:</a:t>
            </a:r>
            <a:br>
              <a:rPr lang="ru-RU" sz="3600" dirty="0">
                <a:effectLst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ED9DE7"/>
                </a:solidFill>
              </a:rPr>
              <a:t/>
            </a:r>
            <a:br>
              <a:rPr lang="ru-RU" sz="4000" dirty="0" smtClean="0">
                <a:solidFill>
                  <a:srgbClr val="ED9DE7"/>
                </a:solidFill>
              </a:rPr>
            </a:br>
            <a:endParaRPr lang="ru-RU" sz="4000" dirty="0" smtClean="0">
              <a:solidFill>
                <a:srgbClr val="ED9DE7"/>
              </a:solidFill>
            </a:endParaRPr>
          </a:p>
        </p:txBody>
      </p:sp>
      <p:sp>
        <p:nvSpPr>
          <p:cNvPr id="4506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8270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2919627" cy="2846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Comic Sans MS" pitchFamily="66" charset="0"/>
              </a:rPr>
              <a:t>пиво</a:t>
            </a:r>
          </a:p>
        </p:txBody>
      </p:sp>
      <p:sp>
        <p:nvSpPr>
          <p:cNvPr id="4608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44824"/>
            <a:ext cx="6008973" cy="4005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dirty="0" smtClean="0">
                <a:latin typeface="Comic Sans MS" pitchFamily="66" charset="0"/>
              </a:rPr>
              <a:t/>
            </a:r>
            <a:br>
              <a:rPr lang="ru-RU" sz="6000" dirty="0" smtClean="0">
                <a:latin typeface="Comic Sans MS" pitchFamily="66" charset="0"/>
              </a:rPr>
            </a:br>
            <a:r>
              <a:rPr lang="ru-RU" sz="6000" dirty="0" smtClean="0">
                <a:latin typeface="Comic Sans MS" pitchFamily="66" charset="0"/>
              </a:rPr>
              <a:t>1 РАУНД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20688"/>
            <a:ext cx="4369668" cy="233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Rot="1" noChangeArrowheads="1"/>
          </p:cNvSpPr>
          <p:nvPr/>
        </p:nvSpPr>
        <p:spPr bwMode="auto">
          <a:xfrm>
            <a:off x="0" y="9810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4000">
                <a:latin typeface="Times New Roman" pitchFamily="18" charset="0"/>
              </a:rPr>
              <a:t/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solidFill>
                  <a:srgbClr val="ED9DE7"/>
                </a:solidFill>
                <a:latin typeface="Times New Roman" pitchFamily="18" charset="0"/>
              </a:rPr>
              <a:t/>
            </a:r>
            <a:br>
              <a:rPr lang="ru-RU" sz="4000">
                <a:solidFill>
                  <a:srgbClr val="ED9DE7"/>
                </a:solidFill>
                <a:latin typeface="Times New Roman" pitchFamily="18" charset="0"/>
              </a:rPr>
            </a:br>
            <a:endParaRPr lang="ru-RU" sz="4000">
              <a:solidFill>
                <a:srgbClr val="ED9DE7"/>
              </a:solidFill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022850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 smtClean="0">
                <a:solidFill>
                  <a:schemeClr val="tx1"/>
                </a:solidFill>
                <a:latin typeface="Arial" charset="0"/>
              </a:rPr>
              <a:t>Более каким?</a:t>
            </a:r>
            <a:endParaRPr lang="ru-RU" sz="3600" u="sng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7108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237288"/>
            <a:ext cx="827087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47109" name="Прямоугольник 7"/>
          <p:cNvSpPr>
            <a:spLocks noChangeArrowheads="1"/>
          </p:cNvSpPr>
          <p:nvPr/>
        </p:nvSpPr>
        <p:spPr bwMode="auto">
          <a:xfrm>
            <a:off x="539750" y="2828925"/>
            <a:ext cx="81899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>
                <a:cs typeface="Aharoni" pitchFamily="2" charset="-79"/>
              </a:rPr>
              <a:t>Иоганн Гёте был уверен в том, что «человечество могло бы достигнуть невероятных успехов, если бы оно было более:</a:t>
            </a:r>
          </a:p>
        </p:txBody>
      </p:sp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1916"/>
            <a:ext cx="3408040" cy="255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2339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Comic Sans MS" pitchFamily="66" charset="0"/>
              </a:rPr>
              <a:t>Трезвым</a:t>
            </a:r>
          </a:p>
        </p:txBody>
      </p:sp>
      <p:sp>
        <p:nvSpPr>
          <p:cNvPr id="4813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823" y="2060848"/>
            <a:ext cx="542925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33681" y="404664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dirty="0" smtClean="0">
                <a:latin typeface="Comic Sans MS" pitchFamily="66" charset="0"/>
              </a:rPr>
              <a:t>Вопрос аукцион</a:t>
            </a:r>
            <a:r>
              <a:rPr lang="ru-RU" sz="5400" dirty="0" smtClean="0">
                <a:latin typeface="Comic Sans MS" pitchFamily="66" charset="0"/>
              </a:rPr>
              <a:t/>
            </a:r>
            <a:br>
              <a:rPr lang="ru-RU" sz="5400" dirty="0" smtClean="0">
                <a:latin typeface="Comic Sans MS" pitchFamily="66" charset="0"/>
              </a:rPr>
            </a:br>
            <a:endParaRPr lang="en-US" sz="9600" dirty="0" smtClean="0">
              <a:cs typeface="Times New Roman" pitchFamily="18" charset="0"/>
            </a:endParaRPr>
          </a:p>
        </p:txBody>
      </p:sp>
      <p:sp>
        <p:nvSpPr>
          <p:cNvPr id="49155" name="WordArt 5"/>
          <p:cNvSpPr>
            <a:spLocks noChangeArrowheads="1" noChangeShapeType="1" noTextEdit="1"/>
          </p:cNvSpPr>
          <p:nvPr/>
        </p:nvSpPr>
        <p:spPr bwMode="auto">
          <a:xfrm>
            <a:off x="4355976" y="2132856"/>
            <a:ext cx="2765152" cy="22334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$</a:t>
            </a:r>
          </a:p>
        </p:txBody>
      </p:sp>
      <p:sp>
        <p:nvSpPr>
          <p:cNvPr id="49156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981075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Склонность к алкоголизму зависит от наследственности. Если в семье были алкоголики, то вероятность того, что дети станут такими же возрастает</a:t>
            </a:r>
            <a:r>
              <a:rPr lang="ru-RU" sz="32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501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237288"/>
            <a:ext cx="827087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365625"/>
            <a:ext cx="9144000" cy="1200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Продолжите:</a:t>
            </a:r>
          </a:p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 муж пьет – полдома горит, жена пьет - …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Муж пьет – полдома горит, </a:t>
            </a:r>
          </a:p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жена пьет – весь дом горит! </a:t>
            </a:r>
          </a:p>
        </p:txBody>
      </p:sp>
      <p:sp>
        <p:nvSpPr>
          <p:cNvPr id="5120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1206" name="Picture 4" descr="Безымян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714625"/>
            <a:ext cx="4414837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476375" y="6029325"/>
            <a:ext cx="673100" cy="5794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148064" y="548680"/>
            <a:ext cx="24334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СЮРПРИЗ!!!</a:t>
            </a:r>
          </a:p>
        </p:txBody>
      </p:sp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2896"/>
            <a:ext cx="3960440" cy="222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373216"/>
            <a:ext cx="6691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Воспользуйтесь подсказкой</a:t>
            </a:r>
            <a:endParaRPr lang="ru-RU" sz="36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53251" name="Text Box 12"/>
          <p:cNvSpPr txBox="1">
            <a:spLocks noChangeArrowheads="1"/>
          </p:cNvSpPr>
          <p:nvPr/>
        </p:nvSpPr>
        <p:spPr bwMode="auto">
          <a:xfrm>
            <a:off x="395288" y="2636838"/>
            <a:ext cx="1482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Л.Н. Толстой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005263"/>
            <a:ext cx="9144000" cy="15636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>
                <a:solidFill>
                  <a:schemeClr val="tx1"/>
                </a:solidFill>
                <a:latin typeface="Arial" charset="0"/>
              </a:rPr>
              <a:t>Кто из известных русских писателей сказал такую фразу: «Редкий вор, убийца совершает свое дело трезвым»</a:t>
            </a:r>
          </a:p>
        </p:txBody>
      </p:sp>
      <p:sp>
        <p:nvSpPr>
          <p:cNvPr id="53253" name="Text Box 12"/>
          <p:cNvSpPr txBox="1">
            <a:spLocks noChangeArrowheads="1"/>
          </p:cNvSpPr>
          <p:nvPr/>
        </p:nvSpPr>
        <p:spPr bwMode="auto">
          <a:xfrm>
            <a:off x="2700338" y="2636838"/>
            <a:ext cx="1322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А.П.  Чехов</a:t>
            </a:r>
          </a:p>
        </p:txBody>
      </p:sp>
      <p:sp>
        <p:nvSpPr>
          <p:cNvPr id="53254" name="Text Box 12"/>
          <p:cNvSpPr txBox="1">
            <a:spLocks noChangeArrowheads="1"/>
          </p:cNvSpPr>
          <p:nvPr/>
        </p:nvSpPr>
        <p:spPr bwMode="auto">
          <a:xfrm>
            <a:off x="5003800" y="2636838"/>
            <a:ext cx="1349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Н.В. Гоголь</a:t>
            </a:r>
          </a:p>
        </p:txBody>
      </p:sp>
      <p:sp>
        <p:nvSpPr>
          <p:cNvPr id="53255" name="Text Box 12"/>
          <p:cNvSpPr txBox="1">
            <a:spLocks noChangeArrowheads="1"/>
          </p:cNvSpPr>
          <p:nvPr/>
        </p:nvSpPr>
        <p:spPr bwMode="auto">
          <a:xfrm>
            <a:off x="6877050" y="2636838"/>
            <a:ext cx="1860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М.Ю. Лермонтов</a:t>
            </a:r>
          </a:p>
        </p:txBody>
      </p:sp>
      <p:pic>
        <p:nvPicPr>
          <p:cNvPr id="53256" name="Picture 21" descr="Чехо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76250"/>
            <a:ext cx="1509712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22" descr="Толст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16414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8" name="Picture 23" descr="Лермант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8669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9" name="Picture 24" descr="Гогол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76250"/>
            <a:ext cx="15208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Л.Н. Толстой </a:t>
            </a:r>
          </a:p>
        </p:txBody>
      </p:sp>
      <p:sp>
        <p:nvSpPr>
          <p:cNvPr id="5427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4278" name="Picture 4" descr="Толст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928813"/>
            <a:ext cx="3214687" cy="423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763" y="4724400"/>
            <a:ext cx="6513512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55299" name="Рисунок 3" descr="narkotiki.jpg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05000"/>
            <a:ext cx="2587625" cy="1943100"/>
          </a:xfrm>
          <a:noFill/>
        </p:spPr>
      </p:pic>
      <p:sp>
        <p:nvSpPr>
          <p:cNvPr id="55300" name="Rectangle 4"/>
          <p:cNvSpPr>
            <a:spLocks noRot="1" noChangeArrowheads="1"/>
          </p:cNvSpPr>
          <p:nvPr/>
        </p:nvSpPr>
        <p:spPr bwMode="auto">
          <a:xfrm>
            <a:off x="0" y="8366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4000">
                <a:latin typeface="Times New Roman" pitchFamily="18" charset="0"/>
              </a:rPr>
              <a:t/>
            </a:r>
            <a:br>
              <a:rPr lang="ru-RU" sz="4000">
                <a:latin typeface="Times New Roman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>Наркотики – это химические вещества, оказывающие пагубное воздействие на организм человека. </a:t>
            </a:r>
            <a:br>
              <a:rPr lang="ru-RU" sz="28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ru-RU" sz="2800" b="1">
                <a:solidFill>
                  <a:srgbClr val="0000FF"/>
                </a:solidFill>
                <a:latin typeface="Times New Roman" pitchFamily="18" charset="0"/>
              </a:rPr>
            </a:br>
            <a:endParaRPr lang="ru-RU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u="sng" dirty="0">
                <a:solidFill>
                  <a:schemeClr val="tx1"/>
                </a:solidFill>
                <a:latin typeface="Arial" charset="0"/>
              </a:rPr>
              <a:t>Назовите, на что в первую очередь они оказывают влияние   </a:t>
            </a:r>
          </a:p>
        </p:txBody>
      </p:sp>
      <p:sp>
        <p:nvSpPr>
          <p:cNvPr id="5530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На нервную систему человека</a:t>
            </a:r>
          </a:p>
        </p:txBody>
      </p:sp>
      <p:sp>
        <p:nvSpPr>
          <p:cNvPr id="5632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6326" name="Picture 4" descr="NERV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857375"/>
            <a:ext cx="1997075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" name="Group 204"/>
          <p:cNvGraphicFramePr>
            <a:graphicFrameLocks noGrp="1"/>
          </p:cNvGraphicFramePr>
          <p:nvPr>
            <p:ph sz="quarter" idx="13"/>
          </p:nvPr>
        </p:nvGraphicFramePr>
        <p:xfrm>
          <a:off x="0" y="1916113"/>
          <a:ext cx="9143999" cy="4084637"/>
        </p:xfrm>
        <a:graphic>
          <a:graphicData uri="http://schemas.openxmlformats.org/drawingml/2006/table">
            <a:tbl>
              <a:tblPr/>
              <a:tblGrid>
                <a:gridCol w="3130386"/>
                <a:gridCol w="1275249"/>
                <a:gridCol w="1275249"/>
                <a:gridCol w="1169327"/>
                <a:gridCol w="1146894"/>
                <a:gridCol w="1146894"/>
              </a:tblGrid>
              <a:tr h="1390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Курение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3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Алкоголь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0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Наркотики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3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4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6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20" name="Rectangle 148"/>
          <p:cNvSpPr>
            <a:spLocks noChangeArrowheads="1"/>
          </p:cNvSpPr>
          <p:nvPr/>
        </p:nvSpPr>
        <p:spPr bwMode="auto">
          <a:xfrm>
            <a:off x="2143125" y="714375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SimSun" pitchFamily="2" charset="-122"/>
              </a:rPr>
              <a:t>выбор темы</a:t>
            </a:r>
          </a:p>
        </p:txBody>
      </p:sp>
      <p:sp>
        <p:nvSpPr>
          <p:cNvPr id="29729" name="AutoShape 205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Rot="1" noChangeArrowheads="1"/>
          </p:cNvSpPr>
          <p:nvPr/>
        </p:nvSpPr>
        <p:spPr bwMode="auto">
          <a:xfrm>
            <a:off x="0" y="9810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Все бедствия, выпавшие на долю человечества, имели свое начало и свой конец, в то время как история страсти к одурманивающим средствам с каменного века до наших дней не прерывалась ни на день.</a:t>
            </a:r>
            <a:r>
              <a:rPr lang="ru-RU" sz="4400">
                <a:latin typeface="Times New Roman" pitchFamily="18" charset="0"/>
              </a:rPr>
              <a:t> </a:t>
            </a:r>
          </a:p>
        </p:txBody>
      </p:sp>
      <p:pic>
        <p:nvPicPr>
          <p:cNvPr id="57347" name="Picture 4" descr="L41_11_p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852738"/>
            <a:ext cx="2735262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Рисунок 5" descr="1191491741_n34ns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738"/>
            <a:ext cx="3040063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10779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u="sng" dirty="0">
                <a:solidFill>
                  <a:schemeClr val="tx1"/>
                </a:solidFill>
                <a:latin typeface="Arial" charset="0"/>
              </a:rPr>
              <a:t>Какое заболевание обостряет рост наркомании?   </a:t>
            </a:r>
          </a:p>
        </p:txBody>
      </p:sp>
      <p:sp>
        <p:nvSpPr>
          <p:cNvPr id="5735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Comic Sans MS" pitchFamily="66" charset="0"/>
              </a:rPr>
              <a:t>СПИД</a:t>
            </a:r>
          </a:p>
        </p:txBody>
      </p:sp>
      <p:sp>
        <p:nvSpPr>
          <p:cNvPr id="5837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8374" name="Picture 4" descr="СПИ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928813"/>
            <a:ext cx="3351213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0" y="476672"/>
            <a:ext cx="9144000" cy="2117303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>
              <a:solidFill>
                <a:srgbClr val="ED9DE7"/>
              </a:solidFill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3141663"/>
            <a:ext cx="9144000" cy="1200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Arial" charset="0"/>
              </a:rPr>
              <a:t>Сколько </a:t>
            </a:r>
            <a:r>
              <a:rPr lang="ru-RU" sz="3600" i="1" u="sng" dirty="0">
                <a:solidFill>
                  <a:schemeClr val="tx1"/>
                </a:solidFill>
                <a:latin typeface="Arial" charset="0"/>
              </a:rPr>
              <a:t>человек в год один наркоман может вовлечь </a:t>
            </a:r>
            <a:r>
              <a:rPr lang="ru-RU" sz="3600" u="sng" dirty="0">
                <a:solidFill>
                  <a:schemeClr val="tx1"/>
                </a:solidFill>
                <a:latin typeface="Arial" charset="0"/>
              </a:rPr>
              <a:t>в наркозависимость?  </a:t>
            </a:r>
          </a:p>
        </p:txBody>
      </p:sp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611188" y="4868863"/>
            <a:ext cx="1512887" cy="865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10 человек</a:t>
            </a:r>
          </a:p>
        </p:txBody>
      </p:sp>
      <p:sp>
        <p:nvSpPr>
          <p:cNvPr id="59397" name="Rectangle 7"/>
          <p:cNvSpPr>
            <a:spLocks noChangeArrowheads="1"/>
          </p:cNvSpPr>
          <p:nvPr/>
        </p:nvSpPr>
        <p:spPr bwMode="auto">
          <a:xfrm>
            <a:off x="2627313" y="4868863"/>
            <a:ext cx="1512887" cy="865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15 человек</a:t>
            </a:r>
          </a:p>
        </p:txBody>
      </p:sp>
      <p:sp>
        <p:nvSpPr>
          <p:cNvPr id="59398" name="Rectangle 8"/>
          <p:cNvSpPr>
            <a:spLocks noChangeArrowheads="1"/>
          </p:cNvSpPr>
          <p:nvPr/>
        </p:nvSpPr>
        <p:spPr bwMode="auto">
          <a:xfrm>
            <a:off x="4572000" y="4868863"/>
            <a:ext cx="1584325" cy="865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25 человек</a:t>
            </a:r>
          </a:p>
        </p:txBody>
      </p:sp>
      <p:sp>
        <p:nvSpPr>
          <p:cNvPr id="59399" name="Rectangle 9"/>
          <p:cNvSpPr>
            <a:spLocks noChangeArrowheads="1"/>
          </p:cNvSpPr>
          <p:nvPr/>
        </p:nvSpPr>
        <p:spPr bwMode="auto">
          <a:xfrm>
            <a:off x="6659563" y="4868863"/>
            <a:ext cx="1584325" cy="865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40 человек</a:t>
            </a:r>
          </a:p>
        </p:txBody>
      </p:sp>
      <p:sp>
        <p:nvSpPr>
          <p:cNvPr id="5940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15 человек</a:t>
            </a:r>
          </a:p>
        </p:txBody>
      </p:sp>
      <p:sp>
        <p:nvSpPr>
          <p:cNvPr id="6042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0422" name="Picture 4" descr="a454cf3817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060575"/>
            <a:ext cx="609600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1443" name="Содержимое 5" descr="meshok_kot-200.jpg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3550" y="1962150"/>
            <a:ext cx="4926013" cy="3267075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0" y="692150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0" dirty="0" smtClean="0">
                <a:solidFill>
                  <a:schemeClr val="tx1"/>
                </a:solidFill>
              </a:rPr>
              <a:t>При наркомании происходит тотальное поражение личности, затрагивающее все стороны внутреннего мира больного. Человек, идущий по пути наркомана, теряет друзей, семью, не может приобрести профессию. Он попадает в поле зрения преступных элементов и сам становится на путь преступлений</a:t>
            </a:r>
            <a:r>
              <a:rPr lang="ru-RU" sz="2400" dirty="0" smtClean="0">
                <a:solidFill>
                  <a:srgbClr val="0000FF"/>
                </a:solidFill>
              </a:rPr>
              <a:t>. </a:t>
            </a:r>
            <a:endParaRPr lang="ru-RU" dirty="0" smtClean="0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797425"/>
            <a:ext cx="9144000" cy="13827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u="sng">
                <a:solidFill>
                  <a:schemeClr val="tx1"/>
                </a:solidFill>
                <a:latin typeface="Arial" charset="0"/>
              </a:rPr>
              <a:t>Какое количество лабораторий было выявлено за последние 4 года, производящих наркотики, и в которых шла работа над созданием новых?</a:t>
            </a:r>
          </a:p>
        </p:txBody>
      </p:sp>
      <p:pic>
        <p:nvPicPr>
          <p:cNvPr id="62468" name="Рисунок 4" descr="Безымянный 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420938"/>
            <a:ext cx="3097212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9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Более 100 лабораторий</a:t>
            </a:r>
          </a:p>
        </p:txBody>
      </p:sp>
      <p:sp>
        <p:nvSpPr>
          <p:cNvPr id="6349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3494" name="Picture 4" descr="лаб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000250"/>
            <a:ext cx="5310188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0" y="2643188"/>
            <a:ext cx="9144000" cy="1325562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5400" smtClean="0">
                <a:latin typeface="Comic Sans MS" pitchFamily="66" charset="0"/>
              </a:rPr>
              <a:t/>
            </a:r>
            <a:br>
              <a:rPr lang="ru-RU" sz="54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800" smtClean="0">
                <a:latin typeface="Comic Sans MS" pitchFamily="66" charset="0"/>
              </a:rPr>
              <a:t>воспользуйся подсказкой</a:t>
            </a:r>
          </a:p>
        </p:txBody>
      </p:sp>
      <p:pic>
        <p:nvPicPr>
          <p:cNvPr id="64515" name="Содержимое 5" descr="Фея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25" y="1285875"/>
            <a:ext cx="4714875" cy="3143250"/>
          </a:xfrm>
          <a:noFill/>
        </p:spPr>
      </p:pic>
      <p:sp>
        <p:nvSpPr>
          <p:cNvPr id="64516" name="AutoShape 20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00313" y="2786063"/>
            <a:ext cx="1857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СЮРПРИЗ!!!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3200" b="1" u="sng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5539" name="Rectangle 4"/>
          <p:cNvSpPr>
            <a:spLocks noRot="1" noChangeArrowheads="1"/>
          </p:cNvSpPr>
          <p:nvPr/>
        </p:nvSpPr>
        <p:spPr bwMode="auto">
          <a:xfrm>
            <a:off x="0" y="8366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655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Сколько лет в среднем, живет человек употребляющий наркотики?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Comic Sans MS" pitchFamily="66" charset="0"/>
              </a:rPr>
              <a:t> От 3-5 лет</a:t>
            </a:r>
          </a:p>
        </p:txBody>
      </p:sp>
      <p:sp>
        <p:nvSpPr>
          <p:cNvPr id="6656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6566" name="i-main-pic" descr="Картинка 12 из 245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773238"/>
            <a:ext cx="801052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785813"/>
            <a:ext cx="9144000" cy="142875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smtClean="0">
                <a:latin typeface="Comic Sans MS" pitchFamily="66" charset="0"/>
              </a:rPr>
              <a:t/>
            </a:r>
            <a:br>
              <a:rPr lang="ru-RU" sz="3200" smtClean="0">
                <a:latin typeface="Comic Sans MS" pitchFamily="66" charset="0"/>
              </a:rPr>
            </a:br>
            <a:r>
              <a:rPr lang="ru-RU" sz="3600" smtClean="0">
                <a:solidFill>
                  <a:srgbClr val="0000FF"/>
                </a:solidFill>
                <a:latin typeface="Comic Sans MS" pitchFamily="66" charset="0"/>
              </a:rPr>
              <a:t>Никотин – один из самых опасных ядов растительного происхождения.</a:t>
            </a:r>
            <a: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sz="29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72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14750" y="2492375"/>
            <a:ext cx="1714500" cy="1214438"/>
          </a:xfrm>
          <a:prstGeom prst="actionButtonHelp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4000500"/>
            <a:ext cx="9144000" cy="1533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u="sng">
                <a:solidFill>
                  <a:schemeClr val="tx1"/>
                </a:solidFill>
                <a:latin typeface="Comic Sans MS" pitchFamily="66" charset="0"/>
              </a:rPr>
              <a:t>Продолжите поговорку:</a:t>
            </a:r>
          </a:p>
          <a:p>
            <a:pPr algn="ctr">
              <a:defRPr/>
            </a:pPr>
            <a:r>
              <a:rPr lang="ru-RU" sz="5400">
                <a:solidFill>
                  <a:schemeClr val="tx1"/>
                </a:solidFill>
                <a:latin typeface="Comic Sans MS" pitchFamily="66" charset="0"/>
              </a:rPr>
              <a:t>Капля никотина ................</a:t>
            </a:r>
          </a:p>
        </p:txBody>
      </p:sp>
      <p:sp>
        <p:nvSpPr>
          <p:cNvPr id="30725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755650" y="5876925"/>
            <a:ext cx="1079500" cy="635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smtClean="0">
                <a:latin typeface="Comic Sans MS" pitchFamily="66" charset="0"/>
              </a:rPr>
              <a:t/>
            </a:r>
            <a:br>
              <a:rPr lang="ru-RU" sz="6000" smtClean="0">
                <a:latin typeface="Comic Sans MS" pitchFamily="66" charset="0"/>
              </a:rPr>
            </a:br>
            <a:r>
              <a:rPr lang="ru-RU" sz="6000" smtClean="0">
                <a:latin typeface="Comic Sans MS" pitchFamily="66" charset="0"/>
              </a:rPr>
              <a:t>2 РАУНД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4" name="Group 50"/>
          <p:cNvGraphicFramePr>
            <a:graphicFrameLocks noGrp="1"/>
          </p:cNvGraphicFramePr>
          <p:nvPr>
            <p:ph sz="quarter" idx="13"/>
          </p:nvPr>
        </p:nvGraphicFramePr>
        <p:xfrm>
          <a:off x="0" y="1071563"/>
          <a:ext cx="9144000" cy="4930775"/>
        </p:xfrm>
        <a:graphic>
          <a:graphicData uri="http://schemas.openxmlformats.org/drawingml/2006/table">
            <a:tbl>
              <a:tblPr/>
              <a:tblGrid>
                <a:gridCol w="5283200"/>
                <a:gridCol w="873125"/>
                <a:gridCol w="936625"/>
                <a:gridCol w="1008063"/>
                <a:gridCol w="1042987"/>
              </a:tblGrid>
              <a:tr h="1146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Из истории вопроса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2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Влияние на организм никотина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Влияние на организм алкоголя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3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Влияние на организм наркотиков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4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5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6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14" name="Rectangle 34"/>
          <p:cNvSpPr>
            <a:spLocks noChangeArrowheads="1"/>
          </p:cNvSpPr>
          <p:nvPr/>
        </p:nvSpPr>
        <p:spPr bwMode="auto">
          <a:xfrm>
            <a:off x="1857375" y="357188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SimSun" pitchFamily="2" charset="-122"/>
              </a:rPr>
              <a:t>выбор темы</a:t>
            </a:r>
          </a:p>
        </p:txBody>
      </p:sp>
      <p:sp>
        <p:nvSpPr>
          <p:cNvPr id="68643" name="AutoShape 205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smtClean="0">
                <a:solidFill>
                  <a:srgbClr val="0000FF"/>
                </a:solidFill>
              </a:rPr>
              <a:t>Кто из европейских путешественников впервые увидел курящих  людей</a:t>
            </a:r>
            <a:r>
              <a:rPr lang="ru-RU" smtClean="0"/>
              <a:t> 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143000" y="731838"/>
            <a:ext cx="3346450" cy="3475037"/>
          </a:xfrm>
        </p:spPr>
        <p:txBody>
          <a:bodyPr/>
          <a:lstStyle/>
          <a:p>
            <a:pPr eaLnBrk="1" hangingPunct="1"/>
            <a:r>
              <a:rPr lang="ru-RU" smtClean="0"/>
              <a:t>Васко да Гамма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sz="quarter" idx="14"/>
          </p:nvPr>
        </p:nvSpPr>
        <p:spPr>
          <a:xfrm>
            <a:off x="4645025" y="731838"/>
            <a:ext cx="3346450" cy="3475037"/>
          </a:xfrm>
        </p:spPr>
        <p:txBody>
          <a:bodyPr/>
          <a:lstStyle/>
          <a:p>
            <a:pPr eaLnBrk="1" hangingPunct="1"/>
            <a:r>
              <a:rPr lang="ru-RU" smtClean="0"/>
              <a:t>Христофор Колумб</a:t>
            </a:r>
          </a:p>
        </p:txBody>
      </p:sp>
      <p:sp>
        <p:nvSpPr>
          <p:cNvPr id="69637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69638" name="Picture 7" descr="vasco_gam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55750"/>
            <a:ext cx="2797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8" descr="Колупм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150" y="1555750"/>
            <a:ext cx="29638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Христофор Колумб</a:t>
            </a:r>
          </a:p>
        </p:txBody>
      </p:sp>
      <p:sp>
        <p:nvSpPr>
          <p:cNvPr id="7066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0662" name="Picture 5" descr="Корлумиб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857375"/>
            <a:ext cx="3900488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3717206"/>
            <a:ext cx="7350711" cy="1511994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Китайский император </a:t>
            </a:r>
            <a:r>
              <a:rPr lang="ru-RU" sz="3600" dirty="0" err="1" smtClean="0">
                <a:solidFill>
                  <a:schemeClr val="tx1"/>
                </a:solidFill>
              </a:rPr>
              <a:t>Ву</a:t>
            </a:r>
            <a:r>
              <a:rPr lang="ru-RU" sz="3600" dirty="0" smtClean="0">
                <a:solidFill>
                  <a:schemeClr val="tx1"/>
                </a:solidFill>
              </a:rPr>
              <a:t> Вонг в 1220 году  издал закон о пьянстве</a:t>
            </a:r>
          </a:p>
        </p:txBody>
      </p:sp>
      <p:sp>
        <p:nvSpPr>
          <p:cNvPr id="7168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  <a:latin typeface="Arial" charset="0"/>
              </a:rPr>
              <a:t>Что делали по данному закону с уличенными в пьянстве?</a:t>
            </a:r>
          </a:p>
        </p:txBody>
      </p:sp>
      <p:pic>
        <p:nvPicPr>
          <p:cNvPr id="71685" name="Picture 7" descr="200px-The-fir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33375"/>
            <a:ext cx="31638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Подвергали смертной казни</a:t>
            </a:r>
          </a:p>
        </p:txBody>
      </p:sp>
      <p:sp>
        <p:nvSpPr>
          <p:cNvPr id="7270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2710" name="Picture 4" descr="см к4азн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071688"/>
            <a:ext cx="385762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/>
          </p:cNvSpPr>
          <p:nvPr/>
        </p:nvSpPr>
        <p:spPr bwMode="auto">
          <a:xfrm>
            <a:off x="0" y="18446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endParaRPr lang="ru-RU" sz="2400">
              <a:solidFill>
                <a:srgbClr val="ED9DE7"/>
              </a:solidFill>
              <a:latin typeface="Comic Sans MS" pitchFamily="66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292600"/>
            <a:ext cx="9144000" cy="2308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600" dirty="0"/>
              <a:t>Страна, в которой водитель в нетрезвом состоянии стал причиной аварии с человеческими жертвами, приговаривается к смертной казни:</a:t>
            </a:r>
          </a:p>
        </p:txBody>
      </p:sp>
      <p:sp>
        <p:nvSpPr>
          <p:cNvPr id="73732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10555" y="834588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Arial" charset="0"/>
              </a:rPr>
              <a:t>Япония</a:t>
            </a:r>
            <a:endParaRPr lang="ru-RU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475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643188"/>
            <a:ext cx="9144000" cy="1325562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5400" smtClean="0">
                <a:latin typeface="Comic Sans MS" pitchFamily="66" charset="0"/>
              </a:rPr>
              <a:t/>
            </a:r>
            <a:br>
              <a:rPr lang="ru-RU" sz="54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sz="4800" smtClean="0">
                <a:latin typeface="Comic Sans MS" pitchFamily="66" charset="0"/>
              </a:rPr>
              <a:t>воспользуйся подсказкой</a:t>
            </a:r>
          </a:p>
        </p:txBody>
      </p:sp>
      <p:pic>
        <p:nvPicPr>
          <p:cNvPr id="75779" name="Содержимое 5" descr="Фея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85875"/>
            <a:ext cx="4714875" cy="3143250"/>
          </a:xfrm>
          <a:noFill/>
        </p:spPr>
      </p:pic>
      <p:sp>
        <p:nvSpPr>
          <p:cNvPr id="75780" name="AutoShape 20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00313" y="2786063"/>
            <a:ext cx="1857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СЮРПРИЗ!!!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52513"/>
            <a:ext cx="9144000" cy="1143000"/>
          </a:xfrm>
        </p:spPr>
        <p:txBody>
          <a:bodyPr>
            <a:normAutofit fontScale="90000"/>
          </a:bodyPr>
          <a:lstStyle/>
          <a:p>
            <a:pPr marL="320040" indent="-32004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В 1762 году Томас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</a:rPr>
              <a:t>Доувер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, английский врач, начинает использовать лекарство в основе которого содержалось некое вещество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941888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Назовите это вещество</a:t>
            </a:r>
          </a:p>
        </p:txBody>
      </p:sp>
      <p:sp>
        <p:nvSpPr>
          <p:cNvPr id="76804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928688"/>
            <a:ext cx="914400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atin typeface="Comic Sans MS" pitchFamily="66" charset="0"/>
              </a:rPr>
              <a:t>Капля никотина убивает лошадь!</a:t>
            </a:r>
          </a:p>
        </p:txBody>
      </p:sp>
      <p:sp>
        <p:nvSpPr>
          <p:cNvPr id="3174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755650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276872"/>
            <a:ext cx="5000625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tx1"/>
                </a:solidFill>
                <a:latin typeface="Arial" charset="0"/>
              </a:rPr>
              <a:t>Опиум</a:t>
            </a:r>
          </a:p>
        </p:txBody>
      </p:sp>
      <p:sp>
        <p:nvSpPr>
          <p:cNvPr id="7782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7830" name="Picture 4" descr="опи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857375"/>
            <a:ext cx="56896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/>
          </p:cNvSpPr>
          <p:nvPr/>
        </p:nvSpPr>
        <p:spPr bwMode="auto">
          <a:xfrm>
            <a:off x="0" y="2565400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Курение отрицательно влияет на успеваемость ,обучающихся  замедляет их физическое и психическое  развитие.</a:t>
            </a: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2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2400" b="1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chemeClr val="tx2"/>
                </a:solidFill>
              </a:rPr>
              <a:t/>
            </a:r>
            <a:br>
              <a:rPr lang="ru-RU" sz="24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chemeClr val="tx2"/>
                </a:solidFill>
              </a:rPr>
              <a:t/>
            </a:r>
            <a:br>
              <a:rPr lang="ru-RU" sz="2500" b="1">
                <a:solidFill>
                  <a:schemeClr val="tx2"/>
                </a:solidFill>
              </a:rPr>
            </a:br>
            <a:r>
              <a:rPr lang="ru-RU" sz="2500" b="1">
                <a:solidFill>
                  <a:srgbClr val="0000FF"/>
                </a:solidFill>
              </a:rPr>
              <a:t>Курение  подростков в первую очередь сказывается на этих системах организма</a:t>
            </a:r>
            <a:br>
              <a:rPr lang="ru-RU" sz="2500" b="1">
                <a:solidFill>
                  <a:srgbClr val="0000FF"/>
                </a:solidFill>
              </a:rPr>
            </a:br>
            <a:endParaRPr lang="ru-RU" sz="2500" b="1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78851" name="Рисунок 12" descr="IMGP02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39592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5" descr="i?id=22972330&amp;tov=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773238"/>
            <a:ext cx="27146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500688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Назовите их</a:t>
            </a:r>
          </a:p>
        </p:txBody>
      </p:sp>
      <p:sp>
        <p:nvSpPr>
          <p:cNvPr id="78854" name="AutoShape 20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Нервная и сердечно-сосудистая система</a:t>
            </a:r>
          </a:p>
        </p:txBody>
      </p:sp>
      <p:sp>
        <p:nvSpPr>
          <p:cNvPr id="7987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9878" name="Picture 4" descr="{8018B2DD-122F-4D0B-8C82-362F791BD201}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844675"/>
            <a:ext cx="36576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/>
          </p:cNvSpPr>
          <p:nvPr/>
        </p:nvSpPr>
        <p:spPr bwMode="auto">
          <a:xfrm>
            <a:off x="0" y="1557338"/>
            <a:ext cx="925195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ru-RU" sz="400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sz="40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Comic Sans MS" pitchFamily="66" charset="0"/>
              </a:rPr>
              <a:t>Длительность жизни человека, выкуривающего пачку и более сигарет за один день, уменьшается на </a:t>
            </a:r>
            <a:r>
              <a:rPr lang="ru-RU" sz="2800" b="1">
                <a:solidFill>
                  <a:srgbClr val="0000FF"/>
                </a:solidFill>
              </a:rPr>
              <a:t>несколько</a:t>
            </a:r>
            <a:r>
              <a:rPr lang="ru-RU" sz="2800" b="1">
                <a:solidFill>
                  <a:srgbClr val="0000FF"/>
                </a:solidFill>
                <a:latin typeface="Comic Sans MS" pitchFamily="66" charset="0"/>
              </a:rPr>
              <a:t> лет по сравнению с некурящим</a:t>
            </a:r>
            <a:r>
              <a:rPr lang="ru-RU" sz="320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3200">
                <a:solidFill>
                  <a:srgbClr val="0000FF"/>
                </a:solidFill>
                <a:latin typeface="Comic Sans MS" pitchFamily="66" charset="0"/>
              </a:rPr>
            </a:br>
            <a:endParaRPr lang="ru-RU" sz="32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Сколько вредных веществ попадает в организм человека при курении?</a:t>
            </a:r>
            <a:r>
              <a:rPr lang="ru-RU" sz="2800" b="1" u="sng" dirty="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  <p:sp>
        <p:nvSpPr>
          <p:cNvPr id="8090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0901" name="iimg_557213863" descr="k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49500"/>
            <a:ext cx="5473700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Comic Sans MS" pitchFamily="66" charset="0"/>
              </a:rPr>
              <a:t>Около 30</a:t>
            </a:r>
          </a:p>
        </p:txBody>
      </p:sp>
      <p:sp>
        <p:nvSpPr>
          <p:cNvPr id="8192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1926" name="Рисунок 5" descr="cigarette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428875"/>
            <a:ext cx="53340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3439517"/>
            <a:ext cx="6512511" cy="1573659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b="0" dirty="0" smtClean="0">
                <a:solidFill>
                  <a:schemeClr val="accent6">
                    <a:lumMod val="50000"/>
                  </a:schemeClr>
                </a:solidFill>
              </a:rPr>
              <a:t>У курящего человека часто повышается именно это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Comic Sans MS" pitchFamily="66" charset="0"/>
              </a:rPr>
              <a:t>Назовите </a:t>
            </a:r>
            <a:r>
              <a:rPr lang="ru-RU" sz="3600" u="sng">
                <a:solidFill>
                  <a:schemeClr val="tx1"/>
                </a:solidFill>
                <a:latin typeface="Arial" charset="0"/>
              </a:rPr>
              <a:t>что именно</a:t>
            </a:r>
          </a:p>
        </p:txBody>
      </p:sp>
      <p:pic>
        <p:nvPicPr>
          <p:cNvPr id="82948" name="Picture 7" descr="i?id=6615571&amp;tov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49275"/>
            <a:ext cx="3744913" cy="28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AutoShape 20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827088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>
                <a:solidFill>
                  <a:schemeClr val="tx1"/>
                </a:solidFill>
                <a:latin typeface="Arial" charset="0"/>
              </a:rPr>
              <a:t>Артериальное давление</a:t>
            </a:r>
          </a:p>
        </p:txBody>
      </p:sp>
      <p:pic>
        <p:nvPicPr>
          <p:cNvPr id="83974" name="Picture 6" descr="АД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214563"/>
            <a:ext cx="5694362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08275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dirty="0" smtClean="0">
                <a:latin typeface="Comic Sans MS" pitchFamily="66" charset="0"/>
              </a:rPr>
              <a:t>Вопрос аукцион</a:t>
            </a:r>
            <a:r>
              <a:rPr lang="ru-RU" sz="5400" dirty="0" smtClean="0">
                <a:latin typeface="Comic Sans MS" pitchFamily="66" charset="0"/>
              </a:rPr>
              <a:t/>
            </a:r>
            <a:br>
              <a:rPr lang="ru-RU" sz="5400" dirty="0" smtClean="0">
                <a:latin typeface="Comic Sans MS" pitchFamily="66" charset="0"/>
              </a:rPr>
            </a:br>
            <a:endParaRPr lang="en-US" sz="9600" dirty="0" smtClean="0">
              <a:cs typeface="Times New Roman" pitchFamily="18" charset="0"/>
            </a:endParaRPr>
          </a:p>
        </p:txBody>
      </p:sp>
      <p:sp>
        <p:nvSpPr>
          <p:cNvPr id="84995" name="WordArt 5"/>
          <p:cNvSpPr>
            <a:spLocks noChangeArrowheads="1" noChangeShapeType="1" noTextEdit="1"/>
          </p:cNvSpPr>
          <p:nvPr/>
        </p:nvSpPr>
        <p:spPr bwMode="auto">
          <a:xfrm>
            <a:off x="3786188" y="3643313"/>
            <a:ext cx="13970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$</a:t>
            </a:r>
          </a:p>
        </p:txBody>
      </p:sp>
      <p:sp>
        <p:nvSpPr>
          <p:cNvPr id="84996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70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125538"/>
            <a:ext cx="9144000" cy="1143000"/>
          </a:xfrm>
        </p:spPr>
        <p:txBody>
          <a:bodyPr>
            <a:normAutofit fontScale="90000"/>
          </a:bodyPr>
          <a:lstStyle/>
          <a:p>
            <a:pPr marL="320040" indent="-32004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rgbClr val="0000FF"/>
                </a:solidFill>
              </a:rPr>
              <a:t>Табачный дым – это горячая смесь вредных газов, паров, жидкостей и </a:t>
            </a:r>
            <a:r>
              <a:rPr lang="ru-RU" sz="3200" dirty="0" err="1" smtClean="0">
                <a:solidFill>
                  <a:srgbClr val="0000FF"/>
                </a:solidFill>
              </a:rPr>
              <a:t>и</a:t>
            </a:r>
            <a:r>
              <a:rPr lang="ru-RU" sz="3200" dirty="0" smtClean="0">
                <a:solidFill>
                  <a:srgbClr val="0000FF"/>
                </a:solidFill>
              </a:rPr>
              <a:t> твердых веществ, возникающих в результате сгорания  табачных листьев</a:t>
            </a:r>
          </a:p>
        </p:txBody>
      </p:sp>
      <p:pic>
        <p:nvPicPr>
          <p:cNvPr id="86020" name="Picture 6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420938"/>
            <a:ext cx="41767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072063"/>
            <a:ext cx="91440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/>
              <a:t>Что вызывает у человека смола, </a:t>
            </a:r>
          </a:p>
          <a:p>
            <a:pPr algn="ctr">
              <a:defRPr/>
            </a:pPr>
            <a:r>
              <a:rPr lang="ru-RU" sz="2800" b="1" dirty="0"/>
              <a:t>образующаяся при сгорании табака?</a:t>
            </a:r>
            <a:endParaRPr lang="ru-RU" sz="2800" u="sng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072188"/>
            <a:ext cx="1000125" cy="7858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Опухоли</a:t>
            </a:r>
          </a:p>
        </p:txBody>
      </p:sp>
      <p:pic>
        <p:nvPicPr>
          <p:cNvPr id="87046" name="Рисунок 5" descr="a3697f3cdd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428875"/>
            <a:ext cx="39243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75" y="4652963"/>
            <a:ext cx="6511925" cy="86201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mtClean="0"/>
          </a:p>
        </p:txBody>
      </p:sp>
      <p:sp>
        <p:nvSpPr>
          <p:cNvPr id="32771" name="Rectangle 2"/>
          <p:cNvSpPr>
            <a:spLocks noRot="1" noChangeArrowheads="1"/>
          </p:cNvSpPr>
          <p:nvPr/>
        </p:nvSpPr>
        <p:spPr bwMode="auto">
          <a:xfrm>
            <a:off x="0" y="1844675"/>
            <a:ext cx="91440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ru-RU" sz="2200" dirty="0">
                <a:latin typeface="Comic Sans MS" pitchFamily="66" charset="0"/>
              </a:rPr>
              <a:t/>
            </a:r>
            <a:br>
              <a:rPr lang="ru-RU" sz="2200" dirty="0">
                <a:latin typeface="Comic Sans MS" pitchFamily="66" charset="0"/>
              </a:rPr>
            </a:br>
            <a:r>
              <a:rPr lang="ru-RU" sz="2200" dirty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200" dirty="0">
                <a:solidFill>
                  <a:schemeClr val="tx2"/>
                </a:solidFill>
                <a:latin typeface="Comic Sans MS" pitchFamily="66" charset="0"/>
              </a:rPr>
            </a:br>
            <a:r>
              <a:rPr lang="ru-RU" sz="2500" b="1" dirty="0">
                <a:solidFill>
                  <a:srgbClr val="0000FF"/>
                </a:solidFill>
                <a:latin typeface="Comic Sans MS" pitchFamily="66" charset="0"/>
              </a:rPr>
              <a:t>Рекламодатели говорят, что после того, как вы выкурили сигарету, вам необходимо съесть два апельсина: одна сигарета разрушает в организме столько витамина С, сколько его содержится в 2 апельсинах. </a:t>
            </a:r>
            <a:br>
              <a:rPr lang="ru-RU" sz="2500" b="1" dirty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2500" b="1" dirty="0">
                <a:solidFill>
                  <a:srgbClr val="0000FF"/>
                </a:solidFill>
                <a:latin typeface="Comic Sans MS" pitchFamily="66" charset="0"/>
              </a:rPr>
              <a:t>Но на самом деле ядовитые вещества, находящиеся в сигаретах, разрушают не только витамин</a:t>
            </a:r>
            <a:r>
              <a:rPr lang="ru-RU" sz="2500" b="1" dirty="0">
                <a:solidFill>
                  <a:srgbClr val="0000FF"/>
                </a:solidFill>
              </a:rPr>
              <a:t> </a:t>
            </a:r>
            <a:r>
              <a:rPr lang="ru-RU" sz="2500" b="1" dirty="0">
                <a:solidFill>
                  <a:srgbClr val="0000FF"/>
                </a:solidFill>
                <a:latin typeface="Comic Sans MS" pitchFamily="66" charset="0"/>
              </a:rPr>
              <a:t>С.</a:t>
            </a:r>
            <a:r>
              <a:rPr lang="ru-RU" sz="3200" b="1" dirty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3200" b="1" dirty="0">
                <a:solidFill>
                  <a:srgbClr val="0000FF"/>
                </a:solidFill>
                <a:latin typeface="Comic Sans MS" pitchFamily="66" charset="0"/>
              </a:rPr>
            </a:b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388" y="4572000"/>
            <a:ext cx="8658225" cy="17541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Что написано на каждой пачке сигарет?</a:t>
            </a:r>
          </a:p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3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773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4"/>
          <p:cNvSpPr>
            <a:spLocks noChangeArrowheads="1"/>
          </p:cNvSpPr>
          <p:nvPr/>
        </p:nvSpPr>
        <p:spPr bwMode="auto">
          <a:xfrm>
            <a:off x="901700" y="8255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FF"/>
                </a:solidFill>
                <a:latin typeface="Times New Roman" pitchFamily="18" charset="0"/>
              </a:rPr>
              <a:t>Алкоголизм — тяжелая хроническая болезнь, в большинстве своем трудноизлечимая!</a:t>
            </a:r>
            <a:endParaRPr lang="ru-RU" sz="40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  <a:latin typeface="Arial" charset="0"/>
              </a:rPr>
              <a:t>Какое воздействие оказывает алкоголь на ЦНС?</a:t>
            </a:r>
          </a:p>
        </p:txBody>
      </p:sp>
      <p:sp>
        <p:nvSpPr>
          <p:cNvPr id="88068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88069" name="Picture 9" descr="pic501-1247398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989138"/>
            <a:ext cx="446405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chemeClr val="tx1"/>
                </a:solidFill>
                <a:latin typeface="Comic Sans MS" pitchFamily="66" charset="0"/>
              </a:rPr>
              <a:t>Отрицательное</a:t>
            </a:r>
          </a:p>
        </p:txBody>
      </p:sp>
      <p:sp>
        <p:nvSpPr>
          <p:cNvPr id="8909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9094" name="Picture 4" descr="124910019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060575"/>
            <a:ext cx="59055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smtClean="0">
                <a:solidFill>
                  <a:srgbClr val="0000FF"/>
                </a:solidFill>
              </a:rPr>
              <a:t>Алкоголь является  нарковеществом! </a:t>
            </a:r>
            <a:r>
              <a:rPr lang="ru-RU" smtClean="0"/>
              <a:t>  </a:t>
            </a:r>
          </a:p>
        </p:txBody>
      </p:sp>
      <p:sp>
        <p:nvSpPr>
          <p:cNvPr id="9011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084763"/>
            <a:ext cx="9144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Arial" charset="0"/>
              </a:rPr>
              <a:t>Объясните почему это высказывание верно?</a:t>
            </a:r>
          </a:p>
        </p:txBody>
      </p:sp>
      <p:pic>
        <p:nvPicPr>
          <p:cNvPr id="90117" name="Picture 12" descr="780290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628775"/>
            <a:ext cx="4310062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836613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chemeClr val="tx1"/>
                </a:solidFill>
                <a:latin typeface="Comic Sans MS" pitchFamily="66" charset="0"/>
              </a:rPr>
              <a:t>Алкоголь вызывает физическую </a:t>
            </a:r>
          </a:p>
          <a:p>
            <a:pPr algn="ctr">
              <a:defRPr/>
            </a:pPr>
            <a:r>
              <a:rPr lang="ru-RU" sz="3200" b="1">
                <a:solidFill>
                  <a:schemeClr val="tx1"/>
                </a:solidFill>
                <a:latin typeface="Comic Sans MS" pitchFamily="66" charset="0"/>
              </a:rPr>
              <a:t>и психическую зависимость</a:t>
            </a:r>
          </a:p>
        </p:txBody>
      </p:sp>
      <p:sp>
        <p:nvSpPr>
          <p:cNvPr id="9114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1142" name="Picture 4" descr="alcoho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05038"/>
            <a:ext cx="29781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3" name="Picture 5" descr="172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76475"/>
            <a:ext cx="482441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Rot="1" noChangeArrowheads="1"/>
          </p:cNvSpPr>
          <p:nvPr/>
        </p:nvSpPr>
        <p:spPr bwMode="auto">
          <a:xfrm>
            <a:off x="0" y="12684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Алкоголь вызывает беспричинные изменения настроения, взрывы радости и злобы иногда по самым незначительным поводам и в то же время безразличие к действительно волнующим событиям.</a:t>
            </a:r>
            <a:r>
              <a:rPr lang="ru-RU" sz="320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013325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Продолжите: </a:t>
            </a:r>
          </a:p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Сначала человек пьет вино, а затем вино ……</a:t>
            </a:r>
          </a:p>
        </p:txBody>
      </p:sp>
      <p:sp>
        <p:nvSpPr>
          <p:cNvPr id="92164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16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35375" y="3429000"/>
            <a:ext cx="1714500" cy="1214438"/>
          </a:xfrm>
          <a:prstGeom prst="actionButtonHelp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1320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>
                <a:solidFill>
                  <a:schemeClr val="tx1"/>
                </a:solidFill>
                <a:latin typeface="Comic Sans MS" pitchFamily="66" charset="0"/>
              </a:rPr>
              <a:t>Сначала человек пьет вино,</a:t>
            </a:r>
          </a:p>
          <a:p>
            <a:pPr algn="ctr">
              <a:defRPr/>
            </a:pPr>
            <a:r>
              <a:rPr lang="ru-RU" sz="4000">
                <a:solidFill>
                  <a:schemeClr val="tx1"/>
                </a:solidFill>
                <a:latin typeface="Comic Sans MS" pitchFamily="66" charset="0"/>
              </a:rPr>
              <a:t> а затем вино пьет человека!</a:t>
            </a:r>
          </a:p>
        </p:txBody>
      </p:sp>
      <p:sp>
        <p:nvSpPr>
          <p:cNvPr id="9318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3190" name="Picture 4" descr="wine_glasses_in_a_line_seethrough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86063"/>
            <a:ext cx="2214563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Picture 5" descr="%D0%B1%D0%BE%D0%BA%D0%B0%D0%BB_%D0%BA%D1%80%D0%B0%D1%81%D0%BD%D0%BE%D0%B3%D0%B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2736850"/>
            <a:ext cx="443547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4211" name="Содержимое 5" descr="meshok_kot-200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42938"/>
            <a:ext cx="5643563" cy="5643562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52513"/>
            <a:ext cx="9144000" cy="1143000"/>
          </a:xfrm>
        </p:spPr>
        <p:txBody>
          <a:bodyPr/>
          <a:lstStyle/>
          <a:p>
            <a:pPr marL="320040" indent="-32004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rgbClr val="0000FF"/>
                </a:solidFill>
              </a:rPr>
              <a:t>В </a:t>
            </a:r>
            <a:r>
              <a:rPr lang="ru-RU" sz="3200" dirty="0" smtClean="0">
                <a:solidFill>
                  <a:srgbClr val="0000FF"/>
                </a:solidFill>
              </a:rPr>
              <a:t>России </a:t>
            </a:r>
            <a:r>
              <a:rPr lang="ru-RU" sz="3200" dirty="0" smtClean="0">
                <a:solidFill>
                  <a:srgbClr val="0000FF"/>
                </a:solidFill>
              </a:rPr>
              <a:t>живет много семей, где есть пьющий родитель или родители.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652963"/>
            <a:ext cx="9144000" cy="1200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tx1"/>
                </a:solidFill>
                <a:latin typeface="Arial" charset="0"/>
              </a:rPr>
              <a:t>Во сколько раз смертность детей в пьющих семьях выше, чем в непьющих?</a:t>
            </a:r>
          </a:p>
        </p:txBody>
      </p:sp>
      <p:sp>
        <p:nvSpPr>
          <p:cNvPr id="95236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5237" name="Picture 6" descr="_____thumb_nsk_m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2376488"/>
            <a:ext cx="349567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tx1"/>
                </a:solidFill>
                <a:latin typeface="Arial" charset="0"/>
              </a:rPr>
              <a:t>В три раза</a:t>
            </a:r>
          </a:p>
        </p:txBody>
      </p:sp>
      <p:sp>
        <p:nvSpPr>
          <p:cNvPr id="9626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6262" name="Picture 4" descr="333333_a"/>
          <p:cNvPicPr>
            <a:picLocks noChangeAspect="1" noChangeArrowheads="1"/>
          </p:cNvPicPr>
          <p:nvPr/>
        </p:nvPicPr>
        <p:blipFill>
          <a:blip r:embed="rId3">
            <a:lum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28813"/>
            <a:ext cx="5616575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Rot="1" noChangeArrowheads="1"/>
          </p:cNvSpPr>
          <p:nvPr/>
        </p:nvSpPr>
        <p:spPr bwMode="auto">
          <a:xfrm>
            <a:off x="0" y="5492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500" b="1">
                <a:solidFill>
                  <a:srgbClr val="0000FF"/>
                </a:solidFill>
                <a:latin typeface="Comic Sans MS" pitchFamily="66" charset="0"/>
              </a:rPr>
              <a:t>Наркотики – это химические вещества, оказывающие вредное воздействие на организм человека. 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084763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На какую систему они оказывают </a:t>
            </a:r>
          </a:p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особо вредное воздействие?</a:t>
            </a:r>
          </a:p>
        </p:txBody>
      </p:sp>
      <p:sp>
        <p:nvSpPr>
          <p:cNvPr id="97284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7285" name="Picture 7" descr="Наркоти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989138"/>
            <a:ext cx="32416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928688"/>
            <a:ext cx="914400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atin typeface="Comic Sans MS" pitchFamily="66" charset="0"/>
              </a:rPr>
              <a:t>Минздрав предупреждает: курение </a:t>
            </a:r>
            <a:r>
              <a:rPr lang="ru-RU" sz="4000" dirty="0" smtClean="0">
                <a:latin typeface="Comic Sans MS" pitchFamily="66" charset="0"/>
              </a:rPr>
              <a:t>убивает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8" r="21668"/>
          <a:stretch/>
        </p:blipFill>
        <p:spPr bwMode="auto">
          <a:xfrm>
            <a:off x="3598985" y="2673597"/>
            <a:ext cx="1946030" cy="349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chemeClr val="tx1"/>
                </a:solidFill>
                <a:latin typeface="Comic Sans MS" pitchFamily="66" charset="0"/>
              </a:rPr>
              <a:t>Нервную систему</a:t>
            </a:r>
          </a:p>
        </p:txBody>
      </p:sp>
      <p:sp>
        <p:nvSpPr>
          <p:cNvPr id="9830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8310" name="Picture 5" descr="NERV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785938"/>
            <a:ext cx="206375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9331" name="Рисунок 5" descr="1191491741_n34ns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989138"/>
            <a:ext cx="3040062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Rectangle 8"/>
          <p:cNvSpPr>
            <a:spLocks noChangeArrowheads="1"/>
          </p:cNvSpPr>
          <p:nvPr/>
        </p:nvSpPr>
        <p:spPr bwMode="auto">
          <a:xfrm>
            <a:off x="611188" y="4797425"/>
            <a:ext cx="3960812" cy="865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из-за любопытства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765175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latin typeface="Arial" charset="0"/>
              </a:rPr>
              <a:t>Назовите основную причину по которой подростки пробуют наркотики?</a:t>
            </a:r>
          </a:p>
        </p:txBody>
      </p:sp>
      <p:sp>
        <p:nvSpPr>
          <p:cNvPr id="99334" name="Rectangle 10"/>
          <p:cNvSpPr>
            <a:spLocks noChangeArrowheads="1"/>
          </p:cNvSpPr>
          <p:nvPr/>
        </p:nvSpPr>
        <p:spPr bwMode="auto">
          <a:xfrm>
            <a:off x="4787900" y="4797425"/>
            <a:ext cx="3960813" cy="865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/>
          </a:p>
          <a:p>
            <a:pPr algn="ctr"/>
            <a:r>
              <a:rPr lang="ru-RU" sz="2000" b="1"/>
              <a:t>из-за сладкого вкуса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>
                <a:solidFill>
                  <a:schemeClr val="tx1"/>
                </a:solidFill>
                <a:latin typeface="Arial" charset="0"/>
              </a:rPr>
              <a:t>Из-за любопытства</a:t>
            </a:r>
            <a:endParaRPr lang="ru-RU" sz="44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35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0358" name="Picture 4" descr="1259775530_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000250"/>
            <a:ext cx="4246562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Назовите </a:t>
            </a:r>
            <a:r>
              <a:rPr lang="ru-RU" sz="2800" b="1" u="sng">
                <a:solidFill>
                  <a:schemeClr val="tx1"/>
                </a:solidFill>
                <a:latin typeface="Arial" charset="0"/>
              </a:rPr>
              <a:t>последствия наркотиков для человека?</a:t>
            </a:r>
          </a:p>
        </p:txBody>
      </p:sp>
      <p:sp>
        <p:nvSpPr>
          <p:cNvPr id="101379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1380" name="Rectangle 6"/>
          <p:cNvSpPr>
            <a:spLocks noChangeArrowheads="1"/>
          </p:cNvSpPr>
          <p:nvPr/>
        </p:nvSpPr>
        <p:spPr bwMode="auto">
          <a:xfrm>
            <a:off x="0" y="1196975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 eaLnBrk="0" hangingPunct="0"/>
            <a:r>
              <a:rPr lang="ru-RU" sz="3200" b="1">
                <a:solidFill>
                  <a:srgbClr val="0000FF"/>
                </a:solidFill>
                <a:latin typeface="Times New Roman" pitchFamily="18" charset="0"/>
              </a:rPr>
              <a:t>В наши дни наркомания является одной из ведущих проблем мирового сообщества. Последствия этой болезни могут привести к глобальной  катастрофе. </a:t>
            </a:r>
          </a:p>
        </p:txBody>
      </p:sp>
      <p:sp>
        <p:nvSpPr>
          <p:cNvPr id="10138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35375" y="3429000"/>
            <a:ext cx="1714500" cy="1214438"/>
          </a:xfrm>
          <a:prstGeom prst="actionButtonHelp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827088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4791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Нарушение психики 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Полная зависимость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Деградация личности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Проблемы с законом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Укорачивание жизни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Инвалидность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Смерть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08275"/>
            <a:ext cx="9144000" cy="1325563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dirty="0" smtClean="0">
                <a:latin typeface="Comic Sans MS" pitchFamily="66" charset="0"/>
              </a:rPr>
              <a:t>Вопрос аукцион</a:t>
            </a:r>
            <a:r>
              <a:rPr lang="ru-RU" sz="5400" dirty="0" smtClean="0">
                <a:latin typeface="Comic Sans MS" pitchFamily="66" charset="0"/>
              </a:rPr>
              <a:t/>
            </a:r>
            <a:br>
              <a:rPr lang="ru-RU" sz="5400" dirty="0" smtClean="0">
                <a:latin typeface="Comic Sans MS" pitchFamily="66" charset="0"/>
              </a:rPr>
            </a:br>
            <a:endParaRPr lang="en-US" sz="9600" dirty="0" smtClean="0">
              <a:cs typeface="Times New Roman" pitchFamily="18" charset="0"/>
            </a:endParaRPr>
          </a:p>
        </p:txBody>
      </p:sp>
      <p:sp>
        <p:nvSpPr>
          <p:cNvPr id="103427" name="WordArt 5"/>
          <p:cNvSpPr>
            <a:spLocks noChangeArrowheads="1" noChangeShapeType="1" noTextEdit="1"/>
          </p:cNvSpPr>
          <p:nvPr/>
        </p:nvSpPr>
        <p:spPr bwMode="auto">
          <a:xfrm>
            <a:off x="3786188" y="3643313"/>
            <a:ext cx="13970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$</a:t>
            </a:r>
          </a:p>
        </p:txBody>
      </p:sp>
      <p:sp>
        <p:nvSpPr>
          <p:cNvPr id="10342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2997200"/>
            <a:ext cx="9144000" cy="13827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>
                <a:solidFill>
                  <a:schemeClr val="tx1"/>
                </a:solidFill>
                <a:latin typeface="Comic Sans MS" pitchFamily="66" charset="0"/>
              </a:rPr>
              <a:t>Во сколько раз за последние годы увеличилась смертность детей от передозировки наркотиками?</a:t>
            </a:r>
            <a:endParaRPr lang="ru-RU" sz="2800" b="1" u="sng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114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908050"/>
            <a:ext cx="9144000" cy="114300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smtClean="0">
                <a:solidFill>
                  <a:srgbClr val="0000FF"/>
                </a:solidFill>
              </a:rPr>
              <a:t>Ученые установили, что некоторые  дети начинают эксперименты с наркотиками в 10 летнем возрасте.</a:t>
            </a:r>
            <a:r>
              <a:rPr lang="ru-RU" sz="4000" smtClean="0"/>
              <a:t> </a:t>
            </a:r>
          </a:p>
        </p:txBody>
      </p:sp>
      <p:sp>
        <p:nvSpPr>
          <p:cNvPr id="104453" name="Rectangle 7"/>
          <p:cNvSpPr>
            <a:spLocks noChangeArrowheads="1"/>
          </p:cNvSpPr>
          <p:nvPr/>
        </p:nvSpPr>
        <p:spPr bwMode="auto">
          <a:xfrm>
            <a:off x="611188" y="5157788"/>
            <a:ext cx="1512887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в 17 раз</a:t>
            </a:r>
          </a:p>
        </p:txBody>
      </p:sp>
      <p:sp>
        <p:nvSpPr>
          <p:cNvPr id="104454" name="Rectangle 9"/>
          <p:cNvSpPr>
            <a:spLocks noChangeArrowheads="1"/>
          </p:cNvSpPr>
          <p:nvPr/>
        </p:nvSpPr>
        <p:spPr bwMode="auto">
          <a:xfrm>
            <a:off x="2627313" y="5157788"/>
            <a:ext cx="1512887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в 25 раз</a:t>
            </a:r>
          </a:p>
        </p:txBody>
      </p:sp>
      <p:sp>
        <p:nvSpPr>
          <p:cNvPr id="104455" name="Rectangle 10"/>
          <p:cNvSpPr>
            <a:spLocks noChangeArrowheads="1"/>
          </p:cNvSpPr>
          <p:nvPr/>
        </p:nvSpPr>
        <p:spPr bwMode="auto">
          <a:xfrm>
            <a:off x="4500563" y="5157788"/>
            <a:ext cx="1512887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в 39 раз</a:t>
            </a:r>
          </a:p>
        </p:txBody>
      </p:sp>
      <p:sp>
        <p:nvSpPr>
          <p:cNvPr id="104456" name="Rectangle 11"/>
          <p:cNvSpPr>
            <a:spLocks noChangeArrowheads="1"/>
          </p:cNvSpPr>
          <p:nvPr/>
        </p:nvSpPr>
        <p:spPr bwMode="auto">
          <a:xfrm>
            <a:off x="6372225" y="5157788"/>
            <a:ext cx="1512888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в 42 раза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827088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>
                <a:solidFill>
                  <a:schemeClr val="tx1"/>
                </a:solidFill>
                <a:latin typeface="Arial" charset="0"/>
              </a:rPr>
              <a:t>В Сорок два раза</a:t>
            </a:r>
          </a:p>
        </p:txBody>
      </p:sp>
      <p:pic>
        <p:nvPicPr>
          <p:cNvPr id="105478" name="Picture 4" descr="517242_pris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349500"/>
            <a:ext cx="518318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smtClean="0">
                <a:latin typeface="Comic Sans MS" pitchFamily="66" charset="0"/>
              </a:rPr>
              <a:t/>
            </a:r>
            <a:br>
              <a:rPr lang="ru-RU" sz="6000" smtClean="0">
                <a:latin typeface="Comic Sans MS" pitchFamily="66" charset="0"/>
              </a:rPr>
            </a:br>
            <a:r>
              <a:rPr lang="ru-RU" sz="6000" smtClean="0">
                <a:latin typeface="Comic Sans MS" pitchFamily="66" charset="0"/>
              </a:rPr>
              <a:t>3 РАУНД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428750"/>
            <a:ext cx="90360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2" action="ppaction://hlinksldjump"/>
              </a:rPr>
              <a:t>Мифы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-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2" action="ppaction://hlinksldjump"/>
              </a:rPr>
              <a:t>100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3" action="ppaction://hlinksldjump"/>
              </a:rPr>
              <a:t>Определения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–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3" action="ppaction://hlinksldjump"/>
              </a:rPr>
              <a:t>200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hlinkClick r:id="rId4" action="ppaction://hlinksldjump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5" action="ppaction://hlinksldjump"/>
              </a:rPr>
              <a:t>Картинки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-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5" action="ppaction://hlinksldjump"/>
              </a:rPr>
              <a:t>300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4" action="ppaction://hlinksldjump"/>
              </a:rPr>
              <a:t>Законы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–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4" action="ppaction://hlinksldjump"/>
              </a:rPr>
              <a:t>400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194568" name="Rectangle 8"/>
          <p:cNvSpPr>
            <a:spLocks noChangeArrowheads="1"/>
          </p:cNvSpPr>
          <p:nvPr/>
        </p:nvSpPr>
        <p:spPr bwMode="auto">
          <a:xfrm>
            <a:off x="2357438" y="500063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SimSun" pitchFamily="2" charset="-122"/>
              </a:rPr>
              <a:t>выбор темы</a:t>
            </a:r>
          </a:p>
        </p:txBody>
      </p:sp>
      <p:sp>
        <p:nvSpPr>
          <p:cNvPr id="107524" name="AutoShape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237288"/>
            <a:ext cx="827087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68960"/>
            <a:ext cx="9144000" cy="1512168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Всемирная организация здравоохранения в 1988 году объявила Всемирный День без табака</a:t>
            </a:r>
            <a:r>
              <a:rPr lang="ru-RU" sz="3200" dirty="0" smtClean="0">
                <a:solidFill>
                  <a:srgbClr val="0000FF"/>
                </a:solidFill>
              </a:rPr>
              <a:t>. </a:t>
            </a:r>
            <a:br>
              <a:rPr lang="ru-RU" sz="3200" dirty="0" smtClean="0">
                <a:solidFill>
                  <a:srgbClr val="0000FF"/>
                </a:solidFill>
              </a:rPr>
            </a:br>
            <a:r>
              <a:rPr lang="ru-RU" sz="3600" dirty="0" smtClean="0">
                <a:solidFill>
                  <a:srgbClr val="0000FF"/>
                </a:solidFill>
              </a:rPr>
              <a:t/>
            </a:r>
            <a:br>
              <a:rPr lang="ru-RU" sz="3600" dirty="0" smtClean="0">
                <a:solidFill>
                  <a:srgbClr val="0000FF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>
              <a:solidFill>
                <a:srgbClr val="ED9DE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43500"/>
            <a:ext cx="9144000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Назовите его дату</a:t>
            </a:r>
            <a:endParaRPr lang="ru-RU" sz="3600" u="sng" dirty="0">
              <a:latin typeface="Comic Sans MS" pitchFamily="66" charset="0"/>
            </a:endParaRPr>
          </a:p>
        </p:txBody>
      </p:sp>
      <p:sp>
        <p:nvSpPr>
          <p:cNvPr id="3482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56" y="188640"/>
            <a:ext cx="35242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Group 2"/>
          <p:cNvGraphicFramePr>
            <a:graphicFrameLocks noGrp="1"/>
          </p:cNvGraphicFramePr>
          <p:nvPr>
            <p:ph sz="quarter" idx="1"/>
          </p:nvPr>
        </p:nvGraphicFramePr>
        <p:xfrm>
          <a:off x="0" y="404813"/>
          <a:ext cx="9144000" cy="3406775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340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Опровергните или подтвердите миф о том, что курение опасно только  для курящего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548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8549" name="Picture 7" descr="C:\Documents and Settings\Татьяна Ивановна\Мои документы\Мои рисунки\анима\курение\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785938"/>
            <a:ext cx="44323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Group 2"/>
          <p:cNvGraphicFramePr>
            <a:graphicFrameLocks noGrp="1"/>
          </p:cNvGraphicFramePr>
          <p:nvPr>
            <p:ph sz="quarter" idx="1"/>
          </p:nvPr>
        </p:nvGraphicFramePr>
        <p:xfrm>
          <a:off x="0" y="404813"/>
          <a:ext cx="9144000" cy="3406775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34067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Установлено, что пассивные курильщики также становятся жертвами табака. Находясь в курящей компании, человек рискует не только привыкнуть к табачному дыму (от чего один шаг к сигарете), но и получить весь "букет" заболеваний, связанных с курением.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572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9573" name="Рисунок 4" descr="1149793432_vihlo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068638"/>
            <a:ext cx="457041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10" descr="3842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3068638"/>
            <a:ext cx="3960812" cy="3095625"/>
          </a:xfrm>
        </p:spPr>
      </p:pic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971550" y="5805488"/>
            <a:ext cx="754063" cy="7429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7950" y="0"/>
            <a:ext cx="9036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  <a:defRPr/>
            </a:pP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4000" u="sng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Дайте определение: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Наркомания.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Алкоголизм.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Пассивный курильщик.</a:t>
            </a:r>
          </a:p>
        </p:txBody>
      </p:sp>
      <p:sp>
        <p:nvSpPr>
          <p:cNvPr id="110595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0596" name="Picture 7" descr="IMG_375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51525" y="3765550"/>
            <a:ext cx="2914650" cy="1943100"/>
          </a:xfrm>
          <a:noFill/>
        </p:spPr>
      </p:pic>
      <p:pic>
        <p:nvPicPr>
          <p:cNvPr id="110597" name="Picture 9" descr="82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789363"/>
            <a:ext cx="2592387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Picture 10" descr="503b4928f17165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89363"/>
            <a:ext cx="252095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971550" y="5805488"/>
            <a:ext cx="754063" cy="7429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Box 3"/>
          <p:cNvSpPr txBox="1">
            <a:spLocks noChangeArrowheads="1"/>
          </p:cNvSpPr>
          <p:nvPr/>
        </p:nvSpPr>
        <p:spPr bwMode="auto">
          <a:xfrm>
            <a:off x="0" y="476250"/>
            <a:ext cx="9144000" cy="1066800"/>
          </a:xfrm>
          <a:prstGeom prst="rect">
            <a:avLst/>
          </a:prstGeom>
          <a:noFill/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/>
              <a:t>Назовите кто это и какую роль сыграл данный политик, относительно табакокурения?</a:t>
            </a:r>
          </a:p>
        </p:txBody>
      </p:sp>
      <p:sp>
        <p:nvSpPr>
          <p:cNvPr id="11161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1620" name="Picture 4" descr="putin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773238"/>
            <a:ext cx="2620962" cy="3455987"/>
          </a:xfrm>
          <a:prstGeom prst="rect">
            <a:avLst/>
          </a:prstGeom>
          <a:noFill/>
          <a:ln w="57150" cmpd="thickThin" algn="in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 dirty="0">
                <a:solidFill>
                  <a:schemeClr val="tx1"/>
                </a:solidFill>
                <a:latin typeface="Arial" charset="0"/>
              </a:rPr>
              <a:t>В.В. Путин</a:t>
            </a:r>
            <a:r>
              <a:rPr lang="ru-RU" sz="2800" b="1" u="sng" dirty="0">
                <a:solidFill>
                  <a:schemeClr val="tx1"/>
                </a:solidFill>
                <a:latin typeface="Comic Sans MS" pitchFamily="66" charset="0"/>
              </a:rPr>
              <a:t>,</a:t>
            </a:r>
            <a:r>
              <a:rPr lang="ru-RU" sz="2800" b="1" u="sng" dirty="0">
                <a:solidFill>
                  <a:schemeClr val="tx1"/>
                </a:solidFill>
                <a:latin typeface="Arial" charset="0"/>
              </a:rPr>
              <a:t> который</a:t>
            </a:r>
            <a:r>
              <a:rPr lang="ru-RU" sz="2800" b="1" u="sng" dirty="0">
                <a:solidFill>
                  <a:schemeClr val="tx1"/>
                </a:solidFill>
                <a:latin typeface="Comic Sans MS" pitchFamily="66" charset="0"/>
              </a:rPr>
              <a:t> никогда не кури</a:t>
            </a:r>
            <a:r>
              <a:rPr lang="ru-RU" sz="2800" b="1" u="sng" dirty="0">
                <a:solidFill>
                  <a:schemeClr val="tx1"/>
                </a:solidFill>
                <a:latin typeface="Arial" charset="0"/>
              </a:rPr>
              <a:t>л </a:t>
            </a:r>
            <a:r>
              <a:rPr lang="ru-RU" sz="2800" b="1" u="sng" dirty="0">
                <a:solidFill>
                  <a:schemeClr val="tx1"/>
                </a:solidFill>
                <a:latin typeface="Comic Sans MS" pitchFamily="66" charset="0"/>
              </a:rPr>
              <a:t>и провод</a:t>
            </a:r>
            <a:r>
              <a:rPr lang="ru-RU" sz="2800" b="1" u="sng" dirty="0">
                <a:solidFill>
                  <a:schemeClr val="tx1"/>
                </a:solidFill>
                <a:latin typeface="Arial" charset="0"/>
              </a:rPr>
              <a:t>ил</a:t>
            </a:r>
            <a:r>
              <a:rPr lang="ru-RU" sz="2800" b="1" u="sng" dirty="0">
                <a:solidFill>
                  <a:schemeClr val="tx1"/>
                </a:solidFill>
                <a:latin typeface="Comic Sans MS" pitchFamily="66" charset="0"/>
              </a:rPr>
              <a:t> политику здорового образа жизни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971550" y="5805488"/>
            <a:ext cx="754063" cy="7429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643" name="Текст 6"/>
          <p:cNvSpPr>
            <a:spLocks/>
          </p:cNvSpPr>
          <p:nvPr/>
        </p:nvSpPr>
        <p:spPr bwMode="auto">
          <a:xfrm>
            <a:off x="0" y="620713"/>
            <a:ext cx="8643938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buSzPct val="75000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Какая уголовная ответственность предусмотрена за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приобретение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хранение, перевозку, изготовление наркотических средств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?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cer\Desktop\Без названия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08920"/>
            <a:ext cx="4032447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667" name="Текст 4"/>
          <p:cNvSpPr>
            <a:spLocks/>
          </p:cNvSpPr>
          <p:nvPr/>
        </p:nvSpPr>
        <p:spPr bwMode="auto">
          <a:xfrm>
            <a:off x="250825" y="765175"/>
            <a:ext cx="867886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14350" indent="-514350" algn="ctr">
              <a:spcBef>
                <a:spcPct val="20000"/>
              </a:spcBef>
              <a:buSzPct val="75000"/>
              <a:buFont typeface="Franklin Gothic Book" pitchFamily="34" charset="0"/>
              <a:buNone/>
            </a:pPr>
            <a:r>
              <a:rPr lang="ru-RU" sz="3300" dirty="0">
                <a:latin typeface="Times New Roman" pitchFamily="18" charset="0"/>
              </a:rPr>
              <a:t>     Лишение свободы на срок </a:t>
            </a:r>
            <a:r>
              <a:rPr lang="ru-RU" sz="3300" dirty="0" smtClean="0">
                <a:latin typeface="Times New Roman" pitchFamily="18" charset="0"/>
              </a:rPr>
              <a:t>до 1</a:t>
            </a:r>
            <a:r>
              <a:rPr lang="ru-RU" sz="3300" dirty="0" smtClean="0">
                <a:latin typeface="Times New Roman" pitchFamily="18" charset="0"/>
              </a:rPr>
              <a:t>5 </a:t>
            </a:r>
            <a:r>
              <a:rPr lang="ru-RU" sz="3300" dirty="0">
                <a:latin typeface="Times New Roman" pitchFamily="18" charset="0"/>
              </a:rPr>
              <a:t>лет</a:t>
            </a:r>
          </a:p>
          <a:p>
            <a:pPr marL="514350" indent="-514350" algn="ctr">
              <a:spcBef>
                <a:spcPct val="20000"/>
              </a:spcBef>
              <a:buSzPct val="75000"/>
              <a:buFont typeface="Franklin Gothic Book" pitchFamily="34" charset="0"/>
              <a:buNone/>
            </a:pPr>
            <a:r>
              <a:rPr lang="ru-RU" sz="3300" dirty="0" smtClean="0">
                <a:latin typeface="Times New Roman" pitchFamily="18" charset="0"/>
              </a:rPr>
              <a:t> Ст. 228 Уголовного кодекса РФ</a:t>
            </a:r>
          </a:p>
          <a:p>
            <a:pPr marL="514350" indent="-514350" algn="ctr">
              <a:spcBef>
                <a:spcPct val="20000"/>
              </a:spcBef>
              <a:buSzPct val="75000"/>
              <a:buFont typeface="Franklin Gothic Book" pitchFamily="34" charset="0"/>
              <a:buNone/>
            </a:pPr>
            <a:endParaRPr lang="ru-RU" sz="3300" dirty="0">
              <a:latin typeface="Times New Roman" pitchFamily="18" charset="0"/>
            </a:endParaRPr>
          </a:p>
          <a:p>
            <a:pPr marL="514350" indent="-514350" algn="just">
              <a:spcBef>
                <a:spcPct val="20000"/>
              </a:spcBef>
              <a:buSzPct val="75000"/>
              <a:buFont typeface="Franklin Gothic Book" pitchFamily="34" charset="0"/>
              <a:buAutoNum type="arabicPeriod"/>
            </a:pPr>
            <a:endParaRPr lang="ru-RU" sz="3300" dirty="0">
              <a:latin typeface="Times New Roman" pitchFamily="18" charset="0"/>
            </a:endParaRPr>
          </a:p>
        </p:txBody>
      </p:sp>
      <p:pic>
        <p:nvPicPr>
          <p:cNvPr id="113668" name="Picture 6" descr="тюрьм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000250"/>
            <a:ext cx="4752975" cy="412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971550" y="5805488"/>
            <a:ext cx="754063" cy="7429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8" name="Rectangle 4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u="sng" smtClean="0">
                <a:latin typeface="Comic Sans MS" pitchFamily="66" charset="0"/>
              </a:rPr>
              <a:t>Заключительный раунд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Содержимое 4"/>
          <p:cNvSpPr>
            <a:spLocks noGrp="1"/>
          </p:cNvSpPr>
          <p:nvPr>
            <p:ph sz="quarter" idx="13"/>
          </p:nvPr>
        </p:nvSpPr>
        <p:spPr>
          <a:xfrm>
            <a:off x="0" y="1143000"/>
            <a:ext cx="9144000" cy="4857750"/>
          </a:xfrm>
        </p:spPr>
        <p:txBody>
          <a:bodyPr/>
          <a:lstStyle/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Алкоголь - гораздо  больше горя причиняет, чем радости, всему человечеству, хотя его и употребляют ради радости. Сколько талантливых людей погибло из-за него! 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Спирт так же консервирует душу и ум пьяницы, как он консервирует анатомичес­кие препараты.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Курить — здоровью вредить.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Всех, у кого найден табак надобно пытать и бить на козле кнутом, пока не признается, откуда добыл.</a:t>
            </a:r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smtClean="0"/>
          </a:p>
        </p:txBody>
      </p:sp>
      <p:sp>
        <p:nvSpPr>
          <p:cNvPr id="115715" name="TextBox 5"/>
          <p:cNvSpPr txBox="1">
            <a:spLocks noChangeArrowheads="1"/>
          </p:cNvSpPr>
          <p:nvPr/>
        </p:nvSpPr>
        <p:spPr bwMode="auto">
          <a:xfrm>
            <a:off x="0" y="571500"/>
            <a:ext cx="9144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200" u="sng">
                <a:latin typeface="Comic Sans MS" pitchFamily="66" charset="0"/>
              </a:rPr>
              <a:t>Определите какое высказывание относится к какому человеку</a:t>
            </a:r>
          </a:p>
        </p:txBody>
      </p:sp>
      <p:sp>
        <p:nvSpPr>
          <p:cNvPr id="115716" name="TextBox 6"/>
          <p:cNvSpPr txBox="1">
            <a:spLocks noChangeArrowheads="1"/>
          </p:cNvSpPr>
          <p:nvPr/>
        </p:nvSpPr>
        <p:spPr bwMode="auto">
          <a:xfrm>
            <a:off x="3571875" y="5857875"/>
            <a:ext cx="1571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/>
              <a:t>И.   П.   Павлов</a:t>
            </a:r>
            <a:endParaRPr lang="ru-RU" sz="1400"/>
          </a:p>
        </p:txBody>
      </p:sp>
      <p:sp>
        <p:nvSpPr>
          <p:cNvPr id="115717" name="TextBox 7"/>
          <p:cNvSpPr txBox="1">
            <a:spLocks noChangeArrowheads="1"/>
          </p:cNvSpPr>
          <p:nvPr/>
        </p:nvSpPr>
        <p:spPr bwMode="auto">
          <a:xfrm>
            <a:off x="285750" y="5929313"/>
            <a:ext cx="2143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/>
              <a:t>М. Романов</a:t>
            </a:r>
            <a:endParaRPr lang="ru-RU" sz="1400"/>
          </a:p>
        </p:txBody>
      </p:sp>
      <p:sp>
        <p:nvSpPr>
          <p:cNvPr id="115718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5719" name="Picture 6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429125"/>
            <a:ext cx="1214438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0" name="TextBox 10"/>
          <p:cNvSpPr txBox="1">
            <a:spLocks noChangeArrowheads="1"/>
          </p:cNvSpPr>
          <p:nvPr/>
        </p:nvSpPr>
        <p:spPr bwMode="auto">
          <a:xfrm>
            <a:off x="5857875" y="5929313"/>
            <a:ext cx="2143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/>
              <a:t>Л. Толстой</a:t>
            </a:r>
            <a:endParaRPr lang="ru-RU" sz="1400"/>
          </a:p>
        </p:txBody>
      </p:sp>
      <p:pic>
        <p:nvPicPr>
          <p:cNvPr id="115721" name="Рисунок 8" descr="Романов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572000"/>
            <a:ext cx="111125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22" name="Рисунок 9" descr="b38151b57357f7a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588" y="4429125"/>
            <a:ext cx="126047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Содержимое 4"/>
          <p:cNvSpPr>
            <a:spLocks noGrp="1"/>
          </p:cNvSpPr>
          <p:nvPr>
            <p:ph sz="quarter" idx="13"/>
          </p:nvPr>
        </p:nvSpPr>
        <p:spPr>
          <a:xfrm>
            <a:off x="0" y="1071563"/>
            <a:ext cx="9144000" cy="4857750"/>
          </a:xfrm>
        </p:spPr>
        <p:txBody>
          <a:bodyPr/>
          <a:lstStyle/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Алкоголь - гораздо  больше горя причиняет, чем радости, всему человечеству, хотя его и употребляют ради радости. Сколько талантливых людей погибло из-за него! 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Спирт так же консервирует душу и ум пьяницы, как он консервирует анатомические препараты.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Курить — здоровью вредить.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r>
              <a:rPr lang="ru-RU" sz="1800" b="1" smtClean="0"/>
              <a:t>Всех, у кого найден табак надобно пытать и бить на козле кнутом, пока не признается, откуда добыл.</a:t>
            </a:r>
          </a:p>
          <a:p>
            <a:pPr marL="609600" indent="-609600" algn="just" eaLnBrk="1" hangingPunct="1">
              <a:buFont typeface="Times New Roman" pitchFamily="18" charset="0"/>
              <a:buAutoNum type="arabicPeriod"/>
            </a:pPr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b="1" smtClean="0"/>
          </a:p>
          <a:p>
            <a:pPr marL="609600" indent="-609600" algn="just" eaLnBrk="1" hangingPunct="1"/>
            <a:endParaRPr lang="ru-RU" sz="1800" smtClean="0"/>
          </a:p>
        </p:txBody>
      </p:sp>
      <p:sp>
        <p:nvSpPr>
          <p:cNvPr id="116739" name="TextBox 5"/>
          <p:cNvSpPr txBox="1">
            <a:spLocks noChangeArrowheads="1"/>
          </p:cNvSpPr>
          <p:nvPr/>
        </p:nvSpPr>
        <p:spPr bwMode="auto">
          <a:xfrm>
            <a:off x="0" y="571500"/>
            <a:ext cx="9144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200" u="sng">
                <a:latin typeface="Comic Sans MS" pitchFamily="66" charset="0"/>
              </a:rPr>
              <a:t>Определите какое высказывание относится к какому человеку</a:t>
            </a:r>
          </a:p>
        </p:txBody>
      </p:sp>
      <p:sp>
        <p:nvSpPr>
          <p:cNvPr id="116740" name="TextBox 6"/>
          <p:cNvSpPr txBox="1">
            <a:spLocks noChangeArrowheads="1"/>
          </p:cNvSpPr>
          <p:nvPr/>
        </p:nvSpPr>
        <p:spPr bwMode="auto">
          <a:xfrm>
            <a:off x="428625" y="5929313"/>
            <a:ext cx="15716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/>
              <a:t>4</a:t>
            </a:r>
          </a:p>
        </p:txBody>
      </p:sp>
      <p:sp>
        <p:nvSpPr>
          <p:cNvPr id="116741" name="TextBox 7"/>
          <p:cNvSpPr txBox="1">
            <a:spLocks noChangeArrowheads="1"/>
          </p:cNvSpPr>
          <p:nvPr/>
        </p:nvSpPr>
        <p:spPr bwMode="auto">
          <a:xfrm>
            <a:off x="3071813" y="5857875"/>
            <a:ext cx="2143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/>
              <a:t>2</a:t>
            </a:r>
          </a:p>
        </p:txBody>
      </p:sp>
      <p:sp>
        <p:nvSpPr>
          <p:cNvPr id="11674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6743" name="Picture 6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724400"/>
            <a:ext cx="114776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4" name="TextBox 10"/>
          <p:cNvSpPr txBox="1">
            <a:spLocks noChangeArrowheads="1"/>
          </p:cNvSpPr>
          <p:nvPr/>
        </p:nvSpPr>
        <p:spPr bwMode="auto">
          <a:xfrm>
            <a:off x="5192713" y="5862638"/>
            <a:ext cx="15716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/>
              <a:t>1</a:t>
            </a:r>
          </a:p>
        </p:txBody>
      </p:sp>
      <p:pic>
        <p:nvPicPr>
          <p:cNvPr id="116745" name="Рисунок 8" descr="Романов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770438"/>
            <a:ext cx="1143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6" name="Рисунок 9" descr="b38151b57357f7a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51388"/>
            <a:ext cx="1157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Рисунок 4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286000"/>
            <a:ext cx="9144000" cy="409575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u="sng" smtClean="0">
                <a:latin typeface="Comic Sans MS" pitchFamily="66" charset="0"/>
              </a:rPr>
              <a:t/>
            </a:r>
            <a:br>
              <a:rPr lang="ru-RU" sz="4000" u="sng" smtClean="0">
                <a:latin typeface="Comic Sans MS" pitchFamily="66" charset="0"/>
              </a:rPr>
            </a:br>
            <a:r>
              <a:rPr lang="ru-RU" sz="4000" u="sng" smtClean="0">
                <a:latin typeface="Comic Sans MS" pitchFamily="66" charset="0"/>
              </a:rPr>
              <a:t/>
            </a:r>
            <a:br>
              <a:rPr lang="ru-RU" sz="4000" u="sng" smtClean="0">
                <a:latin typeface="Comic Sans MS" pitchFamily="66" charset="0"/>
              </a:rPr>
            </a:br>
            <a:r>
              <a:rPr lang="ru-RU" sz="4000" u="sng" smtClean="0">
                <a:latin typeface="Comic Sans MS" pitchFamily="66" charset="0"/>
              </a:rPr>
              <a:t/>
            </a:r>
            <a:br>
              <a:rPr lang="ru-RU" sz="4000" u="sng" smtClean="0">
                <a:latin typeface="Comic Sans MS" pitchFamily="66" charset="0"/>
              </a:rPr>
            </a:br>
            <a:r>
              <a:rPr lang="ru-RU" u="sng" smtClean="0">
                <a:latin typeface="Comic Sans MS" pitchFamily="66" charset="0"/>
              </a:rPr>
              <a:t>Подведение итогов игры</a:t>
            </a:r>
            <a:r>
              <a:rPr lang="ru-RU" smtClean="0">
                <a:latin typeface="Comic Sans MS" pitchFamily="66" charset="0"/>
              </a:rPr>
              <a:t/>
            </a:r>
            <a:br>
              <a:rPr lang="ru-RU" smtClean="0">
                <a:latin typeface="Comic Sans MS" pitchFamily="66" charset="0"/>
              </a:rPr>
            </a:br>
            <a:r>
              <a:rPr lang="ru-RU" smtClean="0">
                <a:latin typeface="Comic Sans MS" pitchFamily="66" charset="0"/>
              </a:rPr>
              <a:t/>
            </a:r>
            <a:br>
              <a:rPr lang="ru-RU" smtClean="0">
                <a:latin typeface="Comic Sans MS" pitchFamily="66" charset="0"/>
              </a:rPr>
            </a:br>
            <a:r>
              <a:rPr lang="ru-RU" sz="4800" smtClean="0">
                <a:latin typeface="Comic Sans MS" pitchFamily="66" charset="0"/>
              </a:rPr>
              <a:t/>
            </a:r>
            <a:br>
              <a:rPr lang="ru-RU" sz="4800" smtClean="0">
                <a:latin typeface="Comic Sans MS" pitchFamily="66" charset="0"/>
              </a:rPr>
            </a:br>
            <a:r>
              <a:rPr lang="ru-RU" sz="4800" smtClean="0">
                <a:latin typeface="Comic Sans MS" pitchFamily="66" charset="0"/>
              </a:rPr>
              <a:t/>
            </a:r>
            <a:br>
              <a:rPr lang="ru-RU" sz="4800" smtClean="0">
                <a:latin typeface="Comic Sans MS" pitchFamily="66" charset="0"/>
              </a:rPr>
            </a:br>
            <a:endParaRPr lang="ru-RU" sz="4800" smtClean="0">
              <a:latin typeface="Comic Sans MS" pitchFamily="66" charset="0"/>
            </a:endParaRPr>
          </a:p>
        </p:txBody>
      </p:sp>
      <p:pic>
        <p:nvPicPr>
          <p:cNvPr id="117764" name="Picture 4" descr="J03829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981075"/>
            <a:ext cx="3168650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520825" y="6210300"/>
            <a:ext cx="576263" cy="4191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956" y="908720"/>
            <a:ext cx="5969915" cy="447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rtificate">
  <a:themeElements>
    <a:clrScheme name="Certificate 3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CBCBCB"/>
      </a:accent1>
      <a:accent2>
        <a:srgbClr val="868686"/>
      </a:accent2>
      <a:accent3>
        <a:srgbClr val="FFFFFF"/>
      </a:accent3>
      <a:accent4>
        <a:srgbClr val="000000"/>
      </a:accent4>
      <a:accent5>
        <a:srgbClr val="E2E2E2"/>
      </a:accent5>
      <a:accent6>
        <a:srgbClr val="797979"/>
      </a:accent6>
      <a:hlink>
        <a:srgbClr val="DDDDDD"/>
      </a:hlink>
      <a:folHlink>
        <a:srgbClr val="CBCBCB"/>
      </a:folHlink>
    </a:clrScheme>
    <a:fontScheme name="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4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DFDFD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EFEFE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5">
        <a:dk1>
          <a:srgbClr val="000000"/>
        </a:dk1>
        <a:lt1>
          <a:srgbClr val="FFFFFF"/>
        </a:lt1>
        <a:dk2>
          <a:srgbClr val="000000"/>
        </a:dk2>
        <a:lt2>
          <a:srgbClr val="B8B6B4"/>
        </a:lt2>
        <a:accent1>
          <a:srgbClr val="D5D5E3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7E7EF"/>
        </a:accent5>
        <a:accent6>
          <a:srgbClr val="555555"/>
        </a:accent6>
        <a:hlink>
          <a:srgbClr val="5F5F5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6">
        <a:dk1>
          <a:srgbClr val="000000"/>
        </a:dk1>
        <a:lt1>
          <a:srgbClr val="FFFFFF"/>
        </a:lt1>
        <a:dk2>
          <a:srgbClr val="000000"/>
        </a:dk2>
        <a:lt2>
          <a:srgbClr val="FFFF99"/>
        </a:lt2>
        <a:accent1>
          <a:srgbClr val="FFCC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2D00"/>
        </a:accent6>
        <a:hlink>
          <a:srgbClr val="6633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7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8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CC"/>
        </a:accent1>
        <a:accent2>
          <a:srgbClr val="F4F5CB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DDDEB8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9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FF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B98A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10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EF"/>
        </a:accent1>
        <a:accent2>
          <a:srgbClr val="F4F5CB"/>
        </a:accent2>
        <a:accent3>
          <a:srgbClr val="FFFFFF"/>
        </a:accent3>
        <a:accent4>
          <a:srgbClr val="000000"/>
        </a:accent4>
        <a:accent5>
          <a:srgbClr val="FFFFF6"/>
        </a:accent5>
        <a:accent6>
          <a:srgbClr val="DDDEB8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лои">
  <a:themeElements>
    <a:clrScheme name="Слои 11">
      <a:dk1>
        <a:srgbClr val="4D4D4D"/>
      </a:dk1>
      <a:lt1>
        <a:srgbClr val="FFFFFF"/>
      </a:lt1>
      <a:dk2>
        <a:srgbClr val="000000"/>
      </a:dk2>
      <a:lt2>
        <a:srgbClr val="969696"/>
      </a:lt2>
      <a:accent1>
        <a:srgbClr val="EFF9FF"/>
      </a:accent1>
      <a:accent2>
        <a:srgbClr val="E5F5FF"/>
      </a:accent2>
      <a:accent3>
        <a:srgbClr val="FFFFFF"/>
      </a:accent3>
      <a:accent4>
        <a:srgbClr val="404040"/>
      </a:accent4>
      <a:accent5>
        <a:srgbClr val="F6FBFF"/>
      </a:accent5>
      <a:accent6>
        <a:srgbClr val="CFDEE7"/>
      </a:accent6>
      <a:hlink>
        <a:srgbClr val="C0C0C0"/>
      </a:hlink>
      <a:folHlink>
        <a:srgbClr val="EAEAEA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ompany Meeting">
  <a:themeElements>
    <a:clrScheme name="Другая 36">
      <a:dk1>
        <a:srgbClr val="000000"/>
      </a:dk1>
      <a:lt1>
        <a:sysClr val="window" lastClr="FFFFFF"/>
      </a:lt1>
      <a:dk2>
        <a:srgbClr val="F8ECE4"/>
      </a:dk2>
      <a:lt2>
        <a:srgbClr val="DEDEDE"/>
      </a:lt2>
      <a:accent1>
        <a:srgbClr val="E3999B"/>
      </a:accent1>
      <a:accent2>
        <a:srgbClr val="F1D3C1"/>
      </a:accent2>
      <a:accent3>
        <a:srgbClr val="A04DA3"/>
      </a:accent3>
      <a:accent4>
        <a:srgbClr val="C4652D"/>
      </a:accent4>
      <a:accent5>
        <a:srgbClr val="F1D3C1"/>
      </a:accent5>
      <a:accent6>
        <a:srgbClr val="5C92B5"/>
      </a:accent6>
      <a:hlink>
        <a:srgbClr val="E3999B"/>
      </a:hlink>
      <a:folHlink>
        <a:srgbClr val="F1D3C1"/>
      </a:folHlink>
    </a:clrScheme>
    <a:fontScheme name="Company Meet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mpany Meeting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ny Meeting 7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Мои права</Template>
  <TotalTime>2831</TotalTime>
  <Words>1175</Words>
  <Application>Microsoft Office PowerPoint</Application>
  <PresentationFormat>Экран (4:3)</PresentationFormat>
  <Paragraphs>258</Paragraphs>
  <Slides>89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89</vt:i4>
      </vt:variant>
    </vt:vector>
  </HeadingPairs>
  <TitlesOfParts>
    <vt:vector size="94" baseType="lpstr">
      <vt:lpstr>Certificate</vt:lpstr>
      <vt:lpstr>Слои</vt:lpstr>
      <vt:lpstr>Студия</vt:lpstr>
      <vt:lpstr>Company Meeting</vt:lpstr>
      <vt:lpstr>Воздушный поток</vt:lpstr>
      <vt:lpstr>СВОЯ ИГРА Нет вредным привычкам</vt:lpstr>
      <vt:lpstr> 1 РАУНД </vt:lpstr>
      <vt:lpstr>Презентация PowerPoint</vt:lpstr>
      <vt:lpstr> Никотин – один из самых опасных ядов растительного происхождения.  </vt:lpstr>
      <vt:lpstr>Презентация PowerPoint</vt:lpstr>
      <vt:lpstr>Презентация PowerPoint</vt:lpstr>
      <vt:lpstr>Презентация PowerPoint</vt:lpstr>
      <vt:lpstr>Всемирная организация здравоохранения в 1988 году объявила Всемирный День без табака.        </vt:lpstr>
      <vt:lpstr>Презентация PowerPoint</vt:lpstr>
      <vt:lpstr>Вопрос аукцион </vt:lpstr>
      <vt:lpstr>Во многих странах Европы и США курение запрещено в общественных местах, принят документ по борьбе против табака.</vt:lpstr>
      <vt:lpstr>Презентация PowerPoint</vt:lpstr>
      <vt:lpstr>Презентация PowerPoint</vt:lpstr>
      <vt:lpstr>Поздоровавшись с сигаретой, попрощайся с... </vt:lpstr>
      <vt:lpstr>Презентация PowerPoint</vt:lpstr>
      <vt:lpstr>Презентация PowerPoint</vt:lpstr>
      <vt:lpstr>Презентация PowerPoint</vt:lpstr>
      <vt:lpstr>Бисмарк считал, что от этого напитка человек «делается ленивым, глупым, бессильным»:     </vt:lpstr>
      <vt:lpstr>Презентация PowerPoint</vt:lpstr>
      <vt:lpstr>Презентация PowerPoint</vt:lpstr>
      <vt:lpstr>Презентация PowerPoint</vt:lpstr>
      <vt:lpstr>Вопрос аукцион </vt:lpstr>
      <vt:lpstr>Склонность к алкоголизму зависит от наследственности. Если в семье были алкоголики, то вероятность того, что дети станут такими же возрастает.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При наркомании происходит тотальное поражение личности, затрагивающее все стороны внутреннего мира больного. Человек, идущий по пути наркомана, теряет друзей, семью, не может приобрести профессию. Он попадает в поле зрения преступных элементов и сам становится на путь преступлений. </vt:lpstr>
      <vt:lpstr>Презентация PowerPoint</vt:lpstr>
      <vt:lpstr>      воспользуйся подсказкой</vt:lpstr>
      <vt:lpstr>   Сколько лет в среднем, живет человек употребляющий наркотики?</vt:lpstr>
      <vt:lpstr>Презентация PowerPoint</vt:lpstr>
      <vt:lpstr> 2 РАУНД </vt:lpstr>
      <vt:lpstr>Презентация PowerPoint</vt:lpstr>
      <vt:lpstr>Кто из европейских путешественников впервые увидел курящих  людей  </vt:lpstr>
      <vt:lpstr>Презентация PowerPoint</vt:lpstr>
      <vt:lpstr>Китайский император Ву Вонг в 1220 году  издал закон о пьянстве</vt:lpstr>
      <vt:lpstr>Презентация PowerPoint</vt:lpstr>
      <vt:lpstr>Презентация PowerPoint</vt:lpstr>
      <vt:lpstr>Презентация PowerPoint</vt:lpstr>
      <vt:lpstr>      воспользуйся подсказкой</vt:lpstr>
      <vt:lpstr>В 1762 году Томас Доувер, английский врач, начинает использовать лекарство в основе которого содержалось некое вещество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курящего человека часто повышается именно это</vt:lpstr>
      <vt:lpstr>Презентация PowerPoint</vt:lpstr>
      <vt:lpstr>Вопрос аукцион </vt:lpstr>
      <vt:lpstr>Табачный дым – это горячая смесь вредных газов, паров, жидкостей и и твердых веществ, возникающих в результате сгорания  табачных листьев</vt:lpstr>
      <vt:lpstr>Презентация PowerPoint</vt:lpstr>
      <vt:lpstr>Презентация PowerPoint</vt:lpstr>
      <vt:lpstr>Презентация PowerPoint</vt:lpstr>
      <vt:lpstr>Алкоголь является  нарковеществом!   </vt:lpstr>
      <vt:lpstr>Презентация PowerPoint</vt:lpstr>
      <vt:lpstr>Презентация PowerPoint</vt:lpstr>
      <vt:lpstr>Презентация PowerPoint</vt:lpstr>
      <vt:lpstr>Презентация PowerPoint</vt:lpstr>
      <vt:lpstr>В России живет много семей, где есть пьющий родитель или родители.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аукцион </vt:lpstr>
      <vt:lpstr>Ученые установили, что некоторые  дети начинают эксперименты с наркотиками в 10 летнем возрасте. </vt:lpstr>
      <vt:lpstr>Презентация PowerPoint</vt:lpstr>
      <vt:lpstr> 3 РАУНД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Заключительный раунд</vt:lpstr>
      <vt:lpstr>Презентация PowerPoint</vt:lpstr>
      <vt:lpstr>Презентация PowerPoint</vt:lpstr>
      <vt:lpstr>   Подведение итогов игры    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ната</dc:creator>
  <cp:lastModifiedBy>Acer</cp:lastModifiedBy>
  <cp:revision>287</cp:revision>
  <dcterms:created xsi:type="dcterms:W3CDTF">2006-01-05T13:59:59Z</dcterms:created>
  <dcterms:modified xsi:type="dcterms:W3CDTF">2023-01-10T20:11:24Z</dcterms:modified>
</cp:coreProperties>
</file>