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1" r:id="rId1"/>
  </p:sldMasterIdLst>
  <p:sldIdLst>
    <p:sldId id="256" r:id="rId2"/>
    <p:sldId id="257" r:id="rId3"/>
    <p:sldId id="263" r:id="rId4"/>
    <p:sldId id="258" r:id="rId5"/>
    <p:sldId id="259" r:id="rId6"/>
    <p:sldId id="260" r:id="rId7"/>
    <p:sldId id="262" r:id="rId8"/>
    <p:sldId id="261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4" r:id="rId18"/>
    <p:sldId id="275" r:id="rId19"/>
    <p:sldId id="278" r:id="rId20"/>
    <p:sldId id="276" r:id="rId21"/>
    <p:sldId id="277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38" d="100"/>
          <a:sy n="38" d="100"/>
        </p:scale>
        <p:origin x="108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D49F0EE-9018-48D0-99FF-D087B360EBB8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8DC7F6E-DE29-4AF0-86D1-8A4648FCBDD4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58065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9F0EE-9018-48D0-99FF-D087B360EBB8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C7F6E-DE29-4AF0-86D1-8A4648FCBD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4464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9F0EE-9018-48D0-99FF-D087B360EBB8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C7F6E-DE29-4AF0-86D1-8A4648FCBD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0395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9F0EE-9018-48D0-99FF-D087B360EBB8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C7F6E-DE29-4AF0-86D1-8A4648FCBD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8541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9F0EE-9018-48D0-99FF-D087B360EBB8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C7F6E-DE29-4AF0-86D1-8A4648FCBDD4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11943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9F0EE-9018-48D0-99FF-D087B360EBB8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C7F6E-DE29-4AF0-86D1-8A4648FCBD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38331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9F0EE-9018-48D0-99FF-D087B360EBB8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C7F6E-DE29-4AF0-86D1-8A4648FCBD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22140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9F0EE-9018-48D0-99FF-D087B360EBB8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C7F6E-DE29-4AF0-86D1-8A4648FCBD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7712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9F0EE-9018-48D0-99FF-D087B360EBB8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C7F6E-DE29-4AF0-86D1-8A4648FCBD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2006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9F0EE-9018-48D0-99FF-D087B360EBB8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C7F6E-DE29-4AF0-86D1-8A4648FCBD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96275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9F0EE-9018-48D0-99FF-D087B360EBB8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C7F6E-DE29-4AF0-86D1-8A4648FCBD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17581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9D49F0EE-9018-48D0-99FF-D087B360EBB8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C8DC7F6E-DE29-4AF0-86D1-8A4648FCBD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073313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4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tint val="90000"/>
            <a:shade val="85000"/>
            <a:satMod val="160000"/>
            <a:lumMod val="1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46E482-D815-865D-856B-5B016BFBB8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Лезгины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ED7C105-A6F7-1869-FC22-2E6CB39A9A45}"/>
              </a:ext>
            </a:extLst>
          </p:cNvPr>
          <p:cNvSpPr txBox="1"/>
          <p:nvPr/>
        </p:nvSpPr>
        <p:spPr>
          <a:xfrm>
            <a:off x="6832600" y="5207000"/>
            <a:ext cx="45750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 учитель начальных классов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Исаева Нина Васильевна</a:t>
            </a:r>
          </a:p>
        </p:txBody>
      </p:sp>
    </p:spTree>
    <p:extLst>
      <p:ext uri="{BB962C8B-B14F-4D97-AF65-F5344CB8AC3E}">
        <p14:creationId xmlns:p14="http://schemas.microsoft.com/office/powerpoint/2010/main" val="474197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D8F5DEE-EEB2-8BB5-3234-74F538529E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1391" y="726709"/>
            <a:ext cx="10986052" cy="1035829"/>
          </a:xfrm>
        </p:spPr>
        <p:txBody>
          <a:bodyPr>
            <a:normAutofit/>
          </a:bodyPr>
          <a:lstStyle/>
          <a:p>
            <a:pPr algn="l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Основа традиционной пищи – растительная (зерно, бобы) и мясомолочная.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3EF4895-A93B-69D2-03A2-D1A86CBA34C1}"/>
              </a:ext>
            </a:extLst>
          </p:cNvPr>
          <p:cNvSpPr txBox="1"/>
          <p:nvPr/>
        </p:nvSpPr>
        <p:spPr>
          <a:xfrm>
            <a:off x="3776869" y="265044"/>
            <a:ext cx="40746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Традиционная пища лезгин</a:t>
            </a:r>
          </a:p>
        </p:txBody>
      </p:sp>
      <p:pic>
        <p:nvPicPr>
          <p:cNvPr id="7170" name="Picture 2" descr="Чуду Даргинское с картошкой ">
            <a:extLst>
              <a:ext uri="{FF2B5EF4-FFF2-40B4-BE49-F238E27FC236}">
                <a16:creationId xmlns:a16="http://schemas.microsoft.com/office/drawing/2014/main" id="{691EE79F-E6AE-7973-33D1-CFB1EDFCE6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557" y="1680324"/>
            <a:ext cx="4517311" cy="3198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14AEDA2-ECCA-2373-A610-A3B63A69AD12}"/>
              </a:ext>
            </a:extLst>
          </p:cNvPr>
          <p:cNvSpPr txBox="1"/>
          <p:nvPr/>
        </p:nvSpPr>
        <p:spPr>
          <a:xfrm>
            <a:off x="1570875" y="4986201"/>
            <a:ext cx="8542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Чуду</a:t>
            </a:r>
          </a:p>
        </p:txBody>
      </p:sp>
      <p:pic>
        <p:nvPicPr>
          <p:cNvPr id="7172" name="Picture 4">
            <a:extLst>
              <a:ext uri="{FF2B5EF4-FFF2-40B4-BE49-F238E27FC236}">
                <a16:creationId xmlns:a16="http://schemas.microsoft.com/office/drawing/2014/main" id="{F3E4F90C-80A0-C1A8-575C-CA7B3F90EE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7693" y="1503580"/>
            <a:ext cx="6313925" cy="3551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DEB157C-8778-0A5B-028C-7B5819ED692C}"/>
              </a:ext>
            </a:extLst>
          </p:cNvPr>
          <p:cNvSpPr txBox="1"/>
          <p:nvPr/>
        </p:nvSpPr>
        <p:spPr>
          <a:xfrm>
            <a:off x="7553739" y="5447866"/>
            <a:ext cx="11749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Хинкал</a:t>
            </a:r>
          </a:p>
        </p:txBody>
      </p:sp>
    </p:spTree>
    <p:extLst>
      <p:ext uri="{BB962C8B-B14F-4D97-AF65-F5344CB8AC3E}">
        <p14:creationId xmlns:p14="http://schemas.microsoft.com/office/powerpoint/2010/main" val="21623034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6EE8F38-048D-6233-2978-7466FC7B0A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25146" y="5519530"/>
            <a:ext cx="1391480" cy="424070"/>
          </a:xfrm>
        </p:spPr>
        <p:txBody>
          <a:bodyPr>
            <a:normAutofit/>
          </a:bodyPr>
          <a:lstStyle/>
          <a:p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Курзе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F2B3A10-9FCB-2984-E74A-C5B6BF23B6AE}"/>
              </a:ext>
            </a:extLst>
          </p:cNvPr>
          <p:cNvSpPr txBox="1"/>
          <p:nvPr/>
        </p:nvSpPr>
        <p:spPr>
          <a:xfrm>
            <a:off x="3816626" y="345421"/>
            <a:ext cx="405516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Традиционная пища лезгин</a:t>
            </a: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BAFA717A-E294-5687-76E6-439D38A5C5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068" y="1353930"/>
            <a:ext cx="5805125" cy="3870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>
            <a:extLst>
              <a:ext uri="{FF2B5EF4-FFF2-40B4-BE49-F238E27FC236}">
                <a16:creationId xmlns:a16="http://schemas.microsoft.com/office/drawing/2014/main" id="{D259C552-EF6B-0489-F1BC-4F0D550B6E4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09"/>
          <a:stretch/>
        </p:blipFill>
        <p:spPr bwMode="auto">
          <a:xfrm>
            <a:off x="6401471" y="1321431"/>
            <a:ext cx="5366461" cy="3902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0355BEA-66C2-012F-193D-1F3D49A262CE}"/>
              </a:ext>
            </a:extLst>
          </p:cNvPr>
          <p:cNvSpPr txBox="1"/>
          <p:nvPr/>
        </p:nvSpPr>
        <p:spPr>
          <a:xfrm>
            <a:off x="8375376" y="5323075"/>
            <a:ext cx="20722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Сушёное мясо</a:t>
            </a:r>
          </a:p>
        </p:txBody>
      </p:sp>
    </p:spTree>
    <p:extLst>
      <p:ext uri="{BB962C8B-B14F-4D97-AF65-F5344CB8AC3E}">
        <p14:creationId xmlns:p14="http://schemas.microsoft.com/office/powerpoint/2010/main" val="13403624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66E553B-5E4D-8382-864A-1FA74AF48E7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sun9-51.userapi.com/0iV2DGEcl1qtwtSqO-6ZMdyF2cV-qXjLo0ySog/JSt1hQr9Uxk.jpg">
            <a:extLst>
              <a:ext uri="{FF2B5EF4-FFF2-40B4-BE49-F238E27FC236}">
                <a16:creationId xmlns:a16="http://schemas.microsoft.com/office/drawing/2014/main" id="{A2CCE137-78B5-E5DE-6CF4-F3A8431B99BA}"/>
              </a:ext>
            </a:extLst>
          </p:cNvPr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061" y="571397"/>
            <a:ext cx="6016487" cy="4686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storage.inovaco.ru/media/project_smi3_689/47/b3/e7/d6/4e/8c/20181207_112205.png">
            <a:extLst>
              <a:ext uri="{FF2B5EF4-FFF2-40B4-BE49-F238E27FC236}">
                <a16:creationId xmlns:a16="http://schemas.microsoft.com/office/drawing/2014/main" id="{9EB8B0C4-1527-E9A8-287E-399185E1E214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5356" y="1383094"/>
            <a:ext cx="5288556" cy="4924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570716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D77F63E-20FD-2367-5DCE-8782236B00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3337" y="784053"/>
            <a:ext cx="11449879" cy="1388165"/>
          </a:xfrm>
        </p:spPr>
        <p:txBody>
          <a:bodyPr>
            <a:normAutofit/>
          </a:bodyPr>
          <a:lstStyle/>
          <a:p>
            <a:pPr algn="l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Традиционные занятия – пашенное земледелие (ячмень, пшеница, рожь, кукуруза) и скотоводство (овцы, козы, крупнорогатый скот и др.)</a:t>
            </a:r>
          </a:p>
          <a:p>
            <a:pPr algn="l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Одним из самых распространённых видов ремесла является ковроделие.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4976DA-8D4F-4FD1-E12D-58A998EBE15D}"/>
              </a:ext>
            </a:extLst>
          </p:cNvPr>
          <p:cNvSpPr txBox="1"/>
          <p:nvPr/>
        </p:nvSpPr>
        <p:spPr>
          <a:xfrm>
            <a:off x="4439478" y="260833"/>
            <a:ext cx="26564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Занятия лезгин</a:t>
            </a: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DAD15EF8-685C-6970-2DC7-CA3950BD58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337" y="2172218"/>
            <a:ext cx="5122689" cy="3415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>
            <a:extLst>
              <a:ext uri="{FF2B5EF4-FFF2-40B4-BE49-F238E27FC236}">
                <a16:creationId xmlns:a16="http://schemas.microsoft.com/office/drawing/2014/main" id="{078D5E1C-B898-E109-81F2-8D853DB990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7726" y="2682947"/>
            <a:ext cx="5562883" cy="3710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46699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>
            <a:extLst>
              <a:ext uri="{FF2B5EF4-FFF2-40B4-BE49-F238E27FC236}">
                <a16:creationId xmlns:a16="http://schemas.microsoft.com/office/drawing/2014/main" id="{83A2FB38-3DAB-A8AE-6D6C-B877CA4F03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312" y="677517"/>
            <a:ext cx="5366232" cy="3563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20201224_211854.jpg">
            <a:extLst>
              <a:ext uri="{FF2B5EF4-FFF2-40B4-BE49-F238E27FC236}">
                <a16:creationId xmlns:a16="http://schemas.microsoft.com/office/drawing/2014/main" id="{B336A926-C12D-C9AE-BE11-8A6C374EFB0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2734" r="16016"/>
          <a:stretch/>
        </p:blipFill>
        <p:spPr>
          <a:xfrm>
            <a:off x="6029740" y="2138943"/>
            <a:ext cx="5512905" cy="4274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0579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B70D644-EBEA-80CF-9904-1878DDF971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06297" y="7007084"/>
            <a:ext cx="2960275" cy="65043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1266" name="Picture 2">
            <a:extLst>
              <a:ext uri="{FF2B5EF4-FFF2-40B4-BE49-F238E27FC236}">
                <a16:creationId xmlns:a16="http://schemas.microsoft.com/office/drawing/2014/main" id="{E95E6878-82A2-7BA0-B73D-F7954685639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721"/>
          <a:stretch/>
        </p:blipFill>
        <p:spPr bwMode="auto">
          <a:xfrm>
            <a:off x="829409" y="3443405"/>
            <a:ext cx="5358611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>
            <a:extLst>
              <a:ext uri="{FF2B5EF4-FFF2-40B4-BE49-F238E27FC236}">
                <a16:creationId xmlns:a16="http://schemas.microsoft.com/office/drawing/2014/main" id="{287AD72B-77BE-CAF2-F8B8-3B949DCBD2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6297" y="3355800"/>
            <a:ext cx="4037506" cy="3213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>
            <a:extLst>
              <a:ext uri="{FF2B5EF4-FFF2-40B4-BE49-F238E27FC236}">
                <a16:creationId xmlns:a16="http://schemas.microsoft.com/office/drawing/2014/main" id="{2083524B-8CFB-E527-6B8B-E52BB061BF2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58"/>
          <a:stretch/>
        </p:blipFill>
        <p:spPr bwMode="auto">
          <a:xfrm>
            <a:off x="5810277" y="288857"/>
            <a:ext cx="5552314" cy="364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>
            <a:extLst>
              <a:ext uri="{FF2B5EF4-FFF2-40B4-BE49-F238E27FC236}">
                <a16:creationId xmlns:a16="http://schemas.microsoft.com/office/drawing/2014/main" id="{1393DD4F-C387-A2EC-6252-2D7331C9F1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358" y="288857"/>
            <a:ext cx="5086824" cy="364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84448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F375FFD-F2F9-9DF3-6354-2E1BCA7632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31026" y="808383"/>
            <a:ext cx="7023652" cy="1046921"/>
          </a:xfrm>
        </p:spPr>
        <p:txBody>
          <a:bodyPr>
            <a:normAutofit lnSpcReduction="10000"/>
          </a:bodyPr>
          <a:lstStyle/>
          <a:p>
            <a:pPr algn="l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Богато народно-поэтическое творчество лезгин – эпические и лирические песни, сказки, предания и легенды, пословицы и поговорки, сказания, танцы.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193F5FE-F006-D78A-216C-09AF3C8E78F3}"/>
              </a:ext>
            </a:extLst>
          </p:cNvPr>
          <p:cNvSpPr txBox="1"/>
          <p:nvPr/>
        </p:nvSpPr>
        <p:spPr>
          <a:xfrm>
            <a:off x="4161183" y="346718"/>
            <a:ext cx="25019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Культура лезгин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8A71D4A-4676-4BAB-C78D-8EAB5BD8CA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322" y="439051"/>
            <a:ext cx="3556012" cy="4744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A9F1281-6710-6241-9A15-F1348623CA47}"/>
              </a:ext>
            </a:extLst>
          </p:cNvPr>
          <p:cNvSpPr txBox="1"/>
          <p:nvPr/>
        </p:nvSpPr>
        <p:spPr>
          <a:xfrm>
            <a:off x="583631" y="5561232"/>
            <a:ext cx="31864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Сулейман Стальский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1869-1937 </a:t>
            </a: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66B7E588-5D2B-E61E-E59F-E974E8A485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6233" y="1855304"/>
            <a:ext cx="4912581" cy="4465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16492AB-937D-CD4F-745B-A96AFFB9D37A}"/>
              </a:ext>
            </a:extLst>
          </p:cNvPr>
          <p:cNvSpPr txBox="1"/>
          <p:nvPr/>
        </p:nvSpPr>
        <p:spPr>
          <a:xfrm>
            <a:off x="9531713" y="3534297"/>
            <a:ext cx="177965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Етим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Эмин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1838-1884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8955338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E0DC551-A6AD-DB75-6758-E6AAB2A99174}"/>
              </a:ext>
            </a:extLst>
          </p:cNvPr>
          <p:cNvSpPr txBox="1"/>
          <p:nvPr/>
        </p:nvSpPr>
        <p:spPr>
          <a:xfrm>
            <a:off x="4015408" y="424070"/>
            <a:ext cx="38399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Музыкальные инструменты</a:t>
            </a:r>
          </a:p>
        </p:txBody>
      </p:sp>
      <p:pic>
        <p:nvPicPr>
          <p:cNvPr id="2050" name="Picture 2" descr="Музыкальные инструменты лезгинского народа. кеманча. далдам. ">
            <a:extLst>
              <a:ext uri="{FF2B5EF4-FFF2-40B4-BE49-F238E27FC236}">
                <a16:creationId xmlns:a16="http://schemas.microsoft.com/office/drawing/2014/main" id="{52071BCE-47AF-7E94-E541-A56EA52303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55" y="763704"/>
            <a:ext cx="4025762" cy="3680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1DC2EF85-43F5-D505-2D30-F9D7C5CEDF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8131" y="885736"/>
            <a:ext cx="4372064" cy="4372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3AFCB2B-E672-49E6-5E2D-7A4186E83AA1}"/>
              </a:ext>
            </a:extLst>
          </p:cNvPr>
          <p:cNvSpPr txBox="1"/>
          <p:nvPr/>
        </p:nvSpPr>
        <p:spPr>
          <a:xfrm>
            <a:off x="9276522" y="5510599"/>
            <a:ext cx="10038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Зурна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F6CA2FD-F225-5812-462D-2BFC1106053C}"/>
              </a:ext>
            </a:extLst>
          </p:cNvPr>
          <p:cNvSpPr txBox="1"/>
          <p:nvPr/>
        </p:nvSpPr>
        <p:spPr>
          <a:xfrm>
            <a:off x="1354729" y="4796135"/>
            <a:ext cx="13987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Кеманча</a:t>
            </a:r>
          </a:p>
        </p:txBody>
      </p:sp>
      <p:pic>
        <p:nvPicPr>
          <p:cNvPr id="2054" name="Picture 6">
            <a:extLst>
              <a:ext uri="{FF2B5EF4-FFF2-40B4-BE49-F238E27FC236}">
                <a16:creationId xmlns:a16="http://schemas.microsoft.com/office/drawing/2014/main" id="{A13FB30E-A65F-BE41-B1F4-55599C6C8D3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6" t="12915" r="42320" b="8213"/>
          <a:stretch/>
        </p:blipFill>
        <p:spPr bwMode="auto">
          <a:xfrm>
            <a:off x="4190745" y="2410769"/>
            <a:ext cx="3489288" cy="4023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6A86611-02B5-ECDA-B137-A4EE5234CCA9}"/>
              </a:ext>
            </a:extLst>
          </p:cNvPr>
          <p:cNvSpPr txBox="1"/>
          <p:nvPr/>
        </p:nvSpPr>
        <p:spPr>
          <a:xfrm>
            <a:off x="5060332" y="1556674"/>
            <a:ext cx="1035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Доули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Карен Егиазарян - Зурна (www.hotplayer.ru)">
            <a:hlinkClick r:id="" action="ppaction://media"/>
            <a:extLst>
              <a:ext uri="{FF2B5EF4-FFF2-40B4-BE49-F238E27FC236}">
                <a16:creationId xmlns:a16="http://schemas.microsoft.com/office/drawing/2014/main" id="{69DCA8A3-4DF9-1E4C-7F32-C61E9430316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5400" end="184000.8125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721009" y="56674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544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9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konspekta.net/poisk-ruru/baza7/699998150731.files/image0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370" y="378813"/>
            <a:ext cx="5998236" cy="5998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41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felicina.ru/wp-content/uploads/2019/02/af73138b-pictu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5678" y="522513"/>
            <a:ext cx="8525645" cy="5679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60347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4-3.jpg">
            <a:extLst>
              <a:ext uri="{FF2B5EF4-FFF2-40B4-BE49-F238E27FC236}">
                <a16:creationId xmlns:a16="http://schemas.microsoft.com/office/drawing/2014/main" id="{810DBB6A-98E1-A6F1-264A-196F515981A8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66430" y="526968"/>
            <a:ext cx="8020105" cy="6015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9240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402068A-8962-C98D-9003-F13571209006}"/>
              </a:ext>
            </a:extLst>
          </p:cNvPr>
          <p:cNvSpPr txBox="1"/>
          <p:nvPr/>
        </p:nvSpPr>
        <p:spPr>
          <a:xfrm>
            <a:off x="4470400" y="3075057"/>
            <a:ext cx="30424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Молодцы!</a:t>
            </a:r>
          </a:p>
        </p:txBody>
      </p:sp>
    </p:spTree>
    <p:extLst>
      <p:ext uri="{BB962C8B-B14F-4D97-AF65-F5344CB8AC3E}">
        <p14:creationId xmlns:p14="http://schemas.microsoft.com/office/powerpoint/2010/main" val="25125734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D45456B-E35A-9C5A-DBAC-18C8C5CB1BB9}"/>
              </a:ext>
            </a:extLst>
          </p:cNvPr>
          <p:cNvSpPr txBox="1"/>
          <p:nvPr/>
        </p:nvSpPr>
        <p:spPr>
          <a:xfrm>
            <a:off x="2946400" y="2540000"/>
            <a:ext cx="690298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презентации использованы </a:t>
            </a:r>
          </a:p>
          <a:p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 Интернет ресурс</a:t>
            </a:r>
          </a:p>
        </p:txBody>
      </p:sp>
    </p:spTree>
    <p:extLst>
      <p:ext uri="{BB962C8B-B14F-4D97-AF65-F5344CB8AC3E}">
        <p14:creationId xmlns:p14="http://schemas.microsoft.com/office/powerpoint/2010/main" val="9653374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1B9C25D-89F6-43E9-C253-581DF8F2D350}"/>
              </a:ext>
            </a:extLst>
          </p:cNvPr>
          <p:cNvSpPr txBox="1"/>
          <p:nvPr/>
        </p:nvSpPr>
        <p:spPr>
          <a:xfrm>
            <a:off x="1120471" y="633045"/>
            <a:ext cx="9951058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Лезгины</a:t>
            </a:r>
          </a:p>
          <a:p>
            <a:pPr algn="ctr"/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 кремень, вы сталь, вы алмаз!</a:t>
            </a:r>
          </a:p>
          <a:p>
            <a:pPr algn="ctr"/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Стереть в порошок</a:t>
            </a:r>
          </a:p>
          <a:p>
            <a:pPr algn="ctr"/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 пытались не раз!</a:t>
            </a:r>
          </a:p>
          <a:p>
            <a:pPr algn="ctr"/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 доброго семени, стойкое племя и вами</a:t>
            </a:r>
          </a:p>
          <a:p>
            <a:pPr algn="ctr"/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Веками гордиться Кавказ!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2535AAB-6EE9-6D39-CB73-7F38D36BD88C}"/>
              </a:ext>
            </a:extLst>
          </p:cNvPr>
          <p:cNvSpPr txBox="1"/>
          <p:nvPr/>
        </p:nvSpPr>
        <p:spPr>
          <a:xfrm>
            <a:off x="6217920" y="5711483"/>
            <a:ext cx="31951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М.Ю. Лермонтов</a:t>
            </a:r>
          </a:p>
        </p:txBody>
      </p:sp>
    </p:spTree>
    <p:extLst>
      <p:ext uri="{BB962C8B-B14F-4D97-AF65-F5344CB8AC3E}">
        <p14:creationId xmlns:p14="http://schemas.microsoft.com/office/powerpoint/2010/main" val="1510287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09B396C5-ABD1-AE4C-B864-780BB56500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63" t="3266" r="27573" b="14449"/>
          <a:stretch/>
        </p:blipFill>
        <p:spPr bwMode="auto">
          <a:xfrm>
            <a:off x="5528604" y="358727"/>
            <a:ext cx="6400800" cy="4555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A844ED3-58CB-355C-E1C6-54DBE8069494}"/>
              </a:ext>
            </a:extLst>
          </p:cNvPr>
          <p:cNvSpPr txBox="1"/>
          <p:nvPr/>
        </p:nvSpPr>
        <p:spPr>
          <a:xfrm>
            <a:off x="262598" y="650075"/>
            <a:ext cx="526600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Лезгины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имеют древнюю и богатую историю. Ещё в глубокой древности они объединились в единый племенной союз и создали своё государство (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Лезгистан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Лезгины до сегодняшнего дня смогли сохранить свой язык (лезгинский), культуру, несмотря на бесконечные завоевательные походы иноземцев. 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В силу сложившихся исторических фактов лезгинский народ разделён на две части между Россией и Азербайджанской республикой.</a:t>
            </a:r>
          </a:p>
        </p:txBody>
      </p:sp>
    </p:spTree>
    <p:extLst>
      <p:ext uri="{BB962C8B-B14F-4D97-AF65-F5344CB8AC3E}">
        <p14:creationId xmlns:p14="http://schemas.microsoft.com/office/powerpoint/2010/main" val="29766966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D84178F-8BC5-D702-107B-341898C0ECB2}"/>
              </a:ext>
            </a:extLst>
          </p:cNvPr>
          <p:cNvSpPr txBox="1"/>
          <p:nvPr/>
        </p:nvSpPr>
        <p:spPr>
          <a:xfrm>
            <a:off x="362242" y="474009"/>
            <a:ext cx="5733758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Лезгины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– один из народов Дагестана – 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«прекрасной страны гор». Традиционными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анятиями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лезгин были земледелие и скотоводство, разного рода ремёсла. 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Как и все горцы, лезгинские мужчины были храбрыми воинами. За высокое воинское искусство, отличную выправку их приглашали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конвой Самого Государя Императора. 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Это очень гордый народ. Именно поэтому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 них высоко ценилось понятие чести, 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ружбы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4290E352-DA9B-03B6-4432-BB89FDFBEA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7901" y="745588"/>
            <a:ext cx="5373272" cy="5008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53072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4E944CC-EF70-3B9A-3775-16A2172CF541}"/>
              </a:ext>
            </a:extLst>
          </p:cNvPr>
          <p:cNvSpPr txBox="1"/>
          <p:nvPr/>
        </p:nvSpPr>
        <p:spPr>
          <a:xfrm>
            <a:off x="2241227" y="361295"/>
            <a:ext cx="38547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Богатый фольклор лезгин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312FFE8-9107-C938-CB65-EC9389DA5AE8}"/>
              </a:ext>
            </a:extLst>
          </p:cNvPr>
          <p:cNvSpPr txBox="1"/>
          <p:nvPr/>
        </p:nvSpPr>
        <p:spPr>
          <a:xfrm>
            <a:off x="361938" y="956603"/>
            <a:ext cx="532152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Лезгины известны своей музыкальной 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танцевальной культурой – 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Лезгинка, народный танец лезгин, 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распространённый по всему Кавказу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86D4F2EC-3C71-4716-887C-AE3CED7A74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6449" y="361295"/>
            <a:ext cx="4283613" cy="2855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47A815F0-48FE-2EED-4617-7A2EE30FD6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6570" y="3384842"/>
            <a:ext cx="4436409" cy="318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18C4376C-006F-7A0C-03E2-A04BA96165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603" y="2526263"/>
            <a:ext cx="4259797" cy="3833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58226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>
            <a:extLst>
              <a:ext uri="{FF2B5EF4-FFF2-40B4-BE49-F238E27FC236}">
                <a16:creationId xmlns:a16="http://schemas.microsoft.com/office/drawing/2014/main" id="{51FA6AFE-3BB3-A880-9135-0E7C22D26C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436" y="1668666"/>
            <a:ext cx="2247524" cy="4749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 descr="20201224_211640.jpg">
            <a:extLst>
              <a:ext uri="{FF2B5EF4-FFF2-40B4-BE49-F238E27FC236}">
                <a16:creationId xmlns:a16="http://schemas.microsoft.com/office/drawing/2014/main" id="{8EFAC14E-C246-FB8D-62CB-A5E8B1C2631A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-812103" y="1794220"/>
            <a:ext cx="6062309" cy="3269560"/>
          </a:xfrm>
          <a:prstGeom prst="rect">
            <a:avLst/>
          </a:prstGeom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08068D33-0956-2DBC-6E92-B8D5E41E54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0" t="2899" r="33707" b="1836"/>
          <a:stretch/>
        </p:blipFill>
        <p:spPr bwMode="auto">
          <a:xfrm>
            <a:off x="4109740" y="440148"/>
            <a:ext cx="2846572" cy="6075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8FFCCE8-1ABC-B49F-4A4B-8CEC9C38795A}"/>
              </a:ext>
            </a:extLst>
          </p:cNvPr>
          <p:cNvSpPr txBox="1"/>
          <p:nvPr/>
        </p:nvSpPr>
        <p:spPr>
          <a:xfrm>
            <a:off x="9137143" y="802968"/>
            <a:ext cx="269705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Традиционный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женский костюм 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состоял из рубахи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красных, чёрных,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синих или жёлтых 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шаровар, бешмета,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платья, головного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платка,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чухты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серебряного пояса.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Основным видом 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обуви были шерстяные носки с богатым орнаментом 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журабки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887E20-1180-E010-C047-607AB7592C99}"/>
              </a:ext>
            </a:extLst>
          </p:cNvPr>
          <p:cNvSpPr txBox="1"/>
          <p:nvPr/>
        </p:nvSpPr>
        <p:spPr>
          <a:xfrm>
            <a:off x="8990960" y="341303"/>
            <a:ext cx="24638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Женская одежда</a:t>
            </a:r>
          </a:p>
        </p:txBody>
      </p:sp>
    </p:spTree>
    <p:extLst>
      <p:ext uri="{BB962C8B-B14F-4D97-AF65-F5344CB8AC3E}">
        <p14:creationId xmlns:p14="http://schemas.microsoft.com/office/powerpoint/2010/main" val="17782970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9A58174-2A7C-BF73-104B-C7BE0D1766D8}"/>
              </a:ext>
            </a:extLst>
          </p:cNvPr>
          <p:cNvSpPr txBox="1"/>
          <p:nvPr/>
        </p:nvSpPr>
        <p:spPr>
          <a:xfrm>
            <a:off x="3961151" y="520511"/>
            <a:ext cx="25138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Мужская одежда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C194437C-8701-EEC1-CCB9-8E55EBB229E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13" t="1932" r="35978"/>
          <a:stretch/>
        </p:blipFill>
        <p:spPr bwMode="auto">
          <a:xfrm>
            <a:off x="460113" y="520511"/>
            <a:ext cx="3294276" cy="4831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20201224_212251.jpg">
            <a:extLst>
              <a:ext uri="{FF2B5EF4-FFF2-40B4-BE49-F238E27FC236}">
                <a16:creationId xmlns:a16="http://schemas.microsoft.com/office/drawing/2014/main" id="{6F5FE078-1315-BE96-752D-7449F5078DD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16726" r="41898"/>
          <a:stretch/>
        </p:blipFill>
        <p:spPr>
          <a:xfrm>
            <a:off x="7585517" y="2878816"/>
            <a:ext cx="2718681" cy="377802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47E8AA4-7E94-DCF8-F885-C0713795E8E2}"/>
              </a:ext>
            </a:extLst>
          </p:cNvPr>
          <p:cNvSpPr txBox="1"/>
          <p:nvPr/>
        </p:nvSpPr>
        <p:spPr>
          <a:xfrm>
            <a:off x="6681806" y="201160"/>
            <a:ext cx="535116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Традиционный мужской костюм лезгин состоял из рубахи, шаровар, бешмета</a:t>
            </a:r>
            <a:r>
              <a:rPr lang="ru-RU" sz="24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черкески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папахи из серого, чёрного или белого каракуля, верхней одеждой был бешмет и овчинная шуба.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ногах сапоги из плотной шерсти с 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Загнутыми носами. </a:t>
            </a:r>
          </a:p>
        </p:txBody>
      </p:sp>
      <p:pic>
        <p:nvPicPr>
          <p:cNvPr id="5126" name="Picture 6">
            <a:extLst>
              <a:ext uri="{FF2B5EF4-FFF2-40B4-BE49-F238E27FC236}">
                <a16:creationId xmlns:a16="http://schemas.microsoft.com/office/drawing/2014/main" id="{FE2BC593-92AA-F410-F694-008A288159A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42" t="8348" r="23019" b="7710"/>
          <a:stretch/>
        </p:blipFill>
        <p:spPr bwMode="auto">
          <a:xfrm>
            <a:off x="3963387" y="1908312"/>
            <a:ext cx="2750523" cy="461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97711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9900B8E-1EEA-617C-9857-CD035DF1AF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3094" y="801516"/>
            <a:ext cx="11277601" cy="1388165"/>
          </a:xfrm>
        </p:spPr>
        <p:txBody>
          <a:bodyPr>
            <a:normAutofit lnSpcReduction="10000"/>
          </a:bodyPr>
          <a:lstStyle/>
          <a:p>
            <a:pPr algn="l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Традиционное жилище каменное (на равнине также саманное), наземное, прямоугольное в плане, с плоской земляной крышей и внутренним двориком, в горах – двух и многоэтажное, на равнине - одно или двухэтажное. Нижний этаж занимают хлев или крытый дворик, второй этаж – жилые помещения.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E2C3FB7-F027-31AA-E440-801B2E7A3FDF}"/>
              </a:ext>
            </a:extLst>
          </p:cNvPr>
          <p:cNvSpPr txBox="1"/>
          <p:nvPr/>
        </p:nvSpPr>
        <p:spPr>
          <a:xfrm>
            <a:off x="3363802" y="278296"/>
            <a:ext cx="27296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Жилище лезгин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A2674B76-9CA6-A036-FEB6-CC4F2B5B84F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87" r="12933"/>
          <a:stretch/>
        </p:blipFill>
        <p:spPr bwMode="auto">
          <a:xfrm>
            <a:off x="402342" y="2189681"/>
            <a:ext cx="5819552" cy="4209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>
            <a:extLst>
              <a:ext uri="{FF2B5EF4-FFF2-40B4-BE49-F238E27FC236}">
                <a16:creationId xmlns:a16="http://schemas.microsoft.com/office/drawing/2014/main" id="{B489EC56-112F-4207-42A7-D3AF9DBD8FE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53"/>
          <a:stretch/>
        </p:blipFill>
        <p:spPr bwMode="auto">
          <a:xfrm>
            <a:off x="6402969" y="2281885"/>
            <a:ext cx="5276650" cy="4024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5662"/>
      </p:ext>
    </p:extLst>
  </p:cSld>
  <p:clrMapOvr>
    <a:masterClrMapping/>
  </p:clrMapOvr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TM03457444[[fn=Базис]]</Template>
  <TotalTime>447</TotalTime>
  <Words>436</Words>
  <Application>Microsoft Office PowerPoint</Application>
  <PresentationFormat>Широкоэкранный</PresentationFormat>
  <Paragraphs>65</Paragraphs>
  <Slides>21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4" baseType="lpstr">
      <vt:lpstr>Corbel</vt:lpstr>
      <vt:lpstr>Times New Roman</vt:lpstr>
      <vt:lpstr>Базис</vt:lpstr>
      <vt:lpstr>Лезгины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Лезгины</dc:title>
  <dc:creator>Admin</dc:creator>
  <cp:lastModifiedBy>Пользователь</cp:lastModifiedBy>
  <cp:revision>18</cp:revision>
  <dcterms:created xsi:type="dcterms:W3CDTF">2022-12-15T18:04:51Z</dcterms:created>
  <dcterms:modified xsi:type="dcterms:W3CDTF">2023-06-12T20:33:11Z</dcterms:modified>
</cp:coreProperties>
</file>