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7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74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70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3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303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998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4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2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9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298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6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87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24C55-C914-47CD-BC51-A2C137AB1F6B}" type="datetimeFigureOut">
              <a:rPr lang="ru-RU" smtClean="0"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237D-B95B-49CC-8D66-A66B92E61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9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Наибольший общий делитель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НОД (4; 18)</a:t>
            </a:r>
          </a:p>
          <a:p>
            <a:pPr marL="0" indent="0">
              <a:buNone/>
            </a:pPr>
            <a:r>
              <a:rPr lang="ru-RU" sz="4000" dirty="0" smtClean="0"/>
              <a:t>НОД (3;5)</a:t>
            </a:r>
          </a:p>
          <a:p>
            <a:pPr marL="0" indent="0">
              <a:buNone/>
            </a:pPr>
            <a:r>
              <a:rPr lang="ru-RU" sz="4000" dirty="0" smtClean="0"/>
              <a:t>НОД (7;14)</a:t>
            </a:r>
          </a:p>
          <a:p>
            <a:pPr marL="0" indent="0">
              <a:buNone/>
            </a:pPr>
            <a:r>
              <a:rPr lang="ru-RU" sz="4000" dirty="0" smtClean="0"/>
              <a:t>НОД (8;9)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8939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Наибольший общий делитель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НОД (4; 18)</a:t>
            </a:r>
          </a:p>
          <a:p>
            <a:pPr marL="0" indent="0">
              <a:buNone/>
            </a:pPr>
            <a:r>
              <a:rPr lang="ru-RU" sz="4000" dirty="0" smtClean="0"/>
              <a:t>НОД (3;5)</a:t>
            </a:r>
          </a:p>
          <a:p>
            <a:pPr marL="0" indent="0">
              <a:buNone/>
            </a:pPr>
            <a:r>
              <a:rPr lang="ru-RU" sz="4000" dirty="0" smtClean="0"/>
              <a:t>НОД (7;14)</a:t>
            </a:r>
          </a:p>
          <a:p>
            <a:pPr marL="0" indent="0">
              <a:buNone/>
            </a:pPr>
            <a:r>
              <a:rPr lang="ru-RU" sz="4000" dirty="0" smtClean="0"/>
              <a:t>НОД (8;9)</a:t>
            </a:r>
          </a:p>
          <a:p>
            <a:pPr marL="0" indent="0">
              <a:buNone/>
            </a:pPr>
            <a:r>
              <a:rPr lang="ru-RU" sz="4000" dirty="0" smtClean="0"/>
              <a:t>Если НОД (</a:t>
            </a:r>
            <a:r>
              <a:rPr lang="en-US" sz="4000" dirty="0" smtClean="0"/>
              <a:t>a; b)</a:t>
            </a:r>
            <a:r>
              <a:rPr lang="ru-RU" sz="4000" dirty="0" smtClean="0"/>
              <a:t> = 1, то </a:t>
            </a:r>
            <a:r>
              <a:rPr lang="en-US" sz="4000" dirty="0" smtClean="0"/>
              <a:t>a </a:t>
            </a:r>
            <a:r>
              <a:rPr lang="ru-RU" sz="4000" dirty="0" smtClean="0"/>
              <a:t>и </a:t>
            </a:r>
            <a:r>
              <a:rPr lang="en-US" sz="4000" dirty="0" smtClean="0"/>
              <a:t>b – </a:t>
            </a:r>
            <a:r>
              <a:rPr lang="ru-RU" sz="4000" dirty="0" smtClean="0"/>
              <a:t>взаимно простые числа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842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уравнений </a:t>
            </a:r>
            <a:br>
              <a:rPr lang="ru-RU" dirty="0" smtClean="0"/>
            </a:br>
            <a:r>
              <a:rPr lang="ru-RU" dirty="0" smtClean="0"/>
              <a:t>в целых числах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0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Решение уравнений в целых числах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1825625"/>
            <a:ext cx="10980964" cy="4351338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Линейное уравнение с двумя неизвестными </a:t>
            </a:r>
          </a:p>
          <a:p>
            <a:pPr marL="0" indent="0">
              <a:buNone/>
            </a:pPr>
            <a:r>
              <a:rPr lang="ru-RU" sz="3200" dirty="0" smtClean="0"/>
              <a:t>     </a:t>
            </a:r>
            <a:r>
              <a:rPr lang="en-US" sz="3200" dirty="0" smtClean="0"/>
              <a:t>a</a:t>
            </a:r>
            <a:r>
              <a:rPr lang="en-US" sz="3200" i="1" dirty="0" smtClean="0"/>
              <a:t>x</a:t>
            </a:r>
            <a:r>
              <a:rPr lang="en-US" sz="3200" dirty="0" smtClean="0"/>
              <a:t> + b</a:t>
            </a:r>
            <a:r>
              <a:rPr lang="en-US" sz="3200" i="1" dirty="0" smtClean="0"/>
              <a:t>y</a:t>
            </a:r>
            <a:r>
              <a:rPr lang="en-US" sz="3200" dirty="0" smtClean="0"/>
              <a:t> = c</a:t>
            </a:r>
            <a:r>
              <a:rPr lang="ru-RU" sz="3200" dirty="0" smtClean="0"/>
              <a:t>, где </a:t>
            </a:r>
            <a:r>
              <a:rPr lang="en-US" sz="3200" dirty="0" smtClean="0"/>
              <a:t>a, b, c </a:t>
            </a:r>
            <a:r>
              <a:rPr lang="ru-RU" sz="3200" dirty="0" smtClean="0"/>
              <a:t>– целые и не имеют общего делителя, кроме 1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76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solidFill>
                  <a:prstClr val="black"/>
                </a:solidFill>
              </a:rPr>
              <a:t>Решение уравнений в целых числах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09811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Теорема</a:t>
            </a:r>
            <a:r>
              <a:rPr lang="ru-RU" dirty="0"/>
              <a:t>: </a:t>
            </a:r>
            <a:r>
              <a:rPr lang="en-US" dirty="0"/>
              <a:t>a</a:t>
            </a:r>
            <a:r>
              <a:rPr lang="en-US" i="1" dirty="0"/>
              <a:t>x</a:t>
            </a:r>
            <a:r>
              <a:rPr lang="en-US" dirty="0"/>
              <a:t> + b</a:t>
            </a:r>
            <a:r>
              <a:rPr lang="en-US" i="1" dirty="0"/>
              <a:t>y</a:t>
            </a:r>
            <a:r>
              <a:rPr lang="en-US" dirty="0"/>
              <a:t> = c</a:t>
            </a:r>
            <a:r>
              <a:rPr lang="ru-RU" dirty="0"/>
              <a:t>, </a:t>
            </a:r>
            <a:r>
              <a:rPr lang="en-US" dirty="0"/>
              <a:t>d = </a:t>
            </a:r>
            <a:r>
              <a:rPr lang="ru-RU" dirty="0"/>
              <a:t>НОД (</a:t>
            </a:r>
            <a:r>
              <a:rPr lang="en-US" dirty="0"/>
              <a:t>a; b)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ru-RU" dirty="0" smtClean="0"/>
              <a:t>      </a:t>
            </a:r>
            <a:r>
              <a:rPr lang="en-US" dirty="0" smtClean="0"/>
              <a:t>1</a:t>
            </a:r>
            <a:r>
              <a:rPr lang="en-US" dirty="0"/>
              <a:t>) </a:t>
            </a:r>
            <a:r>
              <a:rPr lang="ru-RU" dirty="0"/>
              <a:t>если </a:t>
            </a:r>
            <a:r>
              <a:rPr lang="en-US" dirty="0" smtClean="0"/>
              <a:t>d</a:t>
            </a:r>
            <a:r>
              <a:rPr lang="ru-RU" dirty="0" smtClean="0"/>
              <a:t> = 1</a:t>
            </a:r>
            <a:r>
              <a:rPr lang="ru-RU" dirty="0"/>
              <a:t>, то уравнение имеет бесчисленное </a:t>
            </a:r>
            <a:r>
              <a:rPr lang="ru-RU" dirty="0" smtClean="0"/>
              <a:t> 			       множество </a:t>
            </a:r>
            <a:r>
              <a:rPr lang="ru-RU" dirty="0"/>
              <a:t>целочисленных решений</a:t>
            </a:r>
          </a:p>
          <a:p>
            <a:pPr marL="0" indent="0">
              <a:buNone/>
            </a:pPr>
            <a:r>
              <a:rPr lang="ru-RU" dirty="0" smtClean="0"/>
              <a:t>                  </a:t>
            </a:r>
            <a:r>
              <a:rPr lang="en-US" dirty="0" smtClean="0"/>
              <a:t>x</a:t>
            </a:r>
            <a:r>
              <a:rPr lang="en-US" dirty="0"/>
              <a:t>= </a:t>
            </a:r>
            <a:r>
              <a:rPr lang="ru-RU" dirty="0"/>
              <a:t>α</a:t>
            </a:r>
            <a:r>
              <a:rPr lang="en-US" dirty="0"/>
              <a:t> </a:t>
            </a:r>
            <a:r>
              <a:rPr lang="ru-RU" dirty="0"/>
              <a:t>+</a:t>
            </a:r>
            <a:r>
              <a:rPr lang="en-US" dirty="0"/>
              <a:t> </a:t>
            </a:r>
            <a:r>
              <a:rPr lang="en-US" dirty="0" err="1"/>
              <a:t>bt</a:t>
            </a:r>
            <a:r>
              <a:rPr lang="en-US" dirty="0"/>
              <a:t>,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       </a:t>
            </a:r>
            <a:r>
              <a:rPr lang="en-US" dirty="0" smtClean="0"/>
              <a:t>y</a:t>
            </a:r>
            <a:r>
              <a:rPr lang="en-US" dirty="0"/>
              <a:t>= </a:t>
            </a:r>
            <a:r>
              <a:rPr lang="el-GR" dirty="0"/>
              <a:t>β</a:t>
            </a:r>
            <a:r>
              <a:rPr lang="en-US" dirty="0"/>
              <a:t> – at,  t – </a:t>
            </a:r>
            <a:r>
              <a:rPr lang="ru-RU" dirty="0"/>
              <a:t>целое,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(</a:t>
            </a:r>
            <a:r>
              <a:rPr lang="ru-RU" dirty="0"/>
              <a:t>α;</a:t>
            </a:r>
            <a:r>
              <a:rPr lang="el-GR" dirty="0"/>
              <a:t> β</a:t>
            </a:r>
            <a:r>
              <a:rPr lang="ru-RU" dirty="0"/>
              <a:t>) – </a:t>
            </a:r>
            <a:r>
              <a:rPr lang="ru-RU" dirty="0" err="1"/>
              <a:t>некоторе</a:t>
            </a:r>
            <a:r>
              <a:rPr lang="ru-RU" dirty="0"/>
              <a:t> целочисленное решение</a:t>
            </a:r>
          </a:p>
          <a:p>
            <a:pPr marL="0" indent="0">
              <a:buNone/>
            </a:pPr>
            <a:r>
              <a:rPr lang="ru-RU" dirty="0" smtClean="0"/>
              <a:t>	     2)	если </a:t>
            </a:r>
            <a:r>
              <a:rPr lang="en-US" dirty="0" smtClean="0"/>
              <a:t>d</a:t>
            </a:r>
            <a:r>
              <a:rPr lang="ru-RU" dirty="0" smtClean="0"/>
              <a:t> ≠ 1, то уравнение не имеет целочисленных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решений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52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>
                <a:solidFill>
                  <a:prstClr val="black"/>
                </a:solidFill>
              </a:rPr>
              <a:t>Решение уравнений в целых числах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Если (</a:t>
            </a:r>
            <a:r>
              <a:rPr lang="en-US" sz="3200" dirty="0" smtClean="0"/>
              <a:t>x1;y1) – </a:t>
            </a:r>
            <a:r>
              <a:rPr lang="ru-RU" sz="3200" dirty="0" smtClean="0"/>
              <a:t>целочисленное решение уравнения </a:t>
            </a:r>
          </a:p>
          <a:p>
            <a:pPr marL="0" indent="0">
              <a:buNone/>
            </a:pPr>
            <a:r>
              <a:rPr lang="ru-RU" sz="3200" dirty="0" smtClean="0"/>
              <a:t>          </a:t>
            </a:r>
            <a:r>
              <a:rPr lang="en-US" sz="3200" dirty="0" smtClean="0"/>
              <a:t>a</a:t>
            </a:r>
            <a:r>
              <a:rPr lang="en-US" sz="3200" i="1" dirty="0" smtClean="0"/>
              <a:t>x</a:t>
            </a:r>
            <a:r>
              <a:rPr lang="en-US" sz="3200" dirty="0" smtClean="0"/>
              <a:t> + b</a:t>
            </a:r>
            <a:r>
              <a:rPr lang="en-US" sz="3200" i="1" dirty="0" smtClean="0"/>
              <a:t>y</a:t>
            </a:r>
            <a:r>
              <a:rPr lang="en-US" sz="3200" dirty="0" smtClean="0"/>
              <a:t> = </a:t>
            </a:r>
            <a:r>
              <a:rPr lang="ru-RU" sz="3200" dirty="0" smtClean="0"/>
              <a:t>1,</a:t>
            </a:r>
          </a:p>
          <a:p>
            <a:pPr marL="0" indent="0">
              <a:buNone/>
            </a:pPr>
            <a:r>
              <a:rPr lang="ru-RU" sz="3200" dirty="0" smtClean="0"/>
              <a:t>то  (с</a:t>
            </a:r>
            <a:r>
              <a:rPr lang="en-US" sz="3200" dirty="0" smtClean="0"/>
              <a:t>x1</a:t>
            </a:r>
            <a:r>
              <a:rPr lang="ru-RU" sz="3200" dirty="0" smtClean="0"/>
              <a:t>;</a:t>
            </a:r>
            <a:r>
              <a:rPr lang="en-US" sz="3200" dirty="0" smtClean="0"/>
              <a:t>cy1) </a:t>
            </a:r>
            <a:r>
              <a:rPr lang="ru-RU" sz="3200" dirty="0" smtClean="0"/>
              <a:t>– целочисленное решение уравнения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	</a:t>
            </a:r>
            <a:r>
              <a:rPr lang="en-US" sz="3200" dirty="0" smtClean="0"/>
              <a:t>a</a:t>
            </a:r>
            <a:r>
              <a:rPr lang="en-US" sz="3200" i="1" dirty="0" smtClean="0"/>
              <a:t>x</a:t>
            </a:r>
            <a:r>
              <a:rPr lang="en-US" sz="3200" dirty="0" smtClean="0"/>
              <a:t> + b</a:t>
            </a:r>
            <a:r>
              <a:rPr lang="en-US" sz="3200" i="1" dirty="0" smtClean="0"/>
              <a:t>y</a:t>
            </a:r>
            <a:r>
              <a:rPr lang="en-US" sz="3200" dirty="0" smtClean="0"/>
              <a:t> = c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839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Решение уравнений в целых числах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1825625"/>
            <a:ext cx="109809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2) Уравнение второй степени с двумя неизвестными</a:t>
            </a:r>
          </a:p>
          <a:p>
            <a:pPr marL="0" indent="0">
              <a:buNone/>
            </a:pPr>
            <a:r>
              <a:rPr lang="ru-RU" sz="3200" dirty="0" smtClean="0"/>
              <a:t>   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1484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162</Words>
  <Application>Microsoft Office PowerPoint</Application>
  <PresentationFormat>Произвольный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Наибольший общий делитель</vt:lpstr>
      <vt:lpstr>Наибольший общий делитель</vt:lpstr>
      <vt:lpstr>Решение уравнений  в целых числах</vt:lpstr>
      <vt:lpstr>Решение уравнений в целых числах</vt:lpstr>
      <vt:lpstr>Решение уравнений в целых числах</vt:lpstr>
      <vt:lpstr>Решение уравнений в целых числах</vt:lpstr>
      <vt:lpstr>Решение уравнений в целых числах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Наибольший общий делитель</dc:title>
  <dc:creator>Пользователь Windows</dc:creator>
  <cp:lastModifiedBy>Win-xp</cp:lastModifiedBy>
  <cp:revision>7</cp:revision>
  <dcterms:created xsi:type="dcterms:W3CDTF">2019-09-30T18:59:34Z</dcterms:created>
  <dcterms:modified xsi:type="dcterms:W3CDTF">2019-10-01T06:35:34Z</dcterms:modified>
</cp:coreProperties>
</file>