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4" r:id="rId16"/>
    <p:sldId id="275" r:id="rId17"/>
    <p:sldId id="276" r:id="rId18"/>
    <p:sldId id="272" r:id="rId19"/>
    <p:sldId id="273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8BE870-C099-434B-94BA-E0B519530F8E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B3CFC4-76EF-43D5-8163-4272C75C484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8BE870-C099-434B-94BA-E0B519530F8E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B3CFC4-76EF-43D5-8163-4272C75C484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8BE870-C099-434B-94BA-E0B519530F8E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B3CFC4-76EF-43D5-8163-4272C75C484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8BE870-C099-434B-94BA-E0B519530F8E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B3CFC4-76EF-43D5-8163-4272C75C484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8BE870-C099-434B-94BA-E0B519530F8E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B3CFC4-76EF-43D5-8163-4272C75C484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8BE870-C099-434B-94BA-E0B519530F8E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B3CFC4-76EF-43D5-8163-4272C75C484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8BE870-C099-434B-94BA-E0B519530F8E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B3CFC4-76EF-43D5-8163-4272C75C484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8BE870-C099-434B-94BA-E0B519530F8E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B3CFC4-76EF-43D5-8163-4272C75C484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8BE870-C099-434B-94BA-E0B519530F8E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B3CFC4-76EF-43D5-8163-4272C75C484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8BE870-C099-434B-94BA-E0B519530F8E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B3CFC4-76EF-43D5-8163-4272C75C484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8BE870-C099-434B-94BA-E0B519530F8E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B3CFC4-76EF-43D5-8163-4272C75C484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8BE870-C099-434B-94BA-E0B519530F8E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B3CFC4-76EF-43D5-8163-4272C75C484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png"/><Relationship Id="rId4" Type="http://schemas.openxmlformats.org/officeDocument/2006/relationships/image" Target="../media/image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25656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80000"/>
          <a:stretch/>
        </p:blipFill>
        <p:spPr>
          <a:xfrm>
            <a:off x="285720" y="0"/>
            <a:ext cx="3131127" cy="108802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14282" y="1714489"/>
            <a:ext cx="7962472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Современные образовательные технологии на уроках английского языка как фактор влияния на потенциальные возможности   обучающихся и их реализацию.</a:t>
            </a:r>
            <a:endParaRPr lang="ru-RU" sz="32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5420" y="493763"/>
            <a:ext cx="6068580" cy="6364237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" y="5286388"/>
            <a:ext cx="5214941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chemeClr val="bg1"/>
                </a:solidFill>
              </a:rPr>
              <a:t>Попов Евгений Сергеевич, </a:t>
            </a:r>
            <a:r>
              <a:rPr lang="ru-RU" sz="2400" i="1" dirty="0" smtClean="0">
                <a:solidFill>
                  <a:schemeClr val="bg1"/>
                </a:solidFill>
              </a:rPr>
              <a:t>преподаватель ВКК Колледжа информатики и программирования</a:t>
            </a:r>
            <a:endParaRPr lang="ru-RU" sz="2400" dirty="0" smtClean="0">
              <a:solidFill>
                <a:schemeClr val="bg1"/>
              </a:solidFill>
            </a:endParaRPr>
          </a:p>
          <a:p>
            <a:endParaRPr lang="ru-RU" sz="2800" dirty="0">
              <a:solidFill>
                <a:schemeClr val="bg1"/>
              </a:solidFill>
              <a:latin typeface="Book Antiqua" panose="0204060205030503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3807120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C:\Users\Евгений\Pictures\HTB1Vs8SN9zqK1RjSZFHq6z3CpXaf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357430"/>
            <a:ext cx="4123567" cy="2643206"/>
          </a:xfrm>
          <a:prstGeom prst="rect">
            <a:avLst/>
          </a:prstGeom>
          <a:noFill/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BEBA8EAE-BF5A-486C-A8C5-ECC9F3942E4B}">
                <a14:imgProps xmlns="" xmlns:a14="http://schemas.microsoft.com/office/drawing/2010/main">
                  <a14:imgLayer r:embed="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6545" y="4605923"/>
            <a:ext cx="2147454" cy="2252076"/>
          </a:xfrm>
          <a:prstGeom prst="rect">
            <a:avLst/>
          </a:prstGeom>
        </p:spPr>
      </p:pic>
      <p:sp>
        <p:nvSpPr>
          <p:cNvPr id="4" name="Пятиугольник 3"/>
          <p:cNvSpPr/>
          <p:nvPr/>
        </p:nvSpPr>
        <p:spPr>
          <a:xfrm>
            <a:off x="0" y="214290"/>
            <a:ext cx="7143768" cy="824801"/>
          </a:xfrm>
          <a:prstGeom prst="homePlate">
            <a:avLst/>
          </a:prstGeom>
          <a:solidFill>
            <a:srgbClr val="2565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23839" b="55757"/>
          <a:stretch/>
        </p:blipFill>
        <p:spPr>
          <a:xfrm>
            <a:off x="7208158" y="427844"/>
            <a:ext cx="1724227" cy="611247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14282" y="214290"/>
            <a:ext cx="602120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chemeClr val="bg1"/>
                </a:solidFill>
                <a:latin typeface="Comic Sans MS" pitchFamily="66" charset="0"/>
              </a:rPr>
              <a:t>Информационно – коммуникационные </a:t>
            </a:r>
          </a:p>
          <a:p>
            <a:pPr algn="ctr"/>
            <a:r>
              <a:rPr lang="ru-RU" sz="2400" dirty="0" smtClean="0">
                <a:solidFill>
                  <a:schemeClr val="bg1"/>
                </a:solidFill>
                <a:latin typeface="Comic Sans MS" pitchFamily="66" charset="0"/>
              </a:rPr>
              <a:t>технологии</a:t>
            </a:r>
            <a:endParaRPr lang="ru-RU" sz="2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0" y="1071546"/>
            <a:ext cx="814393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Comic Sans MS" pitchFamily="66" charset="0"/>
              </a:rPr>
              <a:t>используют способности ориентироваться в информационном пространстве исходя из информационно-коммуникационных возможностей. </a:t>
            </a:r>
            <a:endParaRPr lang="ru-RU" sz="2000" dirty="0"/>
          </a:p>
        </p:txBody>
      </p:sp>
      <p:sp>
        <p:nvSpPr>
          <p:cNvPr id="8" name="Содержимое 2"/>
          <p:cNvSpPr txBox="1">
            <a:spLocks/>
          </p:cNvSpPr>
          <p:nvPr/>
        </p:nvSpPr>
        <p:spPr>
          <a:xfrm>
            <a:off x="4071902" y="2214554"/>
            <a:ext cx="5072098" cy="3840171"/>
          </a:xfrm>
          <a:prstGeom prst="rect">
            <a:avLst/>
          </a:prstGeom>
        </p:spPr>
        <p:txBody>
          <a:bodyPr>
            <a:no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Студенты учатся</a:t>
            </a: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: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эффективно учиться, работать с информацией и принимать решения;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проявлять интерес и стремление к самообразованию;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приобретать компетенции в области использования информационно-коммуникационных технологий для решения различных задач.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itchFamily="66" charset="0"/>
              <a:ea typeface="+mn-ea"/>
              <a:cs typeface="+mn-cs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14282" y="5214950"/>
            <a:ext cx="385762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7030A0"/>
                </a:solidFill>
                <a:latin typeface="Comic Sans MS" pitchFamily="66" charset="0"/>
              </a:rPr>
              <a:t>Позиция преподавателя </a:t>
            </a:r>
            <a:r>
              <a:rPr lang="ru-RU" dirty="0" smtClean="0">
                <a:latin typeface="Comic Sans MS" pitchFamily="66" charset="0"/>
              </a:rPr>
              <a:t>– роль модератор</a:t>
            </a:r>
          </a:p>
          <a:p>
            <a:r>
              <a:rPr lang="ru-RU" dirty="0" smtClean="0">
                <a:solidFill>
                  <a:srgbClr val="7030A0"/>
                </a:solidFill>
                <a:latin typeface="Comic Sans MS" pitchFamily="66" charset="0"/>
              </a:rPr>
              <a:t>Позиция студента </a:t>
            </a:r>
            <a:r>
              <a:rPr lang="ru-RU" dirty="0" smtClean="0">
                <a:latin typeface="Comic Sans MS" pitchFamily="66" charset="0"/>
              </a:rPr>
              <a:t>– субъект познавательной деятельности, субъект взаимодействия</a:t>
            </a:r>
            <a:endParaRPr lang="ru-RU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0431304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 descr="C:\Users\Евгений\Pictures\studentov-i-aspirantov-i-na-etom-postu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143116"/>
            <a:ext cx="4214810" cy="3161108"/>
          </a:xfrm>
          <a:prstGeom prst="rect">
            <a:avLst/>
          </a:prstGeom>
          <a:noFill/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BEBA8EAE-BF5A-486C-A8C5-ECC9F3942E4B}">
                <a14:imgProps xmlns="" xmlns:a14="http://schemas.microsoft.com/office/drawing/2010/main">
                  <a14:imgLayer r:embed="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6545" y="4605923"/>
            <a:ext cx="2147454" cy="2252076"/>
          </a:xfrm>
          <a:prstGeom prst="rect">
            <a:avLst/>
          </a:prstGeom>
        </p:spPr>
      </p:pic>
      <p:sp>
        <p:nvSpPr>
          <p:cNvPr id="4" name="Пятиугольник 3"/>
          <p:cNvSpPr/>
          <p:nvPr/>
        </p:nvSpPr>
        <p:spPr>
          <a:xfrm>
            <a:off x="0" y="285728"/>
            <a:ext cx="7143768" cy="753363"/>
          </a:xfrm>
          <a:prstGeom prst="homePlate">
            <a:avLst/>
          </a:prstGeom>
          <a:solidFill>
            <a:srgbClr val="2565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23839" b="55757"/>
          <a:stretch/>
        </p:blipFill>
        <p:spPr>
          <a:xfrm>
            <a:off x="7208158" y="427844"/>
            <a:ext cx="1724227" cy="611247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42844" y="357166"/>
            <a:ext cx="649408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chemeClr val="bg1"/>
                </a:solidFill>
                <a:latin typeface="Comic Sans MS" pitchFamily="66" charset="0"/>
              </a:rPr>
              <a:t>Традиционная технология обучения</a:t>
            </a:r>
            <a:endParaRPr lang="ru-RU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0" y="1142984"/>
            <a:ext cx="81439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Comic Sans MS" pitchFamily="66" charset="0"/>
              </a:rPr>
              <a:t>использует</a:t>
            </a:r>
            <a:r>
              <a:rPr lang="ru-RU" sz="2000" dirty="0" smtClean="0"/>
              <a:t> </a:t>
            </a:r>
            <a:r>
              <a:rPr lang="ru-RU" sz="2000" dirty="0" smtClean="0">
                <a:latin typeface="Comic Sans MS" pitchFamily="66" charset="0"/>
              </a:rPr>
              <a:t>авторитарную педагогику требований, направленных на передачу знаний, умений и навыков</a:t>
            </a:r>
            <a:endParaRPr lang="ru-RU" sz="2000" dirty="0"/>
          </a:p>
        </p:txBody>
      </p:sp>
      <p:sp>
        <p:nvSpPr>
          <p:cNvPr id="11" name="Содержимое 2"/>
          <p:cNvSpPr txBox="1">
            <a:spLocks/>
          </p:cNvSpPr>
          <p:nvPr/>
        </p:nvSpPr>
        <p:spPr>
          <a:xfrm>
            <a:off x="4071934" y="2357430"/>
            <a:ext cx="5072066" cy="3357586"/>
          </a:xfrm>
          <a:prstGeom prst="rect">
            <a:avLst/>
          </a:prstGeom>
        </p:spPr>
        <p:txBody>
          <a:bodyPr>
            <a:normAutofit fontScale="77500" lnSpcReduction="2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Студенты учатся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: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2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усваивать содержание обучения на репродуктивном уровне.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2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работать по схеме: изучение нового — закрепление — контроль — оценка.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2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обходиться достаточным для успешной жизнедеятельности объемом знаний.</a:t>
            </a:r>
            <a:endParaRPr kumimoji="0" lang="ru-RU" sz="29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itchFamily="66" charset="0"/>
              <a:ea typeface="+mn-ea"/>
              <a:cs typeface="+mn-cs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14282" y="5429264"/>
            <a:ext cx="457203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7030A0"/>
                </a:solidFill>
                <a:latin typeface="Comic Sans MS" pitchFamily="66" charset="0"/>
              </a:rPr>
              <a:t>Позиция преподавателя </a:t>
            </a:r>
            <a:r>
              <a:rPr lang="ru-RU" dirty="0" smtClean="0">
                <a:latin typeface="Comic Sans MS" pitchFamily="66" charset="0"/>
              </a:rPr>
              <a:t>– субъект, транслятор.</a:t>
            </a:r>
          </a:p>
          <a:p>
            <a:r>
              <a:rPr lang="ru-RU" dirty="0" smtClean="0">
                <a:solidFill>
                  <a:srgbClr val="7030A0"/>
                </a:solidFill>
                <a:latin typeface="Comic Sans MS" pitchFamily="66" charset="0"/>
              </a:rPr>
              <a:t>Позиция студента </a:t>
            </a:r>
            <a:r>
              <a:rPr lang="ru-RU" dirty="0" smtClean="0">
                <a:latin typeface="Comic Sans MS" pitchFamily="66" charset="0"/>
              </a:rPr>
              <a:t>– объект-исполнитель педагогической системы</a:t>
            </a:r>
            <a:endParaRPr lang="ru-RU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0431304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Users\Евгений\Pictures\study9-mi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857420" y="1643050"/>
            <a:ext cx="5953134" cy="4464851"/>
          </a:xfrm>
          <a:prstGeom prst="rect">
            <a:avLst/>
          </a:prstGeom>
          <a:noFill/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BEBA8EAE-BF5A-486C-A8C5-ECC9F3942E4B}">
                <a14:imgProps xmlns="" xmlns:a14="http://schemas.microsoft.com/office/drawing/2010/main">
                  <a14:imgLayer r:embed="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6545" y="4605923"/>
            <a:ext cx="2147454" cy="2252076"/>
          </a:xfrm>
          <a:prstGeom prst="rect">
            <a:avLst/>
          </a:prstGeom>
        </p:spPr>
      </p:pic>
      <p:sp>
        <p:nvSpPr>
          <p:cNvPr id="4" name="Пятиугольник 3"/>
          <p:cNvSpPr/>
          <p:nvPr/>
        </p:nvSpPr>
        <p:spPr>
          <a:xfrm>
            <a:off x="0" y="214290"/>
            <a:ext cx="7429520" cy="824801"/>
          </a:xfrm>
          <a:prstGeom prst="homePlate">
            <a:avLst/>
          </a:prstGeom>
          <a:solidFill>
            <a:srgbClr val="2565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23839" b="55757"/>
          <a:stretch/>
        </p:blipFill>
        <p:spPr>
          <a:xfrm>
            <a:off x="7208158" y="427844"/>
            <a:ext cx="1724227" cy="611247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714348" y="214290"/>
            <a:ext cx="63579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bg1"/>
                </a:solidFill>
                <a:latin typeface="Comic Sans MS" pitchFamily="66" charset="0"/>
              </a:rPr>
              <a:t>Плюсы традиционной </a:t>
            </a:r>
          </a:p>
          <a:p>
            <a:r>
              <a:rPr lang="ru-RU" sz="2400" dirty="0" smtClean="0">
                <a:solidFill>
                  <a:schemeClr val="bg1"/>
                </a:solidFill>
                <a:latin typeface="Comic Sans MS" pitchFamily="66" charset="0"/>
              </a:rPr>
              <a:t>образовательной технологии</a:t>
            </a:r>
            <a:r>
              <a:rPr lang="ru-RU" sz="2000" dirty="0" smtClean="0">
                <a:latin typeface="Comic Sans MS" pitchFamily="66" charset="0"/>
              </a:rPr>
              <a:t>:</a:t>
            </a:r>
            <a:endParaRPr lang="ru-RU" sz="20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одержимое 2"/>
          <p:cNvSpPr txBox="1">
            <a:spLocks/>
          </p:cNvSpPr>
          <p:nvPr/>
        </p:nvSpPr>
        <p:spPr>
          <a:xfrm>
            <a:off x="3857620" y="1500174"/>
            <a:ext cx="5286380" cy="5357826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2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преимущества </a:t>
            </a:r>
            <a:r>
              <a:rPr kumimoji="0" lang="ru-RU" sz="2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классно-урочной системы обучения</a:t>
            </a:r>
            <a:r>
              <a:rPr kumimoji="0" lang="ru-RU" sz="2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: массовый охват учащихся, четкость и непрерывность учебной работы.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2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к уроку предъявляются </a:t>
            </a:r>
            <a:r>
              <a:rPr kumimoji="0" lang="ru-RU" sz="2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организационные и дидактические требования</a:t>
            </a:r>
            <a:r>
              <a:rPr kumimoji="0" lang="ru-RU" sz="2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: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а) </a:t>
            </a:r>
            <a:r>
              <a:rPr kumimoji="0" lang="ru-RU" sz="2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организационные требования</a:t>
            </a:r>
            <a:r>
              <a:rPr kumimoji="0" lang="ru-RU" sz="2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 (целевая установка урока и его общая организационная четкость).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б) </a:t>
            </a:r>
            <a:r>
              <a:rPr kumimoji="0" lang="ru-RU" sz="2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дидактические требования</a:t>
            </a:r>
            <a:r>
              <a:rPr kumimoji="0" lang="ru-RU" sz="2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 (соблюдение принципов обучения).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0431304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BEBA8EAE-BF5A-486C-A8C5-ECC9F3942E4B}">
                <a14:imgProps xmlns="" xmlns:a14="http://schemas.microsoft.com/office/drawing/2010/main">
                  <a14:imgLayer r:embed="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6545" y="4605923"/>
            <a:ext cx="2147454" cy="2252076"/>
          </a:xfrm>
          <a:prstGeom prst="rect">
            <a:avLst/>
          </a:prstGeom>
        </p:spPr>
      </p:pic>
      <p:sp>
        <p:nvSpPr>
          <p:cNvPr id="4" name="Пятиугольник 3"/>
          <p:cNvSpPr/>
          <p:nvPr/>
        </p:nvSpPr>
        <p:spPr>
          <a:xfrm>
            <a:off x="0" y="214290"/>
            <a:ext cx="7715272" cy="824801"/>
          </a:xfrm>
          <a:prstGeom prst="homePlate">
            <a:avLst/>
          </a:prstGeom>
          <a:solidFill>
            <a:srgbClr val="2565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23839" b="55757"/>
          <a:stretch/>
        </p:blipFill>
        <p:spPr>
          <a:xfrm>
            <a:off x="7419773" y="357166"/>
            <a:ext cx="1724227" cy="611247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0" y="214290"/>
            <a:ext cx="778671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bg1"/>
                </a:solidFill>
                <a:latin typeface="Comic Sans MS" pitchFamily="66" charset="0"/>
              </a:rPr>
              <a:t>«сравнительные характеристики традиционных</a:t>
            </a:r>
          </a:p>
          <a:p>
            <a:r>
              <a:rPr lang="ru-RU" sz="2400" dirty="0" smtClean="0">
                <a:solidFill>
                  <a:schemeClr val="bg1"/>
                </a:solidFill>
                <a:latin typeface="Comic Sans MS" pitchFamily="66" charset="0"/>
              </a:rPr>
              <a:t> и инновационных образовательных технологий»</a:t>
            </a:r>
            <a:endParaRPr lang="ru-RU" sz="2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3" descr="C:\Users\Евгений\Pictures\qrcode (1)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166374" y="1500174"/>
            <a:ext cx="4429156" cy="4429156"/>
          </a:xfrm>
          <a:prstGeom prst="rect">
            <a:avLst/>
          </a:prstGeom>
          <a:noFill/>
        </p:spPr>
      </p:pic>
      <p:pic>
        <p:nvPicPr>
          <p:cNvPr id="8" name="Picture 2" descr="C:\Users\Евгений\Pictures\19-20211129_181250-600x600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-214346" y="1428736"/>
            <a:ext cx="4500594" cy="450059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20431304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4" descr="C:\Users\Евгений\Pictures\19-20211129_181250-600x600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643050"/>
            <a:ext cx="4500594" cy="4500594"/>
          </a:xfrm>
          <a:prstGeom prst="rect">
            <a:avLst/>
          </a:prstGeom>
          <a:noFill/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BEBA8EAE-BF5A-486C-A8C5-ECC9F3942E4B}">
                <a14:imgProps xmlns="" xmlns:a14="http://schemas.microsoft.com/office/drawing/2010/main">
                  <a14:imgLayer r:embed="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6545" y="4605923"/>
            <a:ext cx="2147454" cy="2252076"/>
          </a:xfrm>
          <a:prstGeom prst="rect">
            <a:avLst/>
          </a:prstGeom>
        </p:spPr>
      </p:pic>
      <p:sp>
        <p:nvSpPr>
          <p:cNvPr id="4" name="Пятиугольник 3"/>
          <p:cNvSpPr/>
          <p:nvPr/>
        </p:nvSpPr>
        <p:spPr>
          <a:xfrm>
            <a:off x="0" y="142852"/>
            <a:ext cx="7715272" cy="896239"/>
          </a:xfrm>
          <a:prstGeom prst="homePlate">
            <a:avLst/>
          </a:prstGeom>
          <a:solidFill>
            <a:srgbClr val="2565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23839" b="55757"/>
          <a:stretch/>
        </p:blipFill>
        <p:spPr>
          <a:xfrm>
            <a:off x="7419773" y="357166"/>
            <a:ext cx="1724227" cy="611247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0" y="214290"/>
            <a:ext cx="807246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bg1"/>
                </a:solidFill>
                <a:latin typeface="Comic Sans MS" pitchFamily="66" charset="0"/>
              </a:rPr>
              <a:t>Сравнительные характеристики по требованиям к традиционному уроку и уроку по ФГОС</a:t>
            </a:r>
            <a:endParaRPr lang="ru-RU" sz="2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2" descr="C:\Users\Евгений\Pictures\qrcode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071934" y="1500174"/>
            <a:ext cx="4572000" cy="4572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20431304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BEBA8EAE-BF5A-486C-A8C5-ECC9F3942E4B}">
                <a14:imgProps xmlns="" xmlns:a14="http://schemas.microsoft.com/office/drawing/2010/main">
                  <a14:imgLayer r:embed="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6545" y="4605923"/>
            <a:ext cx="2147454" cy="2252076"/>
          </a:xfrm>
          <a:prstGeom prst="rect">
            <a:avLst/>
          </a:prstGeom>
        </p:spPr>
      </p:pic>
      <p:sp>
        <p:nvSpPr>
          <p:cNvPr id="4" name="Пятиугольник 3"/>
          <p:cNvSpPr/>
          <p:nvPr/>
        </p:nvSpPr>
        <p:spPr>
          <a:xfrm>
            <a:off x="0" y="214290"/>
            <a:ext cx="7429520" cy="1000132"/>
          </a:xfrm>
          <a:prstGeom prst="homePlate">
            <a:avLst/>
          </a:prstGeom>
          <a:solidFill>
            <a:srgbClr val="2565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23839" b="55757"/>
          <a:stretch/>
        </p:blipFill>
        <p:spPr>
          <a:xfrm>
            <a:off x="7419773" y="214290"/>
            <a:ext cx="1724227" cy="611247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0" y="214290"/>
            <a:ext cx="742952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chemeClr val="bg1"/>
                </a:solidFill>
                <a:latin typeface="Comic Sans MS" pitchFamily="66" charset="0"/>
              </a:rPr>
              <a:t>Сопоставительная характеристика традиционной и инновационной </a:t>
            </a:r>
            <a:r>
              <a:rPr lang="ru-RU" sz="2000" dirty="0">
                <a:solidFill>
                  <a:schemeClr val="bg1"/>
                </a:solidFill>
                <a:latin typeface="Comic Sans MS" pitchFamily="66" charset="0"/>
              </a:rPr>
              <a:t>форм развития креативного потенциала обучающихся</a:t>
            </a:r>
            <a:endParaRPr lang="ru-RU" sz="2000" b="1" dirty="0">
              <a:solidFill>
                <a:schemeClr val="bg1"/>
              </a:solidFill>
              <a:latin typeface="Comic Sans MS" pitchFamily="66" charset="0"/>
              <a:cs typeface="Times New Roman" pitchFamily="18" charset="0"/>
            </a:endParaRP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214281" y="1357297"/>
          <a:ext cx="8715436" cy="5346607"/>
        </p:xfrm>
        <a:graphic>
          <a:graphicData uri="http://schemas.openxmlformats.org/drawingml/2006/table">
            <a:tbl>
              <a:tblPr/>
              <a:tblGrid>
                <a:gridCol w="2512396"/>
                <a:gridCol w="3101520"/>
                <a:gridCol w="3101520"/>
              </a:tblGrid>
              <a:tr h="451151">
                <a:tc rowSpan="2">
                  <a:txBody>
                    <a:bodyPr/>
                    <a:lstStyle/>
                    <a:p>
                      <a:pPr marL="377825" algn="r">
                        <a:lnSpc>
                          <a:spcPts val="1590"/>
                        </a:lnSpc>
                        <a:spcAft>
                          <a:spcPts val="0"/>
                        </a:spcAft>
                      </a:pPr>
                      <a:endParaRPr lang="ru-RU" sz="1800" spc="-10" dirty="0" smtClean="0"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  <a:p>
                      <a:pPr marL="377825" algn="r">
                        <a:lnSpc>
                          <a:spcPts val="1590"/>
                        </a:lnSpc>
                        <a:spcAft>
                          <a:spcPts val="0"/>
                        </a:spcAft>
                      </a:pPr>
                      <a:r>
                        <a:rPr lang="en-US" sz="1800" spc="-10" dirty="0" smtClean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Формы</a:t>
                      </a:r>
                      <a:endParaRPr lang="ru-RU" sz="1800" spc="-10" dirty="0" smtClean="0"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  <a:p>
                      <a:pPr marL="377825" algn="ctr">
                        <a:lnSpc>
                          <a:spcPts val="1590"/>
                        </a:lnSpc>
                        <a:spcAft>
                          <a:spcPts val="0"/>
                        </a:spcAft>
                      </a:pPr>
                      <a:endParaRPr lang="ru-RU" sz="1800" spc="-10" dirty="0" smtClean="0"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  <a:p>
                      <a:pPr marL="377825" algn="ctr">
                        <a:lnSpc>
                          <a:spcPts val="1590"/>
                        </a:lnSpc>
                        <a:spcAft>
                          <a:spcPts val="0"/>
                        </a:spcAft>
                      </a:pPr>
                      <a:endParaRPr lang="ru-RU" sz="1800" spc="-10" dirty="0" smtClean="0"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  <a:p>
                      <a:pPr marL="377825" marR="0" indent="0" algn="ctr" defTabSz="914400" rtl="0" eaLnBrk="1" fontAlgn="auto" latinLnBrk="0" hangingPunct="1">
                        <a:lnSpc>
                          <a:spcPts val="159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spc="-10" dirty="0" smtClean="0"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  <a:p>
                      <a:pPr marL="377825" marR="0" indent="0" algn="l" defTabSz="914400" rtl="0" eaLnBrk="1" fontAlgn="auto" latinLnBrk="0" hangingPunct="1">
                        <a:lnSpc>
                          <a:spcPts val="159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spc="-10" dirty="0" smtClean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Параметры</a:t>
                      </a:r>
                      <a:endParaRPr lang="ru-RU" sz="1800" dirty="0" smtClean="0"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  <a:p>
                      <a:pPr marL="377825" algn="ctr">
                        <a:lnSpc>
                          <a:spcPts val="1590"/>
                        </a:lnSpc>
                        <a:spcAft>
                          <a:spcPts val="0"/>
                        </a:spcAft>
                      </a:pPr>
                      <a:endParaRPr lang="ru-RU" sz="1800" spc="-10" dirty="0" smtClean="0"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5E5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R="1434465" algn="ctr">
                        <a:lnSpc>
                          <a:spcPts val="1835"/>
                        </a:lnSpc>
                        <a:spcAft>
                          <a:spcPts val="0"/>
                        </a:spcAft>
                      </a:pPr>
                      <a:endParaRPr lang="ru-RU" sz="1800" b="1" dirty="0" smtClean="0"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  <a:p>
                      <a:pPr marR="1434465" algn="ctr">
                        <a:lnSpc>
                          <a:spcPts val="1835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 smtClean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            </a:t>
                      </a:r>
                      <a:r>
                        <a:rPr lang="en-US" sz="2000" b="0" dirty="0" smtClean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Работа</a:t>
                      </a:r>
                      <a:r>
                        <a:rPr lang="ru-RU" sz="2000" b="0" dirty="0" smtClean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000" b="0" spc="10" dirty="0" smtClean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в </a:t>
                      </a:r>
                      <a:r>
                        <a:rPr lang="ru-RU" sz="2000" b="0" spc="10" dirty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группе</a:t>
                      </a:r>
                      <a:endParaRPr lang="ru-RU" sz="2000" b="0" dirty="0"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5E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5242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61925" algn="ctr">
                        <a:lnSpc>
                          <a:spcPts val="1590"/>
                        </a:lnSpc>
                        <a:spcAft>
                          <a:spcPts val="0"/>
                        </a:spcAft>
                      </a:pPr>
                      <a:endParaRPr lang="ru-RU" sz="2000" spc="-10" dirty="0" smtClean="0"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  <a:p>
                      <a:pPr marL="161925" algn="ctr">
                        <a:lnSpc>
                          <a:spcPts val="1590"/>
                        </a:lnSpc>
                        <a:spcAft>
                          <a:spcPts val="0"/>
                        </a:spcAft>
                      </a:pPr>
                      <a:r>
                        <a:rPr lang="en-US" sz="2000" spc="-10" dirty="0" smtClean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Традиционная</a:t>
                      </a:r>
                      <a:endParaRPr lang="ru-RU" sz="2000" spc="-10" dirty="0" smtClean="0"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  <a:p>
                      <a:pPr marL="161925" algn="ctr">
                        <a:lnSpc>
                          <a:spcPts val="1590"/>
                        </a:lnSpc>
                        <a:spcAft>
                          <a:spcPts val="0"/>
                        </a:spcAft>
                      </a:pPr>
                      <a:r>
                        <a:rPr lang="en-US" sz="2000" spc="-20" dirty="0" smtClean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форма</a:t>
                      </a:r>
                      <a:endParaRPr lang="ru-RU" sz="2000" dirty="0"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5E5"/>
                    </a:solidFill>
                  </a:tcPr>
                </a:tc>
                <a:tc>
                  <a:txBody>
                    <a:bodyPr/>
                    <a:lstStyle/>
                    <a:p>
                      <a:pPr marL="335280" algn="ctr">
                        <a:lnSpc>
                          <a:spcPts val="1590"/>
                        </a:lnSpc>
                        <a:spcAft>
                          <a:spcPts val="0"/>
                        </a:spcAft>
                      </a:pPr>
                      <a:endParaRPr lang="ru-RU" sz="2000" dirty="0" smtClean="0"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  <a:p>
                      <a:pPr marL="335280" algn="ctr">
                        <a:lnSpc>
                          <a:spcPts val="1590"/>
                        </a:lnSpc>
                        <a:spcAft>
                          <a:spcPts val="0"/>
                        </a:spcAft>
                      </a:pPr>
                      <a:r>
                        <a:rPr lang="en-US" sz="2000" dirty="0" smtClean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Инновационная</a:t>
                      </a:r>
                      <a:endParaRPr lang="ru-RU" sz="2000" dirty="0" smtClean="0"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  <a:p>
                      <a:pPr marL="335280" algn="ctr">
                        <a:lnSpc>
                          <a:spcPts val="1590"/>
                        </a:lnSpc>
                        <a:spcAft>
                          <a:spcPts val="0"/>
                        </a:spcAft>
                      </a:pPr>
                      <a:r>
                        <a:rPr lang="en-US" sz="2000" spc="-10" dirty="0" smtClean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форма</a:t>
                      </a:r>
                      <a:endParaRPr lang="ru-RU" sz="2000" dirty="0"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5E5"/>
                    </a:solidFill>
                  </a:tcPr>
                </a:tc>
              </a:tr>
              <a:tr h="3924207">
                <a:tc>
                  <a:txBody>
                    <a:bodyPr/>
                    <a:lstStyle/>
                    <a:p>
                      <a:pPr marL="67945" algn="ctr">
                        <a:spcAft>
                          <a:spcPts val="0"/>
                        </a:spcAft>
                      </a:pPr>
                      <a:r>
                        <a:rPr lang="en-US" sz="1800" spc="-10" dirty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Мотивационно- ориентировочный </a:t>
                      </a:r>
                      <a:r>
                        <a:rPr lang="en-US" sz="1800" spc="-20" dirty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этап.</a:t>
                      </a:r>
                      <a:endParaRPr lang="ru-RU" sz="1800" dirty="0"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marR="493395" lvl="0" indent="-342900" algn="l">
                        <a:spcAft>
                          <a:spcPts val="0"/>
                        </a:spcAft>
                        <a:buSzPts val="1400"/>
                        <a:buFont typeface="Arial" pitchFamily="34" charset="0"/>
                        <a:buChar char="•"/>
                        <a:tabLst>
                          <a:tab pos="340995" algn="l"/>
                        </a:tabLst>
                      </a:pPr>
                      <a:r>
                        <a:rPr lang="en-US" sz="1800" dirty="0" smtClean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Проверка</a:t>
                      </a:r>
                      <a:r>
                        <a:rPr lang="ru-RU" sz="1800" dirty="0" smtClean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800" dirty="0" smtClean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дом</a:t>
                      </a:r>
                      <a:r>
                        <a:rPr lang="ru-RU" sz="1800" dirty="0" smtClean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ашнего</a:t>
                      </a:r>
                      <a:r>
                        <a:rPr lang="ru-RU" sz="1800" baseline="0" dirty="0" smtClean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 spc="-10" dirty="0" smtClean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з</a:t>
                      </a:r>
                      <a:r>
                        <a:rPr lang="en-US" sz="1800" spc="-10" dirty="0" smtClean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адания</a:t>
                      </a:r>
                      <a:r>
                        <a:rPr lang="en-US" sz="1800" spc="-10" dirty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.</a:t>
                      </a:r>
                      <a:endParaRPr lang="ru-RU" sz="1800" dirty="0"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  <a:p>
                      <a:pPr marL="342900" marR="137160" lvl="0" indent="-342900" algn="l">
                        <a:spcAft>
                          <a:spcPts val="0"/>
                        </a:spcAft>
                        <a:buSzPts val="1400"/>
                        <a:buFont typeface="Arial" pitchFamily="34" charset="0"/>
                        <a:buChar char="•"/>
                        <a:tabLst>
                          <a:tab pos="340995" algn="l"/>
                        </a:tabLst>
                      </a:pPr>
                      <a:r>
                        <a:rPr lang="ru-RU" sz="1800" spc="-10" dirty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Словесное </a:t>
                      </a:r>
                      <a:r>
                        <a:rPr lang="ru-RU" sz="1800" dirty="0" smtClean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объяснение цели и </a:t>
                      </a:r>
                      <a:r>
                        <a:rPr lang="ru-RU" sz="1800" dirty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задач урока </a:t>
                      </a:r>
                      <a:r>
                        <a:rPr lang="ru-RU" sz="1800" spc="-10" dirty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преподавателем.</a:t>
                      </a:r>
                      <a:endParaRPr lang="ru-RU" sz="1800" dirty="0"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  <a:p>
                      <a:pPr marL="342900" marR="139700" lvl="0" indent="-342900" algn="l">
                        <a:spcAft>
                          <a:spcPts val="0"/>
                        </a:spcAft>
                        <a:buSzPts val="1400"/>
                        <a:buFont typeface="Arial" pitchFamily="34" charset="0"/>
                        <a:buChar char="•"/>
                        <a:tabLst>
                          <a:tab pos="340995" algn="l"/>
                        </a:tabLst>
                      </a:pPr>
                      <a:r>
                        <a:rPr lang="ru-RU" sz="1800" dirty="0" smtClean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Определение круга </a:t>
                      </a:r>
                      <a:r>
                        <a:rPr lang="ru-RU" sz="1800" dirty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вопросов, которые надо знать.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marR="775970" lvl="0" indent="-342900" algn="l">
                        <a:spcAft>
                          <a:spcPts val="0"/>
                        </a:spcAft>
                        <a:buSzPts val="1400"/>
                        <a:buFont typeface="Arial" pitchFamily="34" charset="0"/>
                        <a:buChar char="•"/>
                        <a:tabLst>
                          <a:tab pos="516890" algn="l"/>
                          <a:tab pos="517525" algn="l"/>
                        </a:tabLst>
                      </a:pPr>
                      <a:r>
                        <a:rPr lang="en-US" sz="1800" spc="-10" dirty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Выполнение </a:t>
                      </a:r>
                      <a:r>
                        <a:rPr lang="en-US" sz="1800" dirty="0" smtClean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творческих</a:t>
                      </a:r>
                      <a:r>
                        <a:rPr lang="ru-RU" sz="1800" dirty="0" smtClean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800" dirty="0" smtClean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заданий</a:t>
                      </a:r>
                      <a:r>
                        <a:rPr lang="en-US" sz="1800" dirty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.</a:t>
                      </a:r>
                      <a:endParaRPr lang="ru-RU" sz="1800" dirty="0"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  <a:p>
                      <a:pPr marL="342900" marR="145415" lvl="0" indent="-342900" algn="l">
                        <a:spcAft>
                          <a:spcPts val="0"/>
                        </a:spcAft>
                        <a:buSzPts val="1400"/>
                        <a:buFont typeface="Arial" pitchFamily="34" charset="0"/>
                        <a:buChar char="•"/>
                        <a:tabLst>
                          <a:tab pos="516890" algn="l"/>
                          <a:tab pos="517525" algn="l"/>
                        </a:tabLst>
                      </a:pPr>
                      <a:r>
                        <a:rPr lang="ru-RU" sz="1800" dirty="0" smtClean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Выравнивание знаний</a:t>
                      </a:r>
                      <a:r>
                        <a:rPr lang="ru-RU" sz="1800" dirty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, ориентировка в изученном </a:t>
                      </a:r>
                      <a:r>
                        <a:rPr lang="ru-RU" sz="1800" spc="-10" dirty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материале.</a:t>
                      </a:r>
                      <a:endParaRPr lang="ru-RU" sz="1800" dirty="0"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  <a:p>
                      <a:pPr marL="342900" marR="150495" lvl="0" indent="-342900" algn="l">
                        <a:spcAft>
                          <a:spcPts val="0"/>
                        </a:spcAft>
                        <a:buSzPts val="1400"/>
                        <a:buFont typeface="Arial" pitchFamily="34" charset="0"/>
                        <a:buChar char="•"/>
                        <a:tabLst>
                          <a:tab pos="405765" algn="l"/>
                        </a:tabLst>
                      </a:pPr>
                      <a:r>
                        <a:rPr lang="ru-RU" sz="1800" spc="-10" dirty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Теоретическая </a:t>
                      </a:r>
                      <a:r>
                        <a:rPr lang="ru-RU" sz="1800" dirty="0" smtClean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ориентировка и мотивация к изучению нового материала</a:t>
                      </a:r>
                      <a:r>
                        <a:rPr lang="ru-RU" sz="1800" dirty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ru-RU" sz="1800" dirty="0" smtClean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совместное формулирование учебной</a:t>
                      </a:r>
                      <a:r>
                        <a:rPr lang="ru-RU" sz="1800" baseline="0" dirty="0" smtClean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800" spc="-10" dirty="0" smtClean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задачи</a:t>
                      </a:r>
                      <a:r>
                        <a:rPr lang="en-US" sz="1800" spc="-10" dirty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.</a:t>
                      </a:r>
                      <a:endParaRPr lang="ru-RU" sz="1800" dirty="0"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cxnSp>
        <p:nvCxnSpPr>
          <p:cNvPr id="11" name="Прямая соединительная линия 10"/>
          <p:cNvCxnSpPr/>
          <p:nvPr/>
        </p:nvCxnSpPr>
        <p:spPr>
          <a:xfrm>
            <a:off x="214282" y="1357298"/>
            <a:ext cx="2571768" cy="14287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220431304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BEBA8EAE-BF5A-486C-A8C5-ECC9F3942E4B}">
                <a14:imgProps xmlns="" xmlns:a14="http://schemas.microsoft.com/office/drawing/2010/main">
                  <a14:imgLayer r:embed="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6545" y="4605923"/>
            <a:ext cx="2147454" cy="2252076"/>
          </a:xfrm>
          <a:prstGeom prst="rect">
            <a:avLst/>
          </a:prstGeom>
        </p:spPr>
      </p:pic>
      <p:sp>
        <p:nvSpPr>
          <p:cNvPr id="4" name="Пятиугольник 3"/>
          <p:cNvSpPr/>
          <p:nvPr/>
        </p:nvSpPr>
        <p:spPr>
          <a:xfrm>
            <a:off x="0" y="214290"/>
            <a:ext cx="7429520" cy="1000132"/>
          </a:xfrm>
          <a:prstGeom prst="homePlate">
            <a:avLst/>
          </a:prstGeom>
          <a:solidFill>
            <a:srgbClr val="2565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23839" b="55757"/>
          <a:stretch/>
        </p:blipFill>
        <p:spPr>
          <a:xfrm>
            <a:off x="7419773" y="214290"/>
            <a:ext cx="1724227" cy="611247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0" y="214290"/>
            <a:ext cx="742952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chemeClr val="bg1"/>
                </a:solidFill>
                <a:latin typeface="Comic Sans MS" pitchFamily="66" charset="0"/>
              </a:rPr>
              <a:t>Сопоставительная характеристика традиционной и инновационной </a:t>
            </a:r>
            <a:r>
              <a:rPr lang="ru-RU" sz="2000" dirty="0">
                <a:solidFill>
                  <a:schemeClr val="bg1"/>
                </a:solidFill>
                <a:latin typeface="Comic Sans MS" pitchFamily="66" charset="0"/>
              </a:rPr>
              <a:t>форм развития креативного потенциала обучающихся</a:t>
            </a:r>
            <a:endParaRPr lang="ru-RU" sz="2000" b="1" dirty="0">
              <a:solidFill>
                <a:schemeClr val="bg1"/>
              </a:solidFill>
              <a:latin typeface="Comic Sans MS" pitchFamily="66" charset="0"/>
              <a:cs typeface="Times New Roman" pitchFamily="18" charset="0"/>
            </a:endParaRP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0" y="1285860"/>
          <a:ext cx="9143999" cy="5574815"/>
        </p:xfrm>
        <a:graphic>
          <a:graphicData uri="http://schemas.openxmlformats.org/drawingml/2006/table">
            <a:tbl>
              <a:tblPr/>
              <a:tblGrid>
                <a:gridCol w="2398427"/>
                <a:gridCol w="2923082"/>
                <a:gridCol w="3822490"/>
              </a:tblGrid>
              <a:tr h="456054">
                <a:tc rowSpan="2">
                  <a:txBody>
                    <a:bodyPr/>
                    <a:lstStyle/>
                    <a:p>
                      <a:pPr marL="377825" algn="r">
                        <a:lnSpc>
                          <a:spcPts val="1590"/>
                        </a:lnSpc>
                        <a:spcAft>
                          <a:spcPts val="0"/>
                        </a:spcAft>
                      </a:pPr>
                      <a:endParaRPr lang="ru-RU" sz="1800" spc="-10" dirty="0" smtClean="0"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  <a:p>
                      <a:pPr marL="377825" algn="r">
                        <a:lnSpc>
                          <a:spcPts val="1590"/>
                        </a:lnSpc>
                        <a:spcAft>
                          <a:spcPts val="0"/>
                        </a:spcAft>
                      </a:pPr>
                      <a:r>
                        <a:rPr lang="en-US" sz="1800" spc="-10" dirty="0" smtClean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Формы</a:t>
                      </a:r>
                      <a:endParaRPr lang="ru-RU" sz="1800" spc="-10" dirty="0" smtClean="0"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  <a:p>
                      <a:pPr marL="377825" algn="r">
                        <a:lnSpc>
                          <a:spcPts val="1590"/>
                        </a:lnSpc>
                        <a:spcAft>
                          <a:spcPts val="0"/>
                        </a:spcAft>
                      </a:pPr>
                      <a:endParaRPr lang="ru-RU" sz="1800" spc="-10" dirty="0" smtClean="0"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  <a:p>
                      <a:pPr marL="377825" algn="l">
                        <a:lnSpc>
                          <a:spcPts val="1590"/>
                        </a:lnSpc>
                        <a:spcAft>
                          <a:spcPts val="0"/>
                        </a:spcAft>
                      </a:pPr>
                      <a:r>
                        <a:rPr lang="en-US" sz="1800" spc="-10" dirty="0" smtClean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Параметры</a:t>
                      </a:r>
                      <a:endParaRPr lang="ru-RU" sz="1800" dirty="0" smtClean="0"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  <a:p>
                      <a:pPr marL="377825" algn="ctr">
                        <a:lnSpc>
                          <a:spcPts val="1590"/>
                        </a:lnSpc>
                        <a:spcAft>
                          <a:spcPts val="0"/>
                        </a:spcAft>
                      </a:pPr>
                      <a:endParaRPr lang="ru-RU" sz="1800" spc="-10" dirty="0" smtClean="0"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5E5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R="1434465" algn="ctr">
                        <a:lnSpc>
                          <a:spcPts val="1835"/>
                        </a:lnSpc>
                        <a:spcAft>
                          <a:spcPts val="0"/>
                        </a:spcAft>
                      </a:pPr>
                      <a:endParaRPr lang="ru-RU" sz="1800" b="1" dirty="0" smtClean="0"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  <a:p>
                      <a:pPr marR="1434465" algn="ctr">
                        <a:lnSpc>
                          <a:spcPts val="1835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 smtClean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            </a:t>
                      </a:r>
                      <a:r>
                        <a:rPr lang="en-US" sz="2000" b="0" dirty="0" smtClean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Работа</a:t>
                      </a:r>
                      <a:r>
                        <a:rPr lang="ru-RU" sz="2000" b="0" dirty="0" smtClean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000" b="0" spc="10" dirty="0" smtClean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в </a:t>
                      </a:r>
                      <a:r>
                        <a:rPr lang="ru-RU" sz="2000" b="0" spc="10" dirty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группе</a:t>
                      </a:r>
                      <a:endParaRPr lang="ru-RU" sz="2000" b="0" dirty="0"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5E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0807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61925" algn="ctr">
                        <a:lnSpc>
                          <a:spcPts val="1590"/>
                        </a:lnSpc>
                        <a:spcAft>
                          <a:spcPts val="0"/>
                        </a:spcAft>
                      </a:pPr>
                      <a:endParaRPr lang="ru-RU" sz="2000" spc="-10" dirty="0" smtClean="0"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  <a:p>
                      <a:pPr marL="161925" algn="ctr">
                        <a:lnSpc>
                          <a:spcPts val="1590"/>
                        </a:lnSpc>
                        <a:spcAft>
                          <a:spcPts val="0"/>
                        </a:spcAft>
                      </a:pPr>
                      <a:r>
                        <a:rPr lang="en-US" sz="2000" spc="-10" dirty="0" smtClean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Традиционная</a:t>
                      </a:r>
                      <a:endParaRPr lang="ru-RU" sz="2000" spc="-10" dirty="0" smtClean="0"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  <a:p>
                      <a:pPr marL="161925" algn="ctr">
                        <a:lnSpc>
                          <a:spcPts val="1590"/>
                        </a:lnSpc>
                        <a:spcAft>
                          <a:spcPts val="0"/>
                        </a:spcAft>
                      </a:pPr>
                      <a:r>
                        <a:rPr lang="en-US" sz="2000" spc="-20" dirty="0" smtClean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форма</a:t>
                      </a:r>
                      <a:endParaRPr lang="ru-RU" sz="2000" dirty="0"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5E5"/>
                    </a:solidFill>
                  </a:tcPr>
                </a:tc>
                <a:tc>
                  <a:txBody>
                    <a:bodyPr/>
                    <a:lstStyle/>
                    <a:p>
                      <a:pPr marL="335280" algn="ctr">
                        <a:lnSpc>
                          <a:spcPts val="1590"/>
                        </a:lnSpc>
                        <a:spcAft>
                          <a:spcPts val="0"/>
                        </a:spcAft>
                      </a:pPr>
                      <a:endParaRPr lang="ru-RU" sz="2000" dirty="0" smtClean="0"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  <a:p>
                      <a:pPr marL="335280" algn="ctr">
                        <a:lnSpc>
                          <a:spcPts val="1590"/>
                        </a:lnSpc>
                        <a:spcAft>
                          <a:spcPts val="0"/>
                        </a:spcAft>
                      </a:pPr>
                      <a:r>
                        <a:rPr lang="en-US" sz="2000" dirty="0" smtClean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Инновационная</a:t>
                      </a:r>
                      <a:endParaRPr lang="ru-RU" sz="2000" dirty="0" smtClean="0"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  <a:p>
                      <a:pPr marL="335280" algn="ctr">
                        <a:lnSpc>
                          <a:spcPts val="1590"/>
                        </a:lnSpc>
                        <a:spcAft>
                          <a:spcPts val="0"/>
                        </a:spcAft>
                      </a:pPr>
                      <a:r>
                        <a:rPr lang="en-US" sz="2000" spc="-10" dirty="0" smtClean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форма</a:t>
                      </a:r>
                      <a:endParaRPr lang="ru-RU" sz="2000" dirty="0"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5E5"/>
                    </a:solidFill>
                  </a:tcPr>
                </a:tc>
              </a:tr>
              <a:tr h="4508015">
                <a:tc>
                  <a:txBody>
                    <a:bodyPr/>
                    <a:lstStyle/>
                    <a:p>
                      <a:pPr marL="67945" algn="l">
                        <a:spcAft>
                          <a:spcPts val="0"/>
                        </a:spcAft>
                      </a:pPr>
                      <a:r>
                        <a:rPr lang="ru-RU" sz="2000" kern="1200" dirty="0" smtClean="0">
                          <a:solidFill>
                            <a:schemeClr val="tx1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Операционально- исполнительский этап.</a:t>
                      </a:r>
                      <a:endParaRPr lang="ru-RU" sz="2000" dirty="0"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marR="493395" lvl="0" indent="-342900" algn="l">
                        <a:spcAft>
                          <a:spcPts val="0"/>
                        </a:spcAft>
                        <a:buSzPts val="1400"/>
                        <a:buFont typeface="Arial" pitchFamily="34" charset="0"/>
                        <a:buChar char="•"/>
                        <a:tabLst>
                          <a:tab pos="340995" algn="l"/>
                        </a:tabLst>
                      </a:pP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Заучивание, запоминание понятий и воспроизведение заученной информации.</a:t>
                      </a:r>
                      <a:endParaRPr lang="ru-RU" sz="1800" dirty="0"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>
                        <a:buFont typeface="Arial" pitchFamily="34" charset="0"/>
                        <a:buChar char="•"/>
                      </a:pP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Расчленение учебной задачи на частные задания, создание проблемной ситуации,</a:t>
                      </a:r>
                      <a:r>
                        <a:rPr lang="ru-RU" sz="1800" kern="1200" baseline="0" dirty="0" smtClean="0">
                          <a:solidFill>
                            <a:schemeClr val="tx1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программирование процесса познания.</a:t>
                      </a:r>
                    </a:p>
                    <a:p>
                      <a:pPr lvl="0">
                        <a:buFont typeface="Arial" pitchFamily="34" charset="0"/>
                        <a:buChar char="•"/>
                      </a:pP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Решение учебной задачи через систему проблем, формулирование выводов, определений, способов решения.</a:t>
                      </a:r>
                    </a:p>
                    <a:p>
                      <a:pPr lvl="0">
                        <a:buFont typeface="Arial" pitchFamily="34" charset="0"/>
                        <a:buChar char="•"/>
                      </a:pP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Моделирование (графическое, знаковое и т.д.)усвоенного содержания.</a:t>
                      </a:r>
                    </a:p>
                    <a:p>
                      <a:pPr lvl="0">
                        <a:buFont typeface="Arial" pitchFamily="34" charset="0"/>
                        <a:buChar char="•"/>
                      </a:pP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Индивидуальная и групповая работа по решению учебной задачи и рефлексия усвоенного,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Самоконтроль и самооценка.</a:t>
                      </a:r>
                      <a:endParaRPr lang="ru-RU" sz="1800" dirty="0"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cxnSp>
        <p:nvCxnSpPr>
          <p:cNvPr id="11" name="Прямая соединительная линия 10"/>
          <p:cNvCxnSpPr/>
          <p:nvPr/>
        </p:nvCxnSpPr>
        <p:spPr>
          <a:xfrm>
            <a:off x="214282" y="1285860"/>
            <a:ext cx="2214578" cy="107157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220431304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BEBA8EAE-BF5A-486C-A8C5-ECC9F3942E4B}">
                <a14:imgProps xmlns="" xmlns:a14="http://schemas.microsoft.com/office/drawing/2010/main">
                  <a14:imgLayer r:embed="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6545" y="4605923"/>
            <a:ext cx="2147454" cy="2252076"/>
          </a:xfrm>
          <a:prstGeom prst="rect">
            <a:avLst/>
          </a:prstGeom>
        </p:spPr>
      </p:pic>
      <p:sp>
        <p:nvSpPr>
          <p:cNvPr id="4" name="Пятиугольник 3"/>
          <p:cNvSpPr/>
          <p:nvPr/>
        </p:nvSpPr>
        <p:spPr>
          <a:xfrm>
            <a:off x="0" y="214290"/>
            <a:ext cx="7429520" cy="1000132"/>
          </a:xfrm>
          <a:prstGeom prst="homePlate">
            <a:avLst/>
          </a:prstGeom>
          <a:solidFill>
            <a:srgbClr val="2565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23839" b="55757"/>
          <a:stretch/>
        </p:blipFill>
        <p:spPr>
          <a:xfrm>
            <a:off x="7419773" y="214290"/>
            <a:ext cx="1724227" cy="611247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0" y="214290"/>
            <a:ext cx="742952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chemeClr val="bg1"/>
                </a:solidFill>
                <a:latin typeface="Comic Sans MS" pitchFamily="66" charset="0"/>
              </a:rPr>
              <a:t>Сопоставительная характеристика традиционной и инновационной </a:t>
            </a:r>
            <a:r>
              <a:rPr lang="ru-RU" sz="2000" dirty="0">
                <a:solidFill>
                  <a:schemeClr val="bg1"/>
                </a:solidFill>
                <a:latin typeface="Comic Sans MS" pitchFamily="66" charset="0"/>
              </a:rPr>
              <a:t>форм развития креативного потенциала обучающихся</a:t>
            </a:r>
            <a:endParaRPr lang="ru-RU" sz="2000" b="1" dirty="0">
              <a:solidFill>
                <a:schemeClr val="bg1"/>
              </a:solidFill>
              <a:latin typeface="Comic Sans MS" pitchFamily="66" charset="0"/>
              <a:cs typeface="Times New Roman" pitchFamily="18" charset="0"/>
            </a:endParaRP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214281" y="1428735"/>
          <a:ext cx="8715436" cy="5293989"/>
        </p:xfrm>
        <a:graphic>
          <a:graphicData uri="http://schemas.openxmlformats.org/drawingml/2006/table">
            <a:tbl>
              <a:tblPr/>
              <a:tblGrid>
                <a:gridCol w="2512396"/>
                <a:gridCol w="3101520"/>
                <a:gridCol w="3101520"/>
              </a:tblGrid>
              <a:tr h="445102">
                <a:tc rowSpan="2">
                  <a:txBody>
                    <a:bodyPr/>
                    <a:lstStyle/>
                    <a:p>
                      <a:pPr marL="377825" algn="r">
                        <a:lnSpc>
                          <a:spcPts val="1590"/>
                        </a:lnSpc>
                        <a:spcAft>
                          <a:spcPts val="0"/>
                        </a:spcAft>
                      </a:pPr>
                      <a:endParaRPr lang="ru-RU" sz="1800" spc="-10" dirty="0" smtClean="0"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  <a:p>
                      <a:pPr marL="377825" algn="r">
                        <a:lnSpc>
                          <a:spcPts val="1590"/>
                        </a:lnSpc>
                        <a:spcAft>
                          <a:spcPts val="0"/>
                        </a:spcAft>
                      </a:pPr>
                      <a:r>
                        <a:rPr lang="en-US" sz="1800" spc="-10" dirty="0" smtClean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Формы</a:t>
                      </a:r>
                      <a:endParaRPr lang="ru-RU" sz="1800" spc="-10" dirty="0" smtClean="0"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  <a:p>
                      <a:pPr marL="377825" algn="ctr">
                        <a:lnSpc>
                          <a:spcPts val="1590"/>
                        </a:lnSpc>
                        <a:spcAft>
                          <a:spcPts val="0"/>
                        </a:spcAft>
                      </a:pPr>
                      <a:endParaRPr lang="ru-RU" sz="1800" spc="-10" dirty="0" smtClean="0"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  <a:p>
                      <a:pPr marL="377825" algn="ctr">
                        <a:lnSpc>
                          <a:spcPts val="1590"/>
                        </a:lnSpc>
                        <a:spcAft>
                          <a:spcPts val="0"/>
                        </a:spcAft>
                      </a:pPr>
                      <a:endParaRPr lang="ru-RU" sz="1800" spc="-10" dirty="0" smtClean="0"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  <a:p>
                      <a:pPr marL="377825" marR="0" indent="0" algn="ctr" defTabSz="914400" rtl="0" eaLnBrk="1" fontAlgn="auto" latinLnBrk="0" hangingPunct="1">
                        <a:lnSpc>
                          <a:spcPts val="159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spc="-10" dirty="0" smtClean="0"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  <a:p>
                      <a:pPr marL="377825" marR="0" indent="0" algn="l" defTabSz="914400" rtl="0" eaLnBrk="1" fontAlgn="auto" latinLnBrk="0" hangingPunct="1">
                        <a:lnSpc>
                          <a:spcPts val="159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spc="-10" dirty="0" smtClean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Параметры</a:t>
                      </a:r>
                      <a:endParaRPr lang="ru-RU" sz="1800" dirty="0" smtClean="0"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  <a:p>
                      <a:pPr marL="377825" algn="ctr">
                        <a:lnSpc>
                          <a:spcPts val="1590"/>
                        </a:lnSpc>
                        <a:spcAft>
                          <a:spcPts val="0"/>
                        </a:spcAft>
                      </a:pPr>
                      <a:endParaRPr lang="ru-RU" sz="1800" spc="-10" dirty="0" smtClean="0"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5E5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R="1434465" algn="ctr">
                        <a:lnSpc>
                          <a:spcPts val="1835"/>
                        </a:lnSpc>
                        <a:spcAft>
                          <a:spcPts val="0"/>
                        </a:spcAft>
                      </a:pPr>
                      <a:endParaRPr lang="ru-RU" sz="1800" b="1" dirty="0" smtClean="0"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  <a:p>
                      <a:pPr marR="1434465" algn="ctr">
                        <a:lnSpc>
                          <a:spcPts val="1835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 smtClean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            </a:t>
                      </a:r>
                      <a:r>
                        <a:rPr lang="en-US" sz="2000" b="0" dirty="0" smtClean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Работа</a:t>
                      </a:r>
                      <a:r>
                        <a:rPr lang="ru-RU" sz="2000" b="0" dirty="0" smtClean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000" b="0" spc="10" dirty="0" smtClean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в </a:t>
                      </a:r>
                      <a:r>
                        <a:rPr lang="ru-RU" sz="2000" b="0" spc="10" dirty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группе</a:t>
                      </a:r>
                      <a:endParaRPr lang="ru-RU" sz="2000" b="0" dirty="0"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5E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3965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61925" algn="ctr">
                        <a:lnSpc>
                          <a:spcPts val="1590"/>
                        </a:lnSpc>
                        <a:spcAft>
                          <a:spcPts val="0"/>
                        </a:spcAft>
                      </a:pPr>
                      <a:endParaRPr lang="ru-RU" sz="2000" spc="-10" dirty="0" smtClean="0"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  <a:p>
                      <a:pPr marL="161925" algn="ctr">
                        <a:lnSpc>
                          <a:spcPts val="1590"/>
                        </a:lnSpc>
                        <a:spcAft>
                          <a:spcPts val="0"/>
                        </a:spcAft>
                      </a:pPr>
                      <a:r>
                        <a:rPr lang="en-US" sz="2000" spc="-10" dirty="0" smtClean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Традиционная</a:t>
                      </a:r>
                      <a:endParaRPr lang="ru-RU" sz="2000" spc="-10" dirty="0" smtClean="0"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  <a:p>
                      <a:pPr marL="161925" algn="ctr">
                        <a:lnSpc>
                          <a:spcPts val="1590"/>
                        </a:lnSpc>
                        <a:spcAft>
                          <a:spcPts val="0"/>
                        </a:spcAft>
                      </a:pPr>
                      <a:r>
                        <a:rPr lang="en-US" sz="2000" spc="-20" dirty="0" smtClean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форма</a:t>
                      </a:r>
                      <a:endParaRPr lang="ru-RU" sz="2000" dirty="0"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5E5"/>
                    </a:solidFill>
                  </a:tcPr>
                </a:tc>
                <a:tc>
                  <a:txBody>
                    <a:bodyPr/>
                    <a:lstStyle/>
                    <a:p>
                      <a:pPr marL="335280" algn="ctr">
                        <a:lnSpc>
                          <a:spcPts val="1590"/>
                        </a:lnSpc>
                        <a:spcAft>
                          <a:spcPts val="0"/>
                        </a:spcAft>
                      </a:pPr>
                      <a:endParaRPr lang="ru-RU" sz="2000" dirty="0" smtClean="0"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  <a:p>
                      <a:pPr marL="335280" algn="ctr">
                        <a:lnSpc>
                          <a:spcPts val="1590"/>
                        </a:lnSpc>
                        <a:spcAft>
                          <a:spcPts val="0"/>
                        </a:spcAft>
                      </a:pPr>
                      <a:r>
                        <a:rPr lang="en-US" sz="2000" dirty="0" smtClean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Инновационная</a:t>
                      </a:r>
                      <a:endParaRPr lang="ru-RU" sz="2000" dirty="0" smtClean="0"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  <a:p>
                      <a:pPr marL="335280" algn="ctr">
                        <a:lnSpc>
                          <a:spcPts val="1590"/>
                        </a:lnSpc>
                        <a:spcAft>
                          <a:spcPts val="0"/>
                        </a:spcAft>
                      </a:pPr>
                      <a:r>
                        <a:rPr lang="en-US" sz="2000" spc="-10" dirty="0" smtClean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форма</a:t>
                      </a:r>
                      <a:endParaRPr lang="ru-RU" sz="2000" dirty="0"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5E5"/>
                    </a:solidFill>
                  </a:tcPr>
                </a:tc>
              </a:tr>
              <a:tr h="3871589">
                <a:tc>
                  <a:txBody>
                    <a:bodyPr/>
                    <a:lstStyle/>
                    <a:p>
                      <a:pPr marL="67945" algn="ctr">
                        <a:spcAft>
                          <a:spcPts val="0"/>
                        </a:spcAft>
                      </a:pPr>
                      <a:r>
                        <a:rPr lang="ru-RU" sz="2000" kern="1200" dirty="0" smtClean="0">
                          <a:solidFill>
                            <a:schemeClr val="tx1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Рефлексивно- оценочный этап.</a:t>
                      </a:r>
                      <a:endParaRPr lang="ru-RU" sz="2000" dirty="0"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>
                        <a:buFont typeface="Arial" pitchFamily="34" charset="0"/>
                        <a:buChar char="•"/>
                      </a:pPr>
                      <a:r>
                        <a:rPr lang="ru-RU" sz="2000" kern="1200" dirty="0" smtClean="0">
                          <a:solidFill>
                            <a:schemeClr val="tx1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Проверка усвоенных студентами</a:t>
                      </a:r>
                      <a:r>
                        <a:rPr lang="ru-RU" sz="2000" kern="1200" baseline="0" dirty="0" smtClean="0">
                          <a:solidFill>
                            <a:schemeClr val="tx1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2000" kern="1200" dirty="0" smtClean="0">
                          <a:solidFill>
                            <a:schemeClr val="tx1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знаний.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2000" kern="1200" dirty="0" smtClean="0">
                          <a:solidFill>
                            <a:schemeClr val="tx1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Домашнее</a:t>
                      </a:r>
                      <a:r>
                        <a:rPr lang="ru-RU" sz="2000" kern="1200" baseline="0" dirty="0" smtClean="0">
                          <a:solidFill>
                            <a:schemeClr val="tx1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 з</a:t>
                      </a:r>
                      <a:r>
                        <a:rPr lang="ru-RU" sz="2000" kern="1200" dirty="0" smtClean="0">
                          <a:solidFill>
                            <a:schemeClr val="tx1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адание.</a:t>
                      </a:r>
                      <a:endParaRPr lang="ru-RU" sz="2000" dirty="0"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>
                        <a:buFont typeface="Arial" pitchFamily="34" charset="0"/>
                        <a:buChar char="•"/>
                      </a:pPr>
                      <a:r>
                        <a:rPr lang="ru-RU" sz="2000" kern="1200" dirty="0" smtClean="0">
                          <a:solidFill>
                            <a:schemeClr val="tx1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Обобщающие вопросы классу.</a:t>
                      </a:r>
                    </a:p>
                    <a:p>
                      <a:pPr lvl="0">
                        <a:buFont typeface="Arial" pitchFamily="34" charset="0"/>
                        <a:buChar char="•"/>
                      </a:pPr>
                      <a:r>
                        <a:rPr lang="ru-RU" sz="2000" kern="1200" dirty="0" smtClean="0">
                          <a:solidFill>
                            <a:schemeClr val="tx1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Проговаривание  обучающимися цели и задач урока, выводов и определений.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2000" kern="1200" dirty="0" smtClean="0">
                          <a:solidFill>
                            <a:schemeClr val="tx1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Домашнее задание творческого характера.</a:t>
                      </a:r>
                      <a:endParaRPr lang="ru-RU" sz="2000" dirty="0"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cxnSp>
        <p:nvCxnSpPr>
          <p:cNvPr id="11" name="Прямая соединительная линия 10"/>
          <p:cNvCxnSpPr/>
          <p:nvPr/>
        </p:nvCxnSpPr>
        <p:spPr>
          <a:xfrm>
            <a:off x="285720" y="1428736"/>
            <a:ext cx="2500330" cy="14287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220431304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BEBA8EAE-BF5A-486C-A8C5-ECC9F3942E4B}">
                <a14:imgProps xmlns="" xmlns:a14="http://schemas.microsoft.com/office/drawing/2010/main">
                  <a14:imgLayer r:embed="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6545" y="4605923"/>
            <a:ext cx="2147454" cy="2252076"/>
          </a:xfrm>
          <a:prstGeom prst="rect">
            <a:avLst/>
          </a:prstGeom>
        </p:spPr>
      </p:pic>
      <p:sp>
        <p:nvSpPr>
          <p:cNvPr id="4" name="Пятиугольник 3"/>
          <p:cNvSpPr/>
          <p:nvPr/>
        </p:nvSpPr>
        <p:spPr>
          <a:xfrm>
            <a:off x="214282" y="285728"/>
            <a:ext cx="6858016" cy="714380"/>
          </a:xfrm>
          <a:prstGeom prst="homePlate">
            <a:avLst/>
          </a:prstGeom>
          <a:solidFill>
            <a:srgbClr val="2565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atin typeface="Comic Sans MS" pitchFamily="66" charset="0"/>
              </a:rPr>
              <a:t>Заключение:</a:t>
            </a:r>
            <a:endParaRPr lang="ru-RU" sz="3200" dirty="0">
              <a:latin typeface="Comic Sans MS" pitchFamily="66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23839" b="55757"/>
          <a:stretch/>
        </p:blipFill>
        <p:spPr>
          <a:xfrm>
            <a:off x="7208158" y="427844"/>
            <a:ext cx="1724227" cy="611247"/>
          </a:xfrm>
          <a:prstGeom prst="rect">
            <a:avLst/>
          </a:prstGeom>
        </p:spPr>
      </p:pic>
      <p:sp>
        <p:nvSpPr>
          <p:cNvPr id="7" name="Содержимое 2"/>
          <p:cNvSpPr txBox="1">
            <a:spLocks/>
          </p:cNvSpPr>
          <p:nvPr/>
        </p:nvSpPr>
        <p:spPr>
          <a:xfrm>
            <a:off x="3571868" y="2928934"/>
            <a:ext cx="5072098" cy="3143248"/>
          </a:xfrm>
          <a:prstGeom prst="rect">
            <a:avLst/>
          </a:prstGeom>
        </p:spPr>
        <p:txBody>
          <a:bodyPr>
            <a:normAutofit fontScale="85000" lnSpcReduction="20000"/>
          </a:bodyPr>
          <a:lstStyle/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ru-RU" sz="2800" dirty="0" smtClean="0">
                <a:latin typeface="Comic Sans MS" pitchFamily="66" charset="0"/>
              </a:rPr>
              <a:t>"Чужой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" опыт педагог должен "пропускать через себя" (через свою психику, сложившиеся взгляды, способы деятельности и т. д.) и вырабатывать свой метод, в наибольшей степени соответствующий уровню своего личностного и профессионального развития.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itchFamily="66" charset="0"/>
              <a:ea typeface="+mn-ea"/>
              <a:cs typeface="+mn-cs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-500098" y="5857892"/>
            <a:ext cx="500066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latin typeface="Comic Sans MS" pitchFamily="66" charset="0"/>
              </a:rPr>
              <a:t>Константин Дмитриевич </a:t>
            </a:r>
            <a:r>
              <a:rPr lang="ru-RU" sz="1400" b="1" dirty="0" smtClean="0">
                <a:latin typeface="Comic Sans MS" pitchFamily="66" charset="0"/>
              </a:rPr>
              <a:t>Ушинский,</a:t>
            </a:r>
          </a:p>
          <a:p>
            <a:pPr algn="ctr"/>
            <a:r>
              <a:rPr lang="ru-RU" sz="1400" b="1" dirty="0" smtClean="0">
                <a:latin typeface="Comic Sans MS" pitchFamily="66" charset="0"/>
              </a:rPr>
              <a:t>один из основоположников </a:t>
            </a:r>
            <a:endParaRPr lang="ru-RU" sz="1400" b="1" dirty="0" smtClean="0">
              <a:latin typeface="Comic Sans MS" pitchFamily="66" charset="0"/>
            </a:endParaRPr>
          </a:p>
          <a:p>
            <a:pPr algn="ctr"/>
            <a:r>
              <a:rPr lang="ru-RU" sz="1400" b="1" dirty="0" smtClean="0">
                <a:latin typeface="Comic Sans MS" pitchFamily="66" charset="0"/>
              </a:rPr>
              <a:t>научной </a:t>
            </a:r>
            <a:r>
              <a:rPr lang="ru-RU" sz="1400" b="1" dirty="0" smtClean="0">
                <a:latin typeface="Comic Sans MS" pitchFamily="66" charset="0"/>
              </a:rPr>
              <a:t>педагогики в </a:t>
            </a:r>
            <a:r>
              <a:rPr lang="ru-RU" sz="1400" b="1" dirty="0" smtClean="0">
                <a:latin typeface="Comic Sans MS" pitchFamily="66" charset="0"/>
              </a:rPr>
              <a:t>России</a:t>
            </a:r>
          </a:p>
          <a:p>
            <a:pPr algn="ctr"/>
            <a:r>
              <a:rPr lang="ru-RU" sz="1400" b="1" dirty="0" smtClean="0">
                <a:latin typeface="Comic Sans MS" pitchFamily="66" charset="0"/>
              </a:rPr>
              <a:t>19 февраля 1823</a:t>
            </a:r>
            <a:r>
              <a:rPr lang="ru-RU" sz="1400" b="1" baseline="30000" dirty="0" smtClean="0">
                <a:latin typeface="Comic Sans MS" pitchFamily="66" charset="0"/>
              </a:rPr>
              <a:t> </a:t>
            </a:r>
            <a:r>
              <a:rPr lang="ru-RU" sz="1400" b="1" dirty="0" smtClean="0">
                <a:latin typeface="Comic Sans MS" pitchFamily="66" charset="0"/>
              </a:rPr>
              <a:t> — 22 декабря 1870</a:t>
            </a:r>
          </a:p>
          <a:p>
            <a:pPr algn="ctr"/>
            <a:endParaRPr lang="ru-RU" sz="14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0" y="1142984"/>
            <a:ext cx="935834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Comic Sans MS" pitchFamily="66" charset="0"/>
              </a:rPr>
              <a:t>Использование </a:t>
            </a:r>
            <a:r>
              <a:rPr lang="ru-RU" sz="2400" dirty="0" smtClean="0">
                <a:latin typeface="Comic Sans MS" pitchFamily="66" charset="0"/>
              </a:rPr>
              <a:t>современных образовательных технологий помогает преподавателю найти и применять свою методическую модель</a:t>
            </a:r>
            <a:r>
              <a:rPr lang="ru-RU" sz="2400" dirty="0" smtClean="0">
                <a:latin typeface="Comic Sans MS" pitchFamily="66" charset="0"/>
                <a:cs typeface="Times New Roman" pitchFamily="18" charset="0"/>
              </a:rPr>
              <a:t> для активизации </a:t>
            </a:r>
            <a:r>
              <a:rPr lang="ru-RU" sz="2400" dirty="0" smtClean="0">
                <a:latin typeface="Comic Sans MS" pitchFamily="66" charset="0"/>
                <a:cs typeface="Times New Roman" pitchFamily="18" charset="0"/>
              </a:rPr>
              <a:t>и дальнейшей реализации потенциальных </a:t>
            </a:r>
            <a:r>
              <a:rPr lang="ru-RU" sz="2400" dirty="0" smtClean="0">
                <a:latin typeface="Comic Sans MS" pitchFamily="66" charset="0"/>
                <a:cs typeface="Times New Roman" pitchFamily="18" charset="0"/>
              </a:rPr>
              <a:t>возможностей </a:t>
            </a:r>
            <a:r>
              <a:rPr lang="ru-RU" sz="2400" dirty="0" smtClean="0">
                <a:latin typeface="Comic Sans MS" pitchFamily="66" charset="0"/>
                <a:cs typeface="Times New Roman" pitchFamily="18" charset="0"/>
              </a:rPr>
              <a:t>обучающихся.</a:t>
            </a:r>
            <a:endParaRPr lang="ru-RU" sz="2400" dirty="0"/>
          </a:p>
        </p:txBody>
      </p:sp>
      <p:pic>
        <p:nvPicPr>
          <p:cNvPr id="1026" name="Picture 2" descr="C:\Users\Евгений\Pictures\i.jf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034" y="2857496"/>
            <a:ext cx="3000396" cy="299260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20431304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Евгений\Pictures\free-download-animated-clipart-for-powerpoint-presentation-transparent-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859609" y="1071546"/>
            <a:ext cx="9947363" cy="5786454"/>
          </a:xfrm>
          <a:prstGeom prst="rect">
            <a:avLst/>
          </a:prstGeom>
          <a:noFill/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BEBA8EAE-BF5A-486C-A8C5-ECC9F3942E4B}">
                <a14:imgProps xmlns="" xmlns:a14="http://schemas.microsoft.com/office/drawing/2010/main">
                  <a14:imgLayer r:embed="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6545" y="4605923"/>
            <a:ext cx="2147454" cy="2252076"/>
          </a:xfrm>
          <a:prstGeom prst="rect">
            <a:avLst/>
          </a:prstGeom>
        </p:spPr>
      </p:pic>
      <p:sp>
        <p:nvSpPr>
          <p:cNvPr id="4" name="Пятиугольник 3"/>
          <p:cNvSpPr/>
          <p:nvPr/>
        </p:nvSpPr>
        <p:spPr>
          <a:xfrm>
            <a:off x="0" y="357166"/>
            <a:ext cx="7072330" cy="681925"/>
          </a:xfrm>
          <a:prstGeom prst="homePlate">
            <a:avLst/>
          </a:prstGeom>
          <a:solidFill>
            <a:srgbClr val="2565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23839" b="55757"/>
          <a:stretch/>
        </p:blipFill>
        <p:spPr>
          <a:xfrm>
            <a:off x="7208158" y="427844"/>
            <a:ext cx="1724227" cy="611247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714480" y="500042"/>
            <a:ext cx="354937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  <a:latin typeface="Comic Sans MS" pitchFamily="66" charset="0"/>
                <a:cs typeface="Times New Roman" pitchFamily="18" charset="0"/>
              </a:rPr>
              <a:t>Спасибо за внимание!</a:t>
            </a:r>
            <a:endParaRPr lang="ru-RU" sz="2400" b="1" dirty="0">
              <a:solidFill>
                <a:schemeClr val="bg1"/>
              </a:solidFill>
              <a:latin typeface="Comic Sans MS" pitchFamily="66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043130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BEBA8EAE-BF5A-486C-A8C5-ECC9F3942E4B}">
                <a14:imgProps xmlns="" xmlns:a14="http://schemas.microsoft.com/office/drawing/2010/main">
                  <a14:imgLayer r:embed="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6545" y="4605923"/>
            <a:ext cx="2147454" cy="2252076"/>
          </a:xfrm>
          <a:prstGeom prst="rect">
            <a:avLst/>
          </a:prstGeom>
        </p:spPr>
      </p:pic>
      <p:sp>
        <p:nvSpPr>
          <p:cNvPr id="4" name="Пятиугольник 3"/>
          <p:cNvSpPr/>
          <p:nvPr/>
        </p:nvSpPr>
        <p:spPr>
          <a:xfrm>
            <a:off x="0" y="214290"/>
            <a:ext cx="6929454" cy="658075"/>
          </a:xfrm>
          <a:prstGeom prst="homePlate">
            <a:avLst/>
          </a:prstGeom>
          <a:solidFill>
            <a:srgbClr val="2565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23839" b="55757"/>
          <a:stretch/>
        </p:blipFill>
        <p:spPr>
          <a:xfrm>
            <a:off x="7072330" y="214290"/>
            <a:ext cx="1860056" cy="6593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000100" y="214290"/>
            <a:ext cx="42862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solidFill>
                  <a:schemeClr val="bg1"/>
                </a:solidFill>
                <a:latin typeface="Comic Sans MS" pitchFamily="66" charset="0"/>
              </a:rPr>
              <a:t>задача</a:t>
            </a:r>
            <a:endParaRPr lang="ru-RU" sz="36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одержимое 2"/>
          <p:cNvSpPr txBox="1">
            <a:spLocks/>
          </p:cNvSpPr>
          <p:nvPr/>
        </p:nvSpPr>
        <p:spPr>
          <a:xfrm>
            <a:off x="0" y="1000108"/>
            <a:ext cx="9144000" cy="3000396"/>
          </a:xfrm>
          <a:prstGeom prst="rect">
            <a:avLst/>
          </a:prstGeom>
        </p:spPr>
        <p:txBody>
          <a:bodyPr>
            <a:normAutofit fontScale="70000" lnSpcReduction="2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превратить традиционное обучение, направленное на накопление знаний, умений, навыков, в «процесс формирования самостоятельной, активной, инициативной, творческой личности, личности, готовой к сотрудничеству и к самостоятельной организации пространства своей деятельности». </a:t>
            </a:r>
          </a:p>
          <a:p>
            <a:pPr marL="342900" marR="0" lvl="0" indent="-342900" algn="l" defTabSz="914400" rtl="0" eaLnBrk="1" fontAlgn="auto" latinLnBrk="0" hangingPunct="1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4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itchFamily="66" charset="0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4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itchFamily="66" charset="0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9" name="Picture 2" descr="C:\Users\Евгений\Pictures\29-20211129_181252-823x600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3714752"/>
            <a:ext cx="3786182" cy="2760279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3848501" y="3571876"/>
            <a:ext cx="5295499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dirty="0" smtClean="0">
                <a:latin typeface="Comic Sans MS" pitchFamily="66" charset="0"/>
              </a:rPr>
              <a:t>Приказ Министерства просвещения Российской Федерации от 24</a:t>
            </a:r>
            <a:r>
              <a:rPr lang="ru-RU" dirty="0">
                <a:latin typeface="Comic Sans MS" pitchFamily="66" charset="0"/>
              </a:rPr>
              <a:t> </a:t>
            </a:r>
            <a:r>
              <a:rPr lang="ru-RU" dirty="0" smtClean="0">
                <a:latin typeface="Comic Sans MS" pitchFamily="66" charset="0"/>
              </a:rPr>
              <a:t>августа 2022  № 762 "Об утверждении  Порядка организации и осуществления образовательной деятельности по образовательным программам среднего профессионального образования(зарегистрирован Министерством юстиции Российской Федерации 21 сентября 2022, регистрационный № 70167)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2043130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Users\Евгений\Pictures\150-20211207_133043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378896" y="1571612"/>
            <a:ext cx="10043878" cy="4214842"/>
          </a:xfrm>
          <a:prstGeom prst="rect">
            <a:avLst/>
          </a:prstGeom>
          <a:noFill/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BEBA8EAE-BF5A-486C-A8C5-ECC9F3942E4B}">
                <a14:imgProps xmlns="" xmlns:a14="http://schemas.microsoft.com/office/drawing/2010/main">
                  <a14:imgLayer r:embed="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6545" y="4605923"/>
            <a:ext cx="2147454" cy="2252076"/>
          </a:xfrm>
          <a:prstGeom prst="rect">
            <a:avLst/>
          </a:prstGeom>
        </p:spPr>
      </p:pic>
      <p:sp>
        <p:nvSpPr>
          <p:cNvPr id="4" name="Пятиугольник 3"/>
          <p:cNvSpPr/>
          <p:nvPr/>
        </p:nvSpPr>
        <p:spPr>
          <a:xfrm>
            <a:off x="0" y="285728"/>
            <a:ext cx="6786578" cy="753363"/>
          </a:xfrm>
          <a:prstGeom prst="homePlate">
            <a:avLst/>
          </a:prstGeom>
          <a:solidFill>
            <a:srgbClr val="2565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23839" b="55757"/>
          <a:stretch/>
        </p:blipFill>
        <p:spPr>
          <a:xfrm>
            <a:off x="7208158" y="427844"/>
            <a:ext cx="1724227" cy="611247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42910" y="357166"/>
            <a:ext cx="441659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dirty="0" smtClean="0">
                <a:solidFill>
                  <a:schemeClr val="bg1"/>
                </a:solidFill>
                <a:latin typeface="Comic Sans MS" pitchFamily="66" charset="0"/>
              </a:rPr>
              <a:t>развитие личности</a:t>
            </a:r>
            <a:endParaRPr lang="ru-RU" sz="36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одержимое 2"/>
          <p:cNvSpPr txBox="1">
            <a:spLocks/>
          </p:cNvSpPr>
          <p:nvPr/>
        </p:nvSpPr>
        <p:spPr>
          <a:xfrm>
            <a:off x="3286116" y="1500174"/>
            <a:ext cx="5686436" cy="4429157"/>
          </a:xfrm>
          <a:prstGeom prst="rect">
            <a:avLst/>
          </a:prstGeom>
        </p:spPr>
        <p:txBody>
          <a:bodyPr/>
          <a:lstStyle/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саморазвитие, 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самопланирование, 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самоопределение, 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самоутверждение,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самореализация, 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самосовершенствование.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itchFamily="66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043130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BEBA8EAE-BF5A-486C-A8C5-ECC9F3942E4B}">
                <a14:imgProps xmlns="" xmlns:a14="http://schemas.microsoft.com/office/drawing/2010/main">
                  <a14:imgLayer r:embed="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6545" y="4605923"/>
            <a:ext cx="2147454" cy="2252076"/>
          </a:xfrm>
          <a:prstGeom prst="rect">
            <a:avLst/>
          </a:prstGeom>
        </p:spPr>
      </p:pic>
      <p:sp>
        <p:nvSpPr>
          <p:cNvPr id="4" name="Пятиугольник 3"/>
          <p:cNvSpPr/>
          <p:nvPr/>
        </p:nvSpPr>
        <p:spPr>
          <a:xfrm>
            <a:off x="0" y="214290"/>
            <a:ext cx="7143768" cy="1428760"/>
          </a:xfrm>
          <a:prstGeom prst="homePlate">
            <a:avLst/>
          </a:prstGeom>
          <a:solidFill>
            <a:srgbClr val="2565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23839" b="55757"/>
          <a:stretch/>
        </p:blipFill>
        <p:spPr>
          <a:xfrm>
            <a:off x="7218258" y="357166"/>
            <a:ext cx="1925742" cy="68268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0" y="214290"/>
            <a:ext cx="6929454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solidFill>
                  <a:schemeClr val="bg1"/>
                </a:solidFill>
                <a:latin typeface="Comic Sans MS" pitchFamily="66" charset="0"/>
              </a:rPr>
              <a:t>Базовые инновационные </a:t>
            </a:r>
          </a:p>
          <a:p>
            <a:pPr algn="ctr"/>
            <a:r>
              <a:rPr lang="ru-RU" sz="3600" dirty="0" smtClean="0">
                <a:solidFill>
                  <a:schemeClr val="bg1"/>
                </a:solidFill>
                <a:latin typeface="Comic Sans MS" pitchFamily="66" charset="0"/>
              </a:rPr>
              <a:t>образовательные технологии </a:t>
            </a:r>
            <a:r>
              <a:rPr lang="ru-RU" sz="2000" dirty="0" smtClean="0">
                <a:solidFill>
                  <a:schemeClr val="bg1"/>
                </a:solidFill>
                <a:latin typeface="Comic Sans MS" pitchFamily="66" charset="0"/>
              </a:rPr>
              <a:t>:</a:t>
            </a:r>
            <a:endParaRPr lang="ru-RU" sz="20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одержимое 2"/>
          <p:cNvSpPr txBox="1">
            <a:spLocks/>
          </p:cNvSpPr>
          <p:nvPr/>
        </p:nvSpPr>
        <p:spPr>
          <a:xfrm>
            <a:off x="457200" y="2214554"/>
            <a:ext cx="8258204" cy="4286280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интерактивные технологии;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проектная и исследовательская деятельность;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информационно-коммуникационные технологии (ИКТ).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043130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C:\Users\Евгений\Pictures\H5781bce595424b1c840763f87ec0f779j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857496"/>
            <a:ext cx="4357718" cy="2063263"/>
          </a:xfrm>
          <a:prstGeom prst="rect">
            <a:avLst/>
          </a:prstGeom>
          <a:noFill/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BEBA8EAE-BF5A-486C-A8C5-ECC9F3942E4B}">
                <a14:imgProps xmlns="" xmlns:a14="http://schemas.microsoft.com/office/drawing/2010/main">
                  <a14:imgLayer r:embed="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6545" y="4605923"/>
            <a:ext cx="2147454" cy="2252076"/>
          </a:xfrm>
          <a:prstGeom prst="rect">
            <a:avLst/>
          </a:prstGeom>
        </p:spPr>
      </p:pic>
      <p:sp>
        <p:nvSpPr>
          <p:cNvPr id="4" name="Пятиугольник 3"/>
          <p:cNvSpPr/>
          <p:nvPr/>
        </p:nvSpPr>
        <p:spPr>
          <a:xfrm>
            <a:off x="0" y="285728"/>
            <a:ext cx="6929454" cy="753363"/>
          </a:xfrm>
          <a:prstGeom prst="homePlate">
            <a:avLst/>
          </a:prstGeom>
          <a:solidFill>
            <a:srgbClr val="2565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23839" b="55757"/>
          <a:stretch/>
        </p:blipFill>
        <p:spPr>
          <a:xfrm>
            <a:off x="7208158" y="427844"/>
            <a:ext cx="1724227" cy="611247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00034" y="428604"/>
            <a:ext cx="496482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chemeClr val="bg1"/>
                </a:solidFill>
                <a:latin typeface="Comic Sans MS" pitchFamily="66" charset="0"/>
              </a:rPr>
              <a:t>интерактивные технологии</a:t>
            </a:r>
            <a:endParaRPr lang="ru-RU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0" y="1071546"/>
            <a:ext cx="6858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Comic Sans MS" pitchFamily="66" charset="0"/>
              </a:rPr>
              <a:t>используют и развивают творческое, продуктивное мышление, поведение и общение.</a:t>
            </a:r>
            <a:endParaRPr lang="ru-RU" sz="2400" dirty="0"/>
          </a:p>
        </p:txBody>
      </p:sp>
      <p:sp>
        <p:nvSpPr>
          <p:cNvPr id="8" name="Содержимое 2"/>
          <p:cNvSpPr txBox="1">
            <a:spLocks/>
          </p:cNvSpPr>
          <p:nvPr/>
        </p:nvSpPr>
        <p:spPr>
          <a:xfrm>
            <a:off x="4143372" y="2214554"/>
            <a:ext cx="5000628" cy="3929090"/>
          </a:xfrm>
          <a:prstGeom prst="rect">
            <a:avLst/>
          </a:prstGeom>
        </p:spPr>
        <p:txBody>
          <a:bodyPr>
            <a:normAutofit fontScale="92500" lnSpcReduction="2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Студенты учатся</a:t>
            </a:r>
            <a:r>
              <a:rPr kumimoji="0" lang="ru-RU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: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 общаться, взаимодействовать друг с другом и другими людьми;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 критически мыслить;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решать сложные проблемы на основе анализа производственных ситуаций, ситуационных профессиональных задач и соответствующей информации.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0" y="5286389"/>
            <a:ext cx="464343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7030A0"/>
                </a:solidFill>
                <a:latin typeface="Comic Sans MS" pitchFamily="66" charset="0"/>
              </a:rPr>
              <a:t>Позиция преподавателя </a:t>
            </a:r>
            <a:r>
              <a:rPr lang="ru-RU" dirty="0" smtClean="0">
                <a:latin typeface="Comic Sans MS" pitchFamily="66" charset="0"/>
              </a:rPr>
              <a:t>– роль менеджера, субъект взаимодействия</a:t>
            </a:r>
          </a:p>
          <a:p>
            <a:r>
              <a:rPr lang="ru-RU" dirty="0" smtClean="0">
                <a:solidFill>
                  <a:srgbClr val="7030A0"/>
                </a:solidFill>
                <a:latin typeface="Comic Sans MS" pitchFamily="66" charset="0"/>
              </a:rPr>
              <a:t>Позиция студента </a:t>
            </a:r>
            <a:r>
              <a:rPr lang="ru-RU" dirty="0" smtClean="0">
                <a:latin typeface="Comic Sans MS" pitchFamily="66" charset="0"/>
              </a:rPr>
              <a:t>- субъект познавательной деятельности, </a:t>
            </a:r>
          </a:p>
          <a:p>
            <a:r>
              <a:rPr lang="ru-RU" dirty="0" smtClean="0">
                <a:latin typeface="Comic Sans MS" pitchFamily="66" charset="0"/>
              </a:rPr>
              <a:t>субъект </a:t>
            </a:r>
            <a:r>
              <a:rPr lang="ru-RU" dirty="0">
                <a:latin typeface="Comic Sans MS" pitchFamily="66" charset="0"/>
              </a:rPr>
              <a:t>взаимодействия</a:t>
            </a:r>
          </a:p>
        </p:txBody>
      </p:sp>
    </p:spTree>
    <p:extLst>
      <p:ext uri="{BB962C8B-B14F-4D97-AF65-F5344CB8AC3E}">
        <p14:creationId xmlns="" xmlns:p14="http://schemas.microsoft.com/office/powerpoint/2010/main" val="22043130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Users\Евгений\Pictures\di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14346" y="2714620"/>
            <a:ext cx="4643470" cy="2785852"/>
          </a:xfrm>
          <a:prstGeom prst="rect">
            <a:avLst/>
          </a:prstGeom>
          <a:noFill/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BEBA8EAE-BF5A-486C-A8C5-ECC9F3942E4B}">
                <a14:imgProps xmlns="" xmlns:a14="http://schemas.microsoft.com/office/drawing/2010/main">
                  <a14:imgLayer r:embed="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6545" y="4605923"/>
            <a:ext cx="2147454" cy="2252076"/>
          </a:xfrm>
          <a:prstGeom prst="rect">
            <a:avLst/>
          </a:prstGeom>
        </p:spPr>
      </p:pic>
      <p:sp>
        <p:nvSpPr>
          <p:cNvPr id="4" name="Пятиугольник 3"/>
          <p:cNvSpPr/>
          <p:nvPr/>
        </p:nvSpPr>
        <p:spPr>
          <a:xfrm>
            <a:off x="0" y="214290"/>
            <a:ext cx="7215206" cy="824801"/>
          </a:xfrm>
          <a:prstGeom prst="homePlate">
            <a:avLst/>
          </a:prstGeom>
          <a:solidFill>
            <a:srgbClr val="2565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23839" b="55757"/>
          <a:stretch/>
        </p:blipFill>
        <p:spPr>
          <a:xfrm>
            <a:off x="7215206" y="214290"/>
            <a:ext cx="1724227" cy="611247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0" y="214290"/>
            <a:ext cx="75723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bg1"/>
                </a:solidFill>
                <a:latin typeface="Comic Sans MS" pitchFamily="66" charset="0"/>
              </a:rPr>
              <a:t>Примеры интерактивных технологий </a:t>
            </a:r>
          </a:p>
          <a:p>
            <a:r>
              <a:rPr lang="ru-RU" sz="2400" dirty="0" smtClean="0">
                <a:solidFill>
                  <a:schemeClr val="bg1"/>
                </a:solidFill>
                <a:latin typeface="Comic Sans MS" pitchFamily="66" charset="0"/>
              </a:rPr>
              <a:t>в формах и методах</a:t>
            </a:r>
            <a:endParaRPr lang="ru-RU" sz="2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одержимое 2"/>
          <p:cNvSpPr txBox="1">
            <a:spLocks/>
          </p:cNvSpPr>
          <p:nvPr/>
        </p:nvSpPr>
        <p:spPr>
          <a:xfrm>
            <a:off x="4143308" y="2000240"/>
            <a:ext cx="5000692" cy="4143404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Проблемная лекция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Семинар-диспут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Учебная дискуссия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«Мозговой штурм»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Дидактическая игра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Игровое проектирование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itchFamily="66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0431304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BEBA8EAE-BF5A-486C-A8C5-ECC9F3942E4B}">
                <a14:imgProps xmlns="" xmlns:a14="http://schemas.microsoft.com/office/drawing/2010/main">
                  <a14:imgLayer r:embed="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6545" y="4605923"/>
            <a:ext cx="2147454" cy="2252076"/>
          </a:xfrm>
          <a:prstGeom prst="rect">
            <a:avLst/>
          </a:prstGeom>
        </p:spPr>
      </p:pic>
      <p:sp>
        <p:nvSpPr>
          <p:cNvPr id="4" name="Пятиугольник 3"/>
          <p:cNvSpPr/>
          <p:nvPr/>
        </p:nvSpPr>
        <p:spPr>
          <a:xfrm>
            <a:off x="0" y="214290"/>
            <a:ext cx="6929454" cy="824801"/>
          </a:xfrm>
          <a:prstGeom prst="homePlate">
            <a:avLst/>
          </a:prstGeom>
          <a:solidFill>
            <a:srgbClr val="2565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23839" b="55757"/>
          <a:stretch/>
        </p:blipFill>
        <p:spPr>
          <a:xfrm>
            <a:off x="7215206" y="214290"/>
            <a:ext cx="1724227" cy="611247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14282" y="357166"/>
            <a:ext cx="60949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chemeClr val="bg1"/>
                </a:solidFill>
                <a:latin typeface="Comic Sans MS" pitchFamily="66" charset="0"/>
              </a:rPr>
              <a:t>Технологии проектного обучения</a:t>
            </a:r>
            <a:endParaRPr lang="ru-RU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0" y="1142984"/>
            <a:ext cx="8358246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Comic Sans MS" pitchFamily="66" charset="0"/>
              </a:rPr>
              <a:t>используют творческую самореализацию личности обучаемого путем развития его интеллектуальных и физических возможностей, волевых качеств и творческих способностей</a:t>
            </a:r>
            <a:r>
              <a:rPr lang="ru-RU" sz="2000" dirty="0" smtClean="0"/>
              <a:t/>
            </a:r>
            <a:br>
              <a:rPr lang="ru-RU" sz="2000" dirty="0" smtClean="0"/>
            </a:br>
            <a:endParaRPr lang="ru-RU" dirty="0"/>
          </a:p>
        </p:txBody>
      </p:sp>
      <p:sp>
        <p:nvSpPr>
          <p:cNvPr id="8" name="Содержимое 2"/>
          <p:cNvSpPr txBox="1">
            <a:spLocks/>
          </p:cNvSpPr>
          <p:nvPr/>
        </p:nvSpPr>
        <p:spPr>
          <a:xfrm>
            <a:off x="3857588" y="2214554"/>
            <a:ext cx="5286412" cy="3857652"/>
          </a:xfrm>
          <a:prstGeom prst="rect">
            <a:avLst/>
          </a:prstGeom>
        </p:spPr>
        <p:txBody>
          <a:bodyPr>
            <a:normAutofit fontScale="92500" lnSpcReduction="1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Студенты учатся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: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овладевать культурой проектирования;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приобретать знания, которые могут и должны пригодиться им в жизни;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творчески мыслить;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прогнозировать и находить возможные варианты решения стоящих перед ними задач;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видеть возможности реализации проекта в условиях действующего предприятия или в условиях учебно-производственных мастерских.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0" y="4929198"/>
            <a:ext cx="507206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7030A0"/>
                </a:solidFill>
                <a:latin typeface="Comic Sans MS" pitchFamily="66" charset="0"/>
              </a:rPr>
              <a:t>Позиция преподавателя </a:t>
            </a:r>
            <a:r>
              <a:rPr lang="ru-RU" dirty="0" smtClean="0">
                <a:latin typeface="Comic Sans MS" pitchFamily="66" charset="0"/>
              </a:rPr>
              <a:t>– роль консультанта, координатора, </a:t>
            </a:r>
          </a:p>
          <a:p>
            <a:r>
              <a:rPr lang="ru-RU" dirty="0" smtClean="0">
                <a:latin typeface="Comic Sans MS" pitchFamily="66" charset="0"/>
              </a:rPr>
              <a:t>эксперта</a:t>
            </a:r>
          </a:p>
          <a:p>
            <a:r>
              <a:rPr lang="ru-RU" dirty="0" smtClean="0">
                <a:solidFill>
                  <a:srgbClr val="7030A0"/>
                </a:solidFill>
                <a:latin typeface="Comic Sans MS" pitchFamily="66" charset="0"/>
              </a:rPr>
              <a:t>Позиция студента </a:t>
            </a:r>
            <a:r>
              <a:rPr lang="ru-RU" dirty="0" smtClean="0">
                <a:latin typeface="Comic Sans MS" pitchFamily="66" charset="0"/>
              </a:rPr>
              <a:t>– субъект познавательной деятельности, </a:t>
            </a:r>
          </a:p>
          <a:p>
            <a:r>
              <a:rPr lang="ru-RU" dirty="0" smtClean="0">
                <a:latin typeface="Comic Sans MS" pitchFamily="66" charset="0"/>
              </a:rPr>
              <a:t>субъект взаимодействия</a:t>
            </a:r>
            <a:endParaRPr lang="ru-RU" dirty="0">
              <a:latin typeface="Comic Sans MS" pitchFamily="66" charset="0"/>
            </a:endParaRPr>
          </a:p>
        </p:txBody>
      </p:sp>
      <p:pic>
        <p:nvPicPr>
          <p:cNvPr id="11" name="Picture 2" descr="C:\Users\Евгений\Pictures\1613545553_224-p-kartinki-na-belom-fone-dlya-prezentatsii-255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2071678"/>
            <a:ext cx="4000528" cy="300025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20431304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Users\Евгений\Pictures\54445394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14346" y="1928802"/>
            <a:ext cx="4050485" cy="3714776"/>
          </a:xfrm>
          <a:prstGeom prst="rect">
            <a:avLst/>
          </a:prstGeom>
          <a:noFill/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BEBA8EAE-BF5A-486C-A8C5-ECC9F3942E4B}">
                <a14:imgProps xmlns="" xmlns:a14="http://schemas.microsoft.com/office/drawing/2010/main">
                  <a14:imgLayer r:embed="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6545" y="4605923"/>
            <a:ext cx="2147454" cy="2252076"/>
          </a:xfrm>
          <a:prstGeom prst="rect">
            <a:avLst/>
          </a:prstGeom>
        </p:spPr>
      </p:pic>
      <p:sp>
        <p:nvSpPr>
          <p:cNvPr id="4" name="Пятиугольник 3"/>
          <p:cNvSpPr/>
          <p:nvPr/>
        </p:nvSpPr>
        <p:spPr>
          <a:xfrm>
            <a:off x="0" y="214290"/>
            <a:ext cx="7429520" cy="824801"/>
          </a:xfrm>
          <a:prstGeom prst="homePlate">
            <a:avLst/>
          </a:prstGeom>
          <a:solidFill>
            <a:srgbClr val="2565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23839" b="55757"/>
          <a:stretch/>
        </p:blipFill>
        <p:spPr>
          <a:xfrm>
            <a:off x="7208158" y="427844"/>
            <a:ext cx="1724227" cy="611247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0" y="428604"/>
            <a:ext cx="660148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chemeClr val="bg1"/>
                </a:solidFill>
                <a:latin typeface="Comic Sans MS" pitchFamily="66" charset="0"/>
              </a:rPr>
              <a:t>Примерные виды проектной деятельности</a:t>
            </a:r>
            <a:endParaRPr lang="ru-RU" sz="2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одержимое 2"/>
          <p:cNvSpPr txBox="1">
            <a:spLocks/>
          </p:cNvSpPr>
          <p:nvPr/>
        </p:nvSpPr>
        <p:spPr>
          <a:xfrm>
            <a:off x="3786182" y="2071678"/>
            <a:ext cx="5357818" cy="3643338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индивидуальный проект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групповой проект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краткосрочный проект (мини проект)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долгосрочный проект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0431304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Users\Евгений\Pictures\internet-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85784" y="2357430"/>
            <a:ext cx="5340679" cy="3057526"/>
          </a:xfrm>
          <a:prstGeom prst="rect">
            <a:avLst/>
          </a:prstGeom>
          <a:noFill/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BEBA8EAE-BF5A-486C-A8C5-ECC9F3942E4B}">
                <a14:imgProps xmlns="" xmlns:a14="http://schemas.microsoft.com/office/drawing/2010/main">
                  <a14:imgLayer r:embed="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6545" y="4605923"/>
            <a:ext cx="2147454" cy="2252076"/>
          </a:xfrm>
          <a:prstGeom prst="rect">
            <a:avLst/>
          </a:prstGeom>
        </p:spPr>
      </p:pic>
      <p:sp>
        <p:nvSpPr>
          <p:cNvPr id="4" name="Пятиугольник 3"/>
          <p:cNvSpPr/>
          <p:nvPr/>
        </p:nvSpPr>
        <p:spPr>
          <a:xfrm>
            <a:off x="0" y="214290"/>
            <a:ext cx="7358082" cy="824801"/>
          </a:xfrm>
          <a:prstGeom prst="homePlate">
            <a:avLst/>
          </a:prstGeom>
          <a:solidFill>
            <a:srgbClr val="2565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23839" b="55757"/>
          <a:stretch/>
        </p:blipFill>
        <p:spPr>
          <a:xfrm>
            <a:off x="7208158" y="427844"/>
            <a:ext cx="1724227" cy="611247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0" y="214290"/>
            <a:ext cx="693811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chemeClr val="bg1"/>
                </a:solidFill>
                <a:latin typeface="Comic Sans MS" pitchFamily="66" charset="0"/>
              </a:rPr>
              <a:t>Типы информационно – коммуникационных </a:t>
            </a:r>
          </a:p>
          <a:p>
            <a:r>
              <a:rPr lang="ru-RU" sz="2400" dirty="0" smtClean="0">
                <a:solidFill>
                  <a:schemeClr val="bg1"/>
                </a:solidFill>
                <a:latin typeface="Comic Sans MS" pitchFamily="66" charset="0"/>
              </a:rPr>
              <a:t>технологий по их основному назначению</a:t>
            </a:r>
            <a:endParaRPr lang="ru-RU" sz="2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одержимое 2"/>
          <p:cNvSpPr txBox="1">
            <a:spLocks/>
          </p:cNvSpPr>
          <p:nvPr/>
        </p:nvSpPr>
        <p:spPr>
          <a:xfrm>
            <a:off x="4643438" y="2285992"/>
            <a:ext cx="4686336" cy="35719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Демонстрационные технологии;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Технологии, в основу которых положены ресурсы Интернет; 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Мультимедийные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 технологии.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itchFamily="66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0431304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1322</TotalTime>
  <Words>803</Words>
  <Application>Microsoft Office PowerPoint</Application>
  <PresentationFormat>Экран (4:3)</PresentationFormat>
  <Paragraphs>154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Евгений</dc:creator>
  <cp:lastModifiedBy>Евгений</cp:lastModifiedBy>
  <cp:revision>17</cp:revision>
  <dcterms:created xsi:type="dcterms:W3CDTF">2023-02-20T12:24:08Z</dcterms:created>
  <dcterms:modified xsi:type="dcterms:W3CDTF">2023-06-12T17:14:57Z</dcterms:modified>
</cp:coreProperties>
</file>