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4" r:id="rId1"/>
    <p:sldMasterId id="2147484042" r:id="rId2"/>
  </p:sldMasterIdLst>
  <p:notesMasterIdLst>
    <p:notesMasterId r:id="rId21"/>
  </p:notesMasterIdLst>
  <p:sldIdLst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87" r:id="rId11"/>
    <p:sldId id="288" r:id="rId12"/>
    <p:sldId id="289" r:id="rId13"/>
    <p:sldId id="290" r:id="rId14"/>
    <p:sldId id="291" r:id="rId15"/>
    <p:sldId id="285" r:id="rId16"/>
    <p:sldId id="292" r:id="rId17"/>
    <p:sldId id="264" r:id="rId18"/>
    <p:sldId id="275" r:id="rId19"/>
    <p:sldId id="26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052" autoAdjust="0"/>
  </p:normalViewPr>
  <p:slideViewPr>
    <p:cSldViewPr>
      <p:cViewPr>
        <p:scale>
          <a:sx n="74" d="100"/>
          <a:sy n="74" d="100"/>
        </p:scale>
        <p:origin x="-104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24EB674-3802-4C2F-915C-491135460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9564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4EB674-3802-4C2F-915C-491135460E6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375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4EB674-3802-4C2F-915C-491135460E6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147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4EB674-3802-4C2F-915C-491135460E6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971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4EB674-3802-4C2F-915C-491135460E67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879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6EAA40-DBCC-4814-B618-1C6581203D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668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8BDCEA-1470-4B18-A8A7-DF15B82A5B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4361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2D63A6-906A-471D-98FC-7A4566919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8952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pPr>
              <a:defRPr/>
            </a:pPr>
            <a:fld id="{D16EAA40-DBCC-4814-B618-1C6581203D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439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pPr>
              <a:defRPr/>
            </a:pPr>
            <a:fld id="{8698C743-625A-40F4-AF7A-F69EF07110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5543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1008B2-D933-4CA0-A7F9-FA4D829104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4936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9214CE-DB42-4968-8815-BD495461EC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3331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A72608-453D-40AD-8CA4-424144EE81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1555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718C1B-A9D1-480C-BF49-DFA8177829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505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29D888-ADFE-4227-AF94-01A69598BB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6529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6B2E86-F67B-446C-A4ED-22403F4349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6966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8C743-625A-40F4-AF7A-F69EF07110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2448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ADBBD8-4F02-4E82-AAA6-7D9F4AF870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6956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BCCAB4-BD61-46B2-BB58-832BB0603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86380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BCCAB4-BD61-46B2-BB58-832BB0603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62701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BCCAB4-BD61-46B2-BB58-832BB0603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394321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BCCAB4-BD61-46B2-BB58-832BB0603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57138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BCCAB4-BD61-46B2-BB58-832BB0603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770803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BCCAB4-BD61-46B2-BB58-832BB0603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89171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8BDCEA-1470-4B18-A8A7-DF15B82A5B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5932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2D63A6-906A-471D-98FC-7A4566919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9711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1008B2-D933-4CA0-A7F9-FA4D829104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9766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9214CE-DB42-4968-8815-BD495461EC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4301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A72608-453D-40AD-8CA4-424144EE81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3347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718C1B-A9D1-480C-BF49-DFA8177829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0121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29D888-ADFE-4227-AF94-01A69598BB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780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6B2E86-F67B-446C-A4ED-22403F4349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8872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ADBBD8-4F02-4E82-AAA6-7D9F4AF870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5949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3BCCAB4-BD61-46B2-BB58-832BB0603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47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3BCCAB4-BD61-46B2-BB58-832BB0603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0588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  <p:sldLayoutId id="2147484054" r:id="rId12"/>
    <p:sldLayoutId id="2147484055" r:id="rId13"/>
    <p:sldLayoutId id="2147484056" r:id="rId14"/>
    <p:sldLayoutId id="2147484057" r:id="rId15"/>
    <p:sldLayoutId id="2147484058" r:id="rId16"/>
    <p:sldLayoutId id="2147484059" r:id="rId17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jp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ctkepublic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hyperlink" Target="file:///C:\Users\1\AppData\Local\Temp\Rar$DIa0.325\7.%20&#1044;&#1086;&#1087;&#1086;&#1083;&#1085;&#1080;&#1090;&#1077;&#1083;&#1100;&#1085;&#1086;&#1077;%20&#1086;&#1073;&#1088;&#1072;&#1079;&#1086;&#1074;&#1072;&#1085;&#1080;&#1077;%20&#1074;%20&#1056;&#1086;&#1089;&#1089;&#1080;&#1080;:%20&#1080;&#1089;&#1090;&#1086;&#1088;&#1080;&#1103;%20&#1080;%20&#1089;&#1086;&#1074;&#1088;&#1077;&#1084;&#1077;&#1085;&#1085;&#1086;&#1089;&#1090;&#1100;%20...%5b&#1069;&#1083;&#1077;&#1082;&#1090;&#1088;&#1086;&#1085;&#1085;&#1099;&#1081;%20&#1088;&#1077;&#1089;&#1091;&#1088;&#1089;%5d%20&#8212;%20&#1056;&#1077;&#1078;&#1080;&#1084;%20&#1076;&#1086;&#1089;&#1090;&#1091;&#1087;&#1072;:%20https:\cyberleninka.ru\...\dopolnitelnoe-obrazovanie-v-rossii-istoriya-i-sovremennost%20(&#1076;&#1072;&#1090;&#1072;%20&#1086;&#1073;&#1088;&#1072;&#1097;&#1077;&#1085;&#1080;&#1103;:%2007.10.2018)" TargetMode="External"/><Relationship Id="rId5" Type="http://schemas.openxmlformats.org/officeDocument/2006/relationships/hyperlink" Target="http://gov.cap.ru/HOME/71/obrazov/dush/DswMedia/istoriyarazvitiyado.doc" TargetMode="External"/><Relationship Id="rId4" Type="http://schemas.openxmlformats.org/officeDocument/2006/relationships/hyperlink" Target="http://mozaika.dn.ua/index.php?newsid=137307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2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568953" cy="255297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900" dirty="0" smtClean="0"/>
              <a:t>ИСТОРИЯ ГОРЛОВСКОГО ЦЕНТРА ТУРИЗМА</a:t>
            </a:r>
            <a:r>
              <a:rPr lang="ru-RU" sz="4900" dirty="0"/>
              <a:t>, КРАЕВЕДЕНИЯ И ЭКСКУРСИЙ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3074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716016" y="3212976"/>
            <a:ext cx="4320480" cy="3456384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ru-RU" sz="1800" b="1" dirty="0" smtClean="0"/>
              <a:t>Работу выполнила: </a:t>
            </a:r>
          </a:p>
          <a:p>
            <a:pPr eaLnBrk="1" hangingPunct="1"/>
            <a:r>
              <a:rPr lang="ru-RU" sz="1800" dirty="0" smtClean="0"/>
              <a:t>Шумакова Евгения Александровна, ученица 9 класса МОУ г. Горловки «Гимназия «интеллект»</a:t>
            </a:r>
          </a:p>
          <a:p>
            <a:pPr eaLnBrk="1" hangingPunct="1"/>
            <a:r>
              <a:rPr lang="ru-RU" sz="1800" b="1" dirty="0" smtClean="0"/>
              <a:t>Руководитель:</a:t>
            </a:r>
            <a:r>
              <a:rPr lang="ru-RU" sz="1800" dirty="0" smtClean="0"/>
              <a:t> </a:t>
            </a:r>
          </a:p>
          <a:p>
            <a:pPr eaLnBrk="1" hangingPunct="1"/>
            <a:r>
              <a:rPr lang="ru-RU" sz="1800" dirty="0" err="1" smtClean="0"/>
              <a:t>Глушановская</a:t>
            </a:r>
            <a:r>
              <a:rPr lang="ru-RU" sz="1800" dirty="0" smtClean="0"/>
              <a:t> Светлана Ивановна учитель истории и обществознания, высшей категории, учитель – Моу г. Горловки «гимназия «интеллект».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00806"/>
            <a:ext cx="3858397" cy="29737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Восхождение на самую высокую точку Европы – гору </a:t>
            </a:r>
            <a:r>
              <a:rPr lang="ru-RU" dirty="0" err="1" smtClean="0"/>
              <a:t>эльбрус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85" y="1988840"/>
            <a:ext cx="2839640" cy="3786187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8C743-625A-40F4-AF7A-F69EF071107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970667"/>
            <a:ext cx="3096344" cy="2088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231775"/>
            <a:ext cx="3241649" cy="24312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36" y="2063967"/>
            <a:ext cx="1920213" cy="176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239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prstClr val="white"/>
                </a:solidFill>
              </a:rPr>
              <a:t>Восхождение на самую высокую точку </a:t>
            </a:r>
            <a:r>
              <a:rPr lang="ru-RU" sz="3200" dirty="0" smtClean="0">
                <a:solidFill>
                  <a:prstClr val="white"/>
                </a:solidFill>
              </a:rPr>
              <a:t>южной </a:t>
            </a:r>
            <a:r>
              <a:rPr lang="ru-RU" sz="3200" dirty="0" err="1" smtClean="0">
                <a:solidFill>
                  <a:prstClr val="white"/>
                </a:solidFill>
              </a:rPr>
              <a:t>америки</a:t>
            </a:r>
            <a:r>
              <a:rPr lang="ru-RU" sz="3200" dirty="0" smtClean="0">
                <a:solidFill>
                  <a:prstClr val="white"/>
                </a:solidFill>
              </a:rPr>
              <a:t> </a:t>
            </a:r>
            <a:r>
              <a:rPr lang="ru-RU" sz="3200" dirty="0">
                <a:solidFill>
                  <a:prstClr val="white"/>
                </a:solidFill>
              </a:rPr>
              <a:t>– гору </a:t>
            </a:r>
            <a:r>
              <a:rPr lang="ru-RU" sz="3200" dirty="0" err="1" smtClean="0">
                <a:solidFill>
                  <a:prstClr val="white"/>
                </a:solidFill>
              </a:rPr>
              <a:t>Аконкагуа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087773"/>
            <a:ext cx="3222724" cy="2417043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8C743-625A-40F4-AF7A-F69EF071107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212901"/>
            <a:ext cx="3803915" cy="28529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28" y="1844824"/>
            <a:ext cx="2867081" cy="191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390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Восхождение на </a:t>
            </a:r>
            <a:r>
              <a:rPr lang="ru-RU" dirty="0" smtClean="0"/>
              <a:t>самые высокие точки Африки, Азии, Северной Америки, Австралии-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97088"/>
            <a:ext cx="2861964" cy="1907976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8C743-625A-40F4-AF7A-F69EF071107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741621"/>
            <a:ext cx="3491880" cy="26189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49080"/>
            <a:ext cx="3227851" cy="24208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489839"/>
            <a:ext cx="2819121" cy="21143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3" y="2097088"/>
            <a:ext cx="1872208" cy="190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428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14" y="3004733"/>
            <a:ext cx="4464496" cy="334837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8C743-625A-40F4-AF7A-F69EF071107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82" y="282697"/>
            <a:ext cx="3566626" cy="23762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243" y="4678919"/>
            <a:ext cx="1482393" cy="1944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82267"/>
            <a:ext cx="2643782" cy="19828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1982"/>
            <a:ext cx="3530720" cy="185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1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964488" cy="16443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На базе </a:t>
            </a:r>
            <a:r>
              <a:rPr lang="ru-RU" dirty="0">
                <a:solidFill>
                  <a:schemeClr val="tx1"/>
                </a:solidFill>
              </a:rPr>
              <a:t>Центра вновь открыт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Музей </a:t>
            </a:r>
            <a:r>
              <a:rPr lang="ru-RU" dirty="0">
                <a:solidFill>
                  <a:schemeClr val="tx1"/>
                </a:solidFill>
              </a:rPr>
              <a:t>истории образования города</a:t>
            </a:r>
          </a:p>
        </p:txBody>
      </p:sp>
      <p:pic>
        <p:nvPicPr>
          <p:cNvPr id="5" name="Объект 4" descr="C:\Users\1\AppData\Local\Temp\Rar$DIa0.450\_jh8nVEFSXk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76872"/>
            <a:ext cx="3312368" cy="3220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1\Desktop\Первые парты и школьные формы разных лет_ в Горловке открылся музей истории образования - НОВОСТИ - Gorlovka.ua_files\_XuKuNTJlsFcD(1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428" y="4581128"/>
            <a:ext cx="2952328" cy="2088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gorlovka.ua/Images/Upload/NewsArticle/2WXxtD9/_wCLdLqLjYjt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76549"/>
            <a:ext cx="2736304" cy="21330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61121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35" y="667929"/>
            <a:ext cx="3241626" cy="216024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8C743-625A-40F4-AF7A-F69EF071107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35" y="3339986"/>
            <a:ext cx="4131579" cy="27533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877045"/>
            <a:ext cx="3532551" cy="23541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761" y="404664"/>
            <a:ext cx="4247838" cy="283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2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dirty="0" smtClean="0">
                <a:solidFill>
                  <a:schemeClr val="tx1"/>
                </a:solidFill>
              </a:rPr>
              <a:t>Практическое значение полученных результатов:</a:t>
            </a:r>
            <a:endParaRPr lang="ru-RU" sz="320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dirty="0"/>
              <a:t>применение на уроках истории Отечества и на Уроках гражданственности  и духовности </a:t>
            </a:r>
            <a:r>
              <a:rPr lang="ru-RU" dirty="0" smtClean="0"/>
              <a:t>Донбасса, </a:t>
            </a:r>
            <a:r>
              <a:rPr lang="ru-RU" dirty="0"/>
              <a:t>во внеклассной </a:t>
            </a:r>
            <a:r>
              <a:rPr lang="ru-RU" dirty="0" smtClean="0"/>
              <a:t>работе;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dirty="0" smtClean="0"/>
              <a:t>Пополнена </a:t>
            </a:r>
            <a:r>
              <a:rPr lang="ru-RU" dirty="0"/>
              <a:t>летопись ЦТКЭ дополнительными краеведческими </a:t>
            </a:r>
            <a:r>
              <a:rPr lang="ru-RU" dirty="0" smtClean="0"/>
              <a:t>материалами;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р</a:t>
            </a:r>
            <a:r>
              <a:rPr lang="ru-RU" dirty="0" smtClean="0"/>
              <a:t>абота </a:t>
            </a:r>
            <a:r>
              <a:rPr lang="ru-RU" dirty="0"/>
              <a:t>способствует популяризации Центра, как в Горловке, так и в ДНР.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8313" y="1588"/>
            <a:ext cx="8229600" cy="1771228"/>
          </a:xfrm>
        </p:spPr>
        <p:txBody>
          <a:bodyPr/>
          <a:lstStyle/>
          <a:p>
            <a:pPr eaLnBrk="1" hangingPunct="1"/>
            <a:r>
              <a:rPr lang="ru-RU" dirty="0" smtClean="0"/>
              <a:t>                     </a:t>
            </a:r>
            <a:r>
              <a:rPr lang="ru-RU" dirty="0" smtClean="0">
                <a:solidFill>
                  <a:schemeClr val="tx1"/>
                </a:solidFill>
              </a:rPr>
              <a:t>Литература: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84213" y="1125538"/>
            <a:ext cx="7848600" cy="5256212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r>
              <a:rPr lang="ru-RU" dirty="0"/>
              <a:t>1.Горловский центр туризма, краеведения и экскурсий [Электронный ресурс] — Режим доступа: .gran-nut.wixsite.com/</a:t>
            </a:r>
            <a:r>
              <a:rPr lang="ru-RU" dirty="0" err="1"/>
              <a:t>ctke</a:t>
            </a:r>
            <a:r>
              <a:rPr lang="ru-RU" dirty="0"/>
              <a:t>/</a:t>
            </a:r>
            <a:r>
              <a:rPr lang="ru-RU" dirty="0" err="1"/>
              <a:t>work</a:t>
            </a:r>
            <a:r>
              <a:rPr lang="ru-RU" dirty="0"/>
              <a:t> (дата обращения: 04.10.2018)</a:t>
            </a:r>
          </a:p>
          <a:p>
            <a:r>
              <a:rPr lang="ru-RU" dirty="0"/>
              <a:t>2. Горловка: Больше чем воспитание [Электронный ресурс] — Режим доступа: ДНР — Донецкая Народная Республика, новости ДНР, сайт ДНР dnr-news.com (дата обращения: 04.10.2018)</a:t>
            </a:r>
          </a:p>
          <a:p>
            <a:r>
              <a:rPr lang="ru-RU" dirty="0"/>
              <a:t>3. </a:t>
            </a:r>
            <a:r>
              <a:rPr lang="ru-RU" dirty="0" err="1"/>
              <a:t>Горловский</a:t>
            </a:r>
            <a:r>
              <a:rPr lang="ru-RU" dirty="0"/>
              <a:t> Медиа Портал [Электронный ресурс] — Режим доступа www.0624.com.ua/.../10258-muzej-istorii-obrazovanija-gorlovki-prezentuet-127-rus. (дата обращения: 04.10.2018)</a:t>
            </a:r>
          </a:p>
          <a:p>
            <a:r>
              <a:rPr lang="ru-RU" dirty="0">
                <a:hlinkClick r:id="rId3"/>
              </a:rPr>
              <a:t>4.Горловский центр туризма краеведения и экскурсий. |В Контакте [Электронный ресурс] — Режим доступа: https://vk.com/ctkepublic (дата обращения: 07.10.2018)</a:t>
            </a:r>
            <a:endParaRPr lang="ru-RU" dirty="0"/>
          </a:p>
          <a:p>
            <a:r>
              <a:rPr lang="ru-RU" dirty="0"/>
              <a:t>5.Горловская мозаика. </a:t>
            </a:r>
            <a:r>
              <a:rPr lang="ru-RU" u="sng" dirty="0">
                <a:hlinkClick r:id="rId4" tooltip="В Горловском Центре туризма, краеведения и экскурсий состоялся финал Чемпионата ДНР по скалолазанию "/>
              </a:rPr>
              <a:t>В </a:t>
            </a:r>
            <a:r>
              <a:rPr lang="ru-RU" u="sng" dirty="0" err="1">
                <a:hlinkClick r:id="rId4" tooltip="В Горловском Центре туризма, краеведения и экскурсий состоялся финал Чемпионата ДНР по скалолазанию "/>
              </a:rPr>
              <a:t>Горловском</a:t>
            </a:r>
            <a:r>
              <a:rPr lang="ru-RU" u="sng" dirty="0">
                <a:hlinkClick r:id="rId4" tooltip="В Горловском Центре туризма, краеведения и экскурсий состоялся финал Чемпионата ДНР по скалолазанию "/>
              </a:rPr>
              <a:t> Центре туризма, краеведения и экскурсий состоялся финал Чемпионата ДНР по скалолазанию  — </a:t>
            </a:r>
            <a:r>
              <a:rPr lang="ru-RU" u="sng" dirty="0" err="1">
                <a:hlinkClick r:id="rId4" tooltip="В Горловском Центре туризма, краеведения и экскурсий состоялся финал Чемпионата ДНР по скалолазанию "/>
              </a:rPr>
              <a:t>Горловская</a:t>
            </a:r>
            <a:r>
              <a:rPr lang="ru-RU" u="sng" dirty="0">
                <a:hlinkClick r:id="rId4" tooltip="В Горловском Центре туризма, краеведения и экскурсий состоялся финал Чемпионата ДНР по скалолазанию "/>
              </a:rPr>
              <a:t> мозаика - городской сайт г. Горловка</a:t>
            </a:r>
            <a:r>
              <a:rPr lang="ru-RU" dirty="0"/>
              <a:t> [Электронный ресурс] — Режим доступа: mozaika.dn.ua (дата обращения: 08.10.2018)</a:t>
            </a:r>
          </a:p>
          <a:p>
            <a:r>
              <a:rPr lang="ru-RU" dirty="0"/>
              <a:t>6. </a:t>
            </a:r>
            <a:r>
              <a:rPr lang="ru-RU" dirty="0">
                <a:hlinkClick r:id="rId5"/>
              </a:rPr>
              <a:t>История развития дополнительного образования в России [Электронный ресурс] — Режим доступа:  gov.cap.ru/HOME/71/ </a:t>
            </a:r>
            <a:r>
              <a:rPr lang="en-US" i="1" dirty="0" err="1">
                <a:hlinkClick r:id="rId5"/>
              </a:rPr>
              <a:t>obrazov</a:t>
            </a:r>
            <a:r>
              <a:rPr lang="ru-RU" i="1" dirty="0">
                <a:hlinkClick r:id="rId5"/>
              </a:rPr>
              <a:t>/ </a:t>
            </a:r>
            <a:r>
              <a:rPr lang="en-US" i="1" dirty="0" err="1">
                <a:hlinkClick r:id="rId5"/>
              </a:rPr>
              <a:t>dush</a:t>
            </a:r>
            <a:r>
              <a:rPr lang="ru-RU" i="1" dirty="0">
                <a:hlinkClick r:id="rId5"/>
              </a:rPr>
              <a:t>/ </a:t>
            </a:r>
            <a:r>
              <a:rPr lang="en-US" i="1" dirty="0" err="1">
                <a:hlinkClick r:id="rId5"/>
              </a:rPr>
              <a:t>DswMedia</a:t>
            </a:r>
            <a:r>
              <a:rPr lang="ru-RU" i="1" dirty="0">
                <a:hlinkClick r:id="rId5"/>
              </a:rPr>
              <a:t>/ </a:t>
            </a:r>
            <a:r>
              <a:rPr lang="en-US" i="1" dirty="0" err="1">
                <a:hlinkClick r:id="rId5"/>
              </a:rPr>
              <a:t>istoriyarazvitiyado</a:t>
            </a:r>
            <a:r>
              <a:rPr lang="ru-RU" i="1" dirty="0">
                <a:hlinkClick r:id="rId5"/>
              </a:rPr>
              <a:t>.</a:t>
            </a:r>
            <a:r>
              <a:rPr lang="en-US" i="1" dirty="0">
                <a:hlinkClick r:id="rId5"/>
              </a:rPr>
              <a:t>doc </a:t>
            </a:r>
            <a:r>
              <a:rPr lang="ru-RU" dirty="0">
                <a:hlinkClick r:id="rId5"/>
              </a:rPr>
              <a:t>(дата обращения: 08.10.2018)</a:t>
            </a:r>
            <a:endParaRPr lang="ru-RU" dirty="0"/>
          </a:p>
          <a:p>
            <a:r>
              <a:rPr lang="ru-RU" u="sng" dirty="0">
                <a:hlinkClick r:id="rId6"/>
              </a:rPr>
              <a:t>7. Дополнительное образование в России: история и современность ...</a:t>
            </a:r>
            <a:endParaRPr lang="ru-RU" dirty="0"/>
          </a:p>
          <a:p>
            <a:r>
              <a:rPr lang="ru-RU" u="sng" dirty="0">
                <a:hlinkClick r:id="rId6"/>
              </a:rPr>
              <a:t>[Электронный ресурс] — Режим доступа: https://cyberleninka.ru/.../dopolnitelnoe-obrazovanie-v-rossii-istoriya-i-sovremennost (дата обращения: 07.10.2018)</a:t>
            </a:r>
            <a:endParaRPr lang="ru-RU" dirty="0"/>
          </a:p>
          <a:p>
            <a:r>
              <a:rPr lang="ru-RU" dirty="0"/>
              <a:t>8. Концепция патриотического воспитания детей и учащейся молодёжи [Электронный ресурс] — Режим доступа: </a:t>
            </a:r>
            <a:r>
              <a:rPr lang="ru-RU" dirty="0" err="1"/>
              <a:t>минспорт.рус</a:t>
            </a:r>
            <a:r>
              <a:rPr lang="ru-RU" dirty="0"/>
              <a:t>/koncepciya-patrioticheskogo-vospitaniya-detey-i-uchashcheysya-molo (дата обращения: 03.10.2018)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hangingPunct="1">
              <a:defRPr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7924800" cy="792163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Выводы:</a:t>
            </a:r>
            <a:endParaRPr lang="ru-RU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908719"/>
            <a:ext cx="8305800" cy="5040561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/>
              <a:t>с</a:t>
            </a:r>
            <a:r>
              <a:rPr lang="ru-RU" sz="2400" dirty="0" smtClean="0"/>
              <a:t>истема </a:t>
            </a:r>
            <a:r>
              <a:rPr lang="ru-RU" sz="2400" dirty="0"/>
              <a:t>дополнительного образования в ДНР достаточно широка. Она помогает  молодёжи раскрыть свои способности, и творческий </a:t>
            </a:r>
            <a:r>
              <a:rPr lang="ru-RU" sz="2400" dirty="0" smtClean="0"/>
              <a:t>потенциал;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/>
              <a:t>ф</a:t>
            </a:r>
            <a:r>
              <a:rPr lang="ru-RU" sz="2400" dirty="0" smtClean="0"/>
              <a:t>ормы работы ЦТКЭ разнообразны. Жизнь Центра очень насыщенная. Она дисциплинирует, создаёт самостоятельного и ответственного человека.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Мы </a:t>
            </a:r>
            <a:r>
              <a:rPr lang="ru-RU" sz="2400" dirty="0"/>
              <a:t>пришли к  выводу, что благодаря деятельности ЦТКЭ происходит выявление, развитие и поддержка одарённых детей, стимулирование творческого и спортивного самосовершенствования, воспитания у детей патриотизма, активной гражданской позиции. 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4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85800" indent="-685800" eaLnBrk="1" hangingPunct="1"/>
            <a:r>
              <a:rPr lang="ru-RU" sz="4000" dirty="0" smtClean="0">
                <a:solidFill>
                  <a:schemeClr val="tx1"/>
                </a:solidFill>
              </a:rPr>
              <a:t>Актуальность проблемы:</a:t>
            </a:r>
            <a:endParaRPr lang="ru-RU" sz="3200" u="sng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276872"/>
            <a:ext cx="8820472" cy="4444355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/>
              <a:t> становление </a:t>
            </a:r>
            <a:r>
              <a:rPr lang="ru-RU" dirty="0"/>
              <a:t>в </a:t>
            </a:r>
            <a:r>
              <a:rPr lang="ru-RU" dirty="0" smtClean="0"/>
              <a:t>ДНР </a:t>
            </a:r>
            <a:r>
              <a:rPr lang="ru-RU" dirty="0"/>
              <a:t>новой системы дополнительного </a:t>
            </a:r>
            <a:r>
              <a:rPr lang="ru-RU" dirty="0" smtClean="0"/>
              <a:t>образования;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формирование </a:t>
            </a:r>
            <a:r>
              <a:rPr lang="ru-RU" dirty="0"/>
              <a:t>человека — гуманиста, </a:t>
            </a:r>
            <a:r>
              <a:rPr lang="ru-RU" dirty="0" smtClean="0"/>
              <a:t>личности</a:t>
            </a:r>
            <a:r>
              <a:rPr lang="ru-RU" dirty="0"/>
              <a:t>, индивидуальности, </a:t>
            </a:r>
            <a:r>
              <a:rPr lang="ru-RU" dirty="0" smtClean="0"/>
              <a:t>гражданина-патриота;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выявление </a:t>
            </a:r>
            <a:r>
              <a:rPr lang="ru-RU" dirty="0"/>
              <a:t>и </a:t>
            </a:r>
            <a:r>
              <a:rPr lang="ru-RU" dirty="0" smtClean="0"/>
              <a:t>развитие  </a:t>
            </a:r>
            <a:r>
              <a:rPr lang="ru-RU" dirty="0"/>
              <a:t>задатков и способностей детей, которые обеспечат их устойчивое саморазвитие во взрослой </a:t>
            </a:r>
            <a:r>
              <a:rPr lang="ru-RU" dirty="0" smtClean="0"/>
              <a:t>жизни;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 ориентация на развитие </a:t>
            </a:r>
            <a:r>
              <a:rPr lang="ru-RU" dirty="0"/>
              <a:t>инициативы</a:t>
            </a:r>
            <a:r>
              <a:rPr lang="ru-RU" dirty="0" smtClean="0"/>
              <a:t>, самостоятельности, конкурентоспособности</a:t>
            </a:r>
            <a:r>
              <a:rPr lang="ru-RU" dirty="0"/>
              <a:t>, мобильности будущих специалистов.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ru-RU" dirty="0" smtClean="0"/>
          </a:p>
          <a:p>
            <a:pPr marL="533400" indent="-5334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  </a:t>
            </a:r>
          </a:p>
          <a:p>
            <a:pPr marL="533400" indent="-5334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>
          <a:xfrm>
            <a:off x="683568" y="762000"/>
            <a:ext cx="8568952" cy="794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400" dirty="0" smtClean="0">
                <a:solidFill>
                  <a:schemeClr val="tx1"/>
                </a:solidFill>
              </a:rPr>
              <a:t>Цель данного исследования:</a:t>
            </a:r>
            <a:endParaRPr lang="ru-RU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362200"/>
            <a:ext cx="7693025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изучить историю </a:t>
            </a:r>
            <a:r>
              <a:rPr lang="ru-RU" dirty="0"/>
              <a:t>становления и </a:t>
            </a: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развития </a:t>
            </a:r>
            <a:r>
              <a:rPr lang="ru-RU" dirty="0"/>
              <a:t>ЦТКЭ </a:t>
            </a:r>
            <a:r>
              <a:rPr lang="ru-RU" dirty="0" smtClean="0"/>
              <a:t>учащейся</a:t>
            </a:r>
          </a:p>
          <a:p>
            <a:pPr marL="0" indent="0" eaLnBrk="1" hangingPunct="1">
              <a:buNone/>
            </a:pPr>
            <a:r>
              <a:rPr lang="ru-RU" dirty="0" smtClean="0"/>
              <a:t> </a:t>
            </a:r>
            <a:r>
              <a:rPr lang="ru-RU" dirty="0"/>
              <a:t>молодёжи в Горловке.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609" y="4592792"/>
            <a:ext cx="2771800" cy="18471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869160"/>
            <a:ext cx="2588191" cy="17247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578607"/>
            <a:ext cx="2724826" cy="181584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924800" cy="836613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chemeClr val="tx1"/>
                </a:solidFill>
              </a:rPr>
              <a:t>Задачи:</a:t>
            </a:r>
            <a:endParaRPr lang="ru-RU" sz="3200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836613"/>
            <a:ext cx="8388424" cy="6021387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u-RU" dirty="0"/>
              <a:t>и</a:t>
            </a:r>
            <a:r>
              <a:rPr lang="ru-RU" sz="2400" dirty="0" smtClean="0"/>
              <a:t>зучить историю становления учреждения дополнительного образования;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dirty="0"/>
              <a:t>и</a:t>
            </a:r>
            <a:r>
              <a:rPr lang="ru-RU" dirty="0" smtClean="0"/>
              <a:t>сследовать работу ЦТКЭ в городе Горловке узнать, кто стоял у истоков Центра, какие кружки и секции действуют в нём;</a:t>
            </a:r>
            <a:endParaRPr lang="ru-RU" sz="2400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ru-RU" sz="2400" dirty="0" smtClean="0"/>
              <a:t>выявить</a:t>
            </a:r>
            <a:r>
              <a:rPr lang="ru-RU" sz="2400" dirty="0"/>
              <a:t>, как работа Центра влияет на формирование </a:t>
            </a:r>
            <a:r>
              <a:rPr lang="ru-RU" sz="2400" dirty="0" smtClean="0"/>
              <a:t>личности;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dirty="0" smtClean="0"/>
              <a:t> </a:t>
            </a:r>
            <a:r>
              <a:rPr lang="ru-RU" sz="2400" dirty="0"/>
              <a:t>изучить научную литературу и интернет материалы по данной </a:t>
            </a:r>
            <a:r>
              <a:rPr lang="ru-RU" sz="2400" dirty="0" smtClean="0"/>
              <a:t>проблеме</a:t>
            </a:r>
            <a:r>
              <a:rPr lang="ru-RU" sz="2400" dirty="0"/>
              <a:t>;</a:t>
            </a:r>
            <a:endParaRPr lang="ru-RU" sz="2400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ru-RU" sz="2400" dirty="0" smtClean="0"/>
              <a:t> </a:t>
            </a:r>
            <a:r>
              <a:rPr lang="ru-RU" sz="2400" dirty="0"/>
              <a:t>п</a:t>
            </a:r>
            <a:r>
              <a:rPr lang="ru-RU" sz="2400" dirty="0" smtClean="0"/>
              <a:t>ополнить </a:t>
            </a:r>
            <a:r>
              <a:rPr lang="ru-RU" sz="2400" dirty="0"/>
              <a:t>летопись ЦТКЭ дополнительными </a:t>
            </a:r>
            <a:r>
              <a:rPr lang="ru-RU" sz="2400" dirty="0" smtClean="0"/>
              <a:t>краеведческими </a:t>
            </a:r>
            <a:r>
              <a:rPr lang="ru-RU" sz="2400" dirty="0"/>
              <a:t>материалами.</a:t>
            </a:r>
            <a:r>
              <a:rPr lang="ru-RU" sz="2400" dirty="0" smtClean="0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8274496" cy="1905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dirty="0">
                <a:solidFill>
                  <a:schemeClr val="tx1"/>
                </a:solidFill>
              </a:rPr>
              <a:t>ИСТОРИЯ </a:t>
            </a:r>
            <a:r>
              <a:rPr lang="ru-RU" dirty="0" smtClean="0">
                <a:solidFill>
                  <a:schemeClr val="tx1"/>
                </a:solidFill>
              </a:rPr>
              <a:t>ГОРЛОВСКОГО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ЦЕНТРА ТУРИЗМА, КРАЕВЕДЕНИЯ И ЭКСКУРСИЙ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362200"/>
            <a:ext cx="7693025" cy="4306888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b="1" dirty="0" smtClean="0"/>
              <a:t>Объект исследования:</a:t>
            </a:r>
            <a:r>
              <a:rPr lang="ru-RU" dirty="0"/>
              <a:t> учреждение дополнительного образования </a:t>
            </a:r>
            <a:r>
              <a:rPr lang="ru-RU" dirty="0" smtClean="0"/>
              <a:t>«Центр </a:t>
            </a:r>
            <a:r>
              <a:rPr lang="ru-RU" dirty="0"/>
              <a:t>Туризма, Краеведения и </a:t>
            </a:r>
            <a:r>
              <a:rPr lang="ru-RU" dirty="0" smtClean="0"/>
              <a:t>Экскурсий учащейся молодёжи» </a:t>
            </a:r>
            <a:r>
              <a:rPr lang="ru-RU" dirty="0"/>
              <a:t>города Горловки. </a:t>
            </a:r>
            <a:endParaRPr lang="ru-RU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ru-RU" b="1" dirty="0" smtClean="0"/>
              <a:t> Предмет исследования</a:t>
            </a:r>
            <a:r>
              <a:rPr lang="ru-RU" dirty="0" smtClean="0"/>
              <a:t>:</a:t>
            </a:r>
            <a:r>
              <a:rPr lang="ru-RU" dirty="0"/>
              <a:t> история развития и практические аспекты деятельности учреждения дополнительного образования ЦТКЭ.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5400" dirty="0" smtClean="0">
                <a:solidFill>
                  <a:schemeClr val="tx1"/>
                </a:solidFill>
              </a:rPr>
              <a:t>База исследования:</a:t>
            </a:r>
            <a:endParaRPr lang="ru-RU" sz="44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362200"/>
            <a:ext cx="8856984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dirty="0"/>
              <a:t>научная литература, фонд музея  истории образования в ЦТКЭ, приказы УО, видеоматериалы (интервью </a:t>
            </a:r>
            <a:r>
              <a:rPr lang="ru-RU" sz="2400" dirty="0" err="1"/>
              <a:t>Кабанцовой</a:t>
            </a:r>
            <a:r>
              <a:rPr lang="ru-RU" sz="2400" dirty="0"/>
              <a:t> Т.И., Н.И. Бондаренко телеканалу «6ТВ»), газеты «</a:t>
            </a:r>
            <a:r>
              <a:rPr lang="ru-RU" sz="2400" dirty="0" err="1"/>
              <a:t>Горловская</a:t>
            </a:r>
            <a:r>
              <a:rPr lang="ru-RU" sz="2400" dirty="0"/>
              <a:t> мозаика», «Кочегарка»; </a:t>
            </a:r>
            <a:endParaRPr lang="ru-RU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dirty="0" smtClean="0"/>
              <a:t>интернет </a:t>
            </a:r>
            <a:r>
              <a:rPr lang="ru-RU" sz="2400" dirty="0"/>
              <a:t>ресурсы — сайт ЦТКЭ, который работал до начала военных действий; </a:t>
            </a:r>
            <a:endParaRPr lang="ru-RU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dirty="0" smtClean="0"/>
              <a:t>ЦТКЭ </a:t>
            </a:r>
            <a:r>
              <a:rPr lang="ru-RU" sz="2400" dirty="0"/>
              <a:t>«В Контакте</a:t>
            </a:r>
            <a:r>
              <a:rPr lang="ru-RU" sz="2400" dirty="0" smtClean="0"/>
              <a:t>»;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dirty="0"/>
              <a:t>и</a:t>
            </a:r>
            <a:r>
              <a:rPr lang="ru-RU" sz="2400" dirty="0" smtClean="0"/>
              <a:t>нтервьюирование </a:t>
            </a:r>
            <a:r>
              <a:rPr lang="ru-RU" sz="2400" dirty="0" err="1"/>
              <a:t>Глушановской</a:t>
            </a:r>
            <a:r>
              <a:rPr lang="ru-RU" sz="2400" dirty="0"/>
              <a:t> С.И., Крикун Л.А. — лиц знакомых с первым директором Центра, а также обучающихся гимназии, которые занимались и занимаются в ЦТКЭ.</a:t>
            </a:r>
            <a:endParaRPr lang="ru-RU" sz="24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>
          <a:xfrm>
            <a:off x="251520" y="618518"/>
            <a:ext cx="8034039" cy="147857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tx1"/>
                </a:solidFill>
              </a:rPr>
              <a:t>Гипотеза</a:t>
            </a:r>
            <a:endParaRPr lang="ru-RU" sz="4000" u="sng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  <a:defRPr/>
            </a:pPr>
            <a:r>
              <a:rPr lang="ru-RU" sz="3200" dirty="0"/>
              <a:t>деятельность</a:t>
            </a:r>
            <a:r>
              <a:rPr lang="ru-RU" sz="3200" b="1" dirty="0"/>
              <a:t> </a:t>
            </a:r>
            <a:r>
              <a:rPr lang="ru-RU" sz="3200" dirty="0"/>
              <a:t>учреждения дополнительного образования</a:t>
            </a:r>
            <a:r>
              <a:rPr lang="ru-RU" sz="3200" b="1" dirty="0"/>
              <a:t> </a:t>
            </a:r>
            <a:r>
              <a:rPr lang="ru-RU" sz="3200" dirty="0"/>
              <a:t>ЦТКЭ влияет на воспитание </a:t>
            </a:r>
            <a:r>
              <a:rPr lang="ru-RU" sz="3200" dirty="0" smtClean="0"/>
              <a:t>патриотизма</a:t>
            </a:r>
          </a:p>
        </p:txBody>
      </p:sp>
      <p:pic>
        <p:nvPicPr>
          <p:cNvPr id="10" name="Рисунок 9" descr="C:\Users\1\AppData\Local\Temp\Rar$DIa0.974\1HtLVkKytY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404" y="4077072"/>
            <a:ext cx="2496890" cy="2492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09188"/>
            <a:ext cx="2699792" cy="17879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124744"/>
            <a:ext cx="2522379" cy="16809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243" y="4272684"/>
            <a:ext cx="2646503" cy="21806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91" y="4305951"/>
            <a:ext cx="2638721" cy="176134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>
          <a:xfrm>
            <a:off x="1930497" y="715963"/>
            <a:ext cx="6707088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tx1"/>
                </a:solidFill>
              </a:rPr>
              <a:t>Научная новизна:</a:t>
            </a:r>
            <a:endParaRPr lang="ru-RU" sz="3200" u="sng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2420938"/>
            <a:ext cx="7693025" cy="3724275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dirty="0"/>
              <a:t>автор исследовал историю создания и развития </a:t>
            </a:r>
            <a:r>
              <a:rPr lang="ru-RU" dirty="0" smtClean="0"/>
              <a:t>Центра</a:t>
            </a:r>
            <a:r>
              <a:rPr lang="ru-RU" dirty="0"/>
              <a:t>;</a:t>
            </a:r>
            <a:endParaRPr lang="ru-RU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определил его роль в формировании  личности</a:t>
            </a:r>
            <a:r>
              <a:rPr lang="ru-RU" dirty="0" smtClean="0"/>
              <a:t>.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12292" name="Рисунок 4" descr="C:\Users\1\Desktop\Первые парты и школьные формы разных лет_ в Горловке открылся музей истории образования - НОВОСТИ - Gorlovka.ua_files\_SE7lKQUHFvT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0808"/>
            <a:ext cx="1811993" cy="2152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http://uprobrgrl.ucoz.ru/_nw/34/0267369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03" y="4005064"/>
            <a:ext cx="2507830" cy="2046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774" y="4376412"/>
            <a:ext cx="3304860" cy="22023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987" y="3960244"/>
            <a:ext cx="1703598" cy="245917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13789"/>
            <a:ext cx="4722282" cy="354171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8C743-625A-40F4-AF7A-F69EF071107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231309"/>
            <a:ext cx="2381250" cy="31337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302" y="150935"/>
            <a:ext cx="1539104" cy="26296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2677"/>
            <a:ext cx="3491880" cy="23290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04511"/>
            <a:ext cx="2520798" cy="182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2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955</TotalTime>
  <Words>484</Words>
  <Application>Microsoft Office PowerPoint</Application>
  <PresentationFormat>Экран (4:3)</PresentationFormat>
  <Paragraphs>71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HDOfficeLightV0</vt:lpstr>
      <vt:lpstr>Контур</vt:lpstr>
      <vt:lpstr>       ИСТОРИЯ ГОРЛОВСКОГО ЦЕНТРА ТУРИЗМА, КРАЕВЕДЕНИЯ И ЭКСКУРСИЙ  </vt:lpstr>
      <vt:lpstr>Актуальность проблемы:</vt:lpstr>
      <vt:lpstr>Цель данного исследования:</vt:lpstr>
      <vt:lpstr>Задачи:</vt:lpstr>
      <vt:lpstr>ИСТОРИЯ ГОРЛОВСКОГО  ЦЕНТРА ТУРИЗМА, КРАЕВЕДЕНИЯ И ЭКСКУРСИЙ</vt:lpstr>
      <vt:lpstr>База исследования:</vt:lpstr>
      <vt:lpstr>Гипотеза</vt:lpstr>
      <vt:lpstr>Научная новизна:</vt:lpstr>
      <vt:lpstr>Презентация PowerPoint</vt:lpstr>
      <vt:lpstr>Восхождение на самую высокую точку Европы – гору эльбрус</vt:lpstr>
      <vt:lpstr>Восхождение на самую высокую точку южной америки – гору Аконкагуа</vt:lpstr>
      <vt:lpstr>Восхождение на самые высокие точки Африки, Азии, Северной Америки, Австралии-</vt:lpstr>
      <vt:lpstr>Презентация PowerPoint</vt:lpstr>
      <vt:lpstr>   На базе Центра вновь открыт  Музей истории образования города</vt:lpstr>
      <vt:lpstr>Презентация PowerPoint</vt:lpstr>
      <vt:lpstr>Практическое значение полученных результатов:</vt:lpstr>
      <vt:lpstr>                     Литература:</vt:lpstr>
      <vt:lpstr>Выводы: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Краеведение</dc:title>
  <dc:creator>Admin</dc:creator>
  <cp:lastModifiedBy>HP</cp:lastModifiedBy>
  <cp:revision>99</cp:revision>
  <dcterms:created xsi:type="dcterms:W3CDTF">2008-03-02T13:43:09Z</dcterms:created>
  <dcterms:modified xsi:type="dcterms:W3CDTF">2020-12-02T18:50:58Z</dcterms:modified>
</cp:coreProperties>
</file>