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7" r:id="rId8"/>
    <p:sldId id="274" r:id="rId9"/>
    <p:sldId id="278" r:id="rId10"/>
    <p:sldId id="279" r:id="rId11"/>
    <p:sldId id="280" r:id="rId12"/>
    <p:sldId id="276" r:id="rId13"/>
    <p:sldId id="270" r:id="rId14"/>
    <p:sldId id="264" r:id="rId15"/>
    <p:sldId id="265" r:id="rId16"/>
    <p:sldId id="263" r:id="rId17"/>
    <p:sldId id="268" r:id="rId18"/>
    <p:sldId id="266" r:id="rId19"/>
    <p:sldId id="273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56B5C-4300-4CF8-A25E-A1404C02B1F2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D665-6E2A-4D0F-AF7C-07AAF74D5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zunal.com/webquest.php?w=782169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learningapps.org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nlinetestpad.com/" TargetMode="External"/><Relationship Id="rId5" Type="http://schemas.openxmlformats.org/officeDocument/2006/relationships/hyperlink" Target="https://interacty.me/ru/" TargetMode="External"/><Relationship Id="rId4" Type="http://schemas.openxmlformats.org/officeDocument/2006/relationships/hyperlink" Target="http://zunal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565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00"/>
          <a:stretch/>
        </p:blipFill>
        <p:spPr>
          <a:xfrm>
            <a:off x="285720" y="0"/>
            <a:ext cx="3131127" cy="1088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000240"/>
            <a:ext cx="79624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Цифровые образовательные ресурсы и их значение в образовательном и самообразовательном процессе при изучении английского языка.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5420" y="493763"/>
            <a:ext cx="6068580" cy="63642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" y="5286388"/>
            <a:ext cx="52149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Попов Евгений Сергеевич, </a:t>
            </a:r>
            <a:r>
              <a:rPr lang="ru-RU" sz="2400" i="1" dirty="0" smtClean="0">
                <a:solidFill>
                  <a:schemeClr val="bg1"/>
                </a:solidFill>
              </a:rPr>
              <a:t>преподаватель ВКК Колледжа информатики и программирования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071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Евгений\Pictures\internet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480"/>
            <a:ext cx="4284940" cy="2857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https://learningapps.org/watch?v=pactx1fik23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Евгений\Pictures\qrcode_Learningapp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44" y="2214554"/>
            <a:ext cx="4429156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https://onlinetestpad.com/knjmcooibfe2o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2285992"/>
            <a:ext cx="5214942" cy="4572009"/>
          </a:xfrm>
        </p:spPr>
        <p:txBody>
          <a:bodyPr>
            <a:normAutofit/>
          </a:bodyPr>
          <a:lstStyle/>
          <a:p>
            <a:endParaRPr lang="en-US" sz="2800" dirty="0" smtClean="0">
              <a:latin typeface="Comic Sans MS" pitchFamily="66" charset="0"/>
            </a:endParaRPr>
          </a:p>
          <a:p>
            <a:endParaRPr lang="en-US" sz="2800" dirty="0" smtClean="0">
              <a:latin typeface="Comic Sans MS" pitchFamily="66" charset="0"/>
            </a:endParaRPr>
          </a:p>
          <a:p>
            <a:endParaRPr lang="ru-RU" sz="2800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pic>
        <p:nvPicPr>
          <p:cNvPr id="5123" name="Picture 3" descr="C:\Users\Евгений\Downloads\QR-code_onlinetestpad_secondary_memor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643056"/>
            <a:ext cx="5214943" cy="5214944"/>
          </a:xfrm>
          <a:prstGeom prst="rect">
            <a:avLst/>
          </a:prstGeom>
          <a:noFill/>
        </p:spPr>
      </p:pic>
      <p:pic>
        <p:nvPicPr>
          <p:cNvPr id="30722" name="Picture 2" descr="C:\Users\Евгений\Pictures\internetb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00480"/>
            <a:ext cx="4284940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Евгений\Pictures\1619472301_19-phonoteka_org-p-fon-dlya-prezentatsii-proektnaya-deyatelno-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6970" y="2928934"/>
            <a:ext cx="4490450" cy="3929066"/>
          </a:xfrm>
          <a:prstGeom prst="rect">
            <a:avLst/>
          </a:prstGeom>
          <a:noFill/>
        </p:spPr>
      </p:pic>
      <p:pic>
        <p:nvPicPr>
          <p:cNvPr id="2050" name="Picture 2" descr="C:\Users\Евгений\Downloads\QR-code_Quest_London_muse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2571744"/>
            <a:ext cx="4286257" cy="42862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9144000" cy="157163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Comic Sans MS" pitchFamily="66" charset="0"/>
              </a:rPr>
              <a:t>Применение ЦОР в </a:t>
            </a:r>
            <a:r>
              <a:rPr lang="ru-RU" sz="2000" dirty="0" smtClean="0">
                <a:latin typeface="Comic Sans MS" pitchFamily="66" charset="0"/>
              </a:rPr>
              <a:t>проектных или </a:t>
            </a:r>
            <a:r>
              <a:rPr lang="ru-RU" sz="2000" dirty="0" smtClean="0">
                <a:latin typeface="Comic Sans MS" pitchFamily="66" charset="0"/>
              </a:rPr>
              <a:t>индивидуальных, на </a:t>
            </a:r>
            <a:r>
              <a:rPr lang="ru-RU" sz="2000" dirty="0" err="1" smtClean="0">
                <a:latin typeface="Comic Sans MS" pitchFamily="66" charset="0"/>
              </a:rPr>
              <a:t>онлайн</a:t>
            </a:r>
            <a:r>
              <a:rPr lang="ru-RU" sz="2000" dirty="0" smtClean="0">
                <a:latin typeface="Comic Sans MS" pitchFamily="66" charset="0"/>
              </a:rPr>
              <a:t> или </a:t>
            </a:r>
            <a:r>
              <a:rPr lang="ru-RU" sz="2000" dirty="0" err="1" smtClean="0">
                <a:latin typeface="Comic Sans MS" pitchFamily="66" charset="0"/>
              </a:rPr>
              <a:t>оффлайн</a:t>
            </a:r>
            <a:r>
              <a:rPr lang="ru-RU" sz="2000" dirty="0" smtClean="0">
                <a:latin typeface="Comic Sans MS" pitchFamily="66" charset="0"/>
              </a:rPr>
              <a:t> занятиях помогает решить множество задач обучения.   </a:t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>В качестве примера пройдите </a:t>
            </a:r>
            <a:r>
              <a:rPr lang="ru-RU" sz="2000" dirty="0" err="1" smtClean="0">
                <a:latin typeface="Comic Sans MS" pitchFamily="66" charset="0"/>
              </a:rPr>
              <a:t>квест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</a:rPr>
              <a:t>“Human evolution</a:t>
            </a:r>
            <a:r>
              <a:rPr lang="en-US" sz="2400" dirty="0" smtClean="0">
                <a:latin typeface="Comic Sans MS" pitchFamily="66" charset="0"/>
              </a:rPr>
              <a:t>”</a:t>
            </a:r>
            <a:r>
              <a:rPr lang="ru-RU" sz="2000" dirty="0" smtClean="0">
                <a:latin typeface="Comic Sans MS" pitchFamily="66" charset="0"/>
              </a:rPr>
              <a:t>, разработанный мной </a:t>
            </a:r>
            <a:r>
              <a:rPr lang="ru-RU" sz="2000" dirty="0" smtClean="0">
                <a:latin typeface="Comic Sans MS" pitchFamily="66" charset="0"/>
              </a:rPr>
              <a:t>на платформе </a:t>
            </a:r>
            <a:r>
              <a:rPr lang="en-US" sz="2000" dirty="0" smtClean="0">
                <a:latin typeface="Comic Sans MS" pitchFamily="66" charset="0"/>
              </a:rPr>
              <a:t>zunal.com  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Comic Sans MS" pitchFamily="66" charset="0"/>
              </a:rPr>
              <a:t/>
            </a:r>
            <a:br>
              <a:rPr lang="en-US" sz="2400" dirty="0" smtClean="0">
                <a:latin typeface="Comic Sans MS" pitchFamily="66" charset="0"/>
              </a:rPr>
            </a:br>
            <a:endParaRPr lang="ru-RU" sz="24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5992"/>
            <a:ext cx="8001024" cy="2714644"/>
          </a:xfrm>
        </p:spPr>
        <p:txBody>
          <a:bodyPr/>
          <a:lstStyle/>
          <a:p>
            <a:r>
              <a:rPr lang="en-US" sz="2800" dirty="0" smtClean="0">
                <a:hlinkClick r:id="rId4"/>
              </a:rPr>
              <a:t>http</a:t>
            </a:r>
            <a:r>
              <a:rPr lang="en-US" sz="2800" dirty="0" smtClean="0">
                <a:hlinkClick r:id="rId4"/>
              </a:rPr>
              <a:t>://zunal.com/webquest.php?w=782169</a:t>
            </a:r>
            <a:endParaRPr lang="en-US" sz="2800" dirty="0" smtClean="0"/>
          </a:p>
          <a:p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Евгений\Pictures\150-20211207_1330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579" y="2425113"/>
            <a:ext cx="10191595" cy="42185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Comic Sans MS" pitchFamily="66" charset="0"/>
              </a:rPr>
              <a:t>Какие задачи я попробовал решить, предложив такой </a:t>
            </a:r>
            <a:r>
              <a:rPr lang="ru-RU" sz="3600" dirty="0" err="1" smtClean="0">
                <a:latin typeface="Comic Sans MS" pitchFamily="66" charset="0"/>
              </a:rPr>
              <a:t>квест</a:t>
            </a:r>
            <a:r>
              <a:rPr lang="ru-RU" sz="3600" dirty="0" smtClean="0">
                <a:latin typeface="Comic Sans MS" pitchFamily="66" charset="0"/>
              </a:rPr>
              <a:t> студентам?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857364"/>
            <a:ext cx="6143636" cy="5286388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sz="3800" dirty="0" smtClean="0">
                <a:latin typeface="Comic Sans MS" pitchFamily="66" charset="0"/>
              </a:rPr>
              <a:t>индивидуализировать обучение;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повысить активность студентов;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повысить мотивацию учения;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создавать условия для самостоятельной работы;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способствовать выработке самооценки у студентов;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делать занятия более наглядными и интересными;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формировать информационную культуру студента;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реализовывать личностно-ориентированный и дифференцированный подходы в обучении; разнообразить виды деятельности: красочность, увлекательность и доступность компьютерных заданий помогают эффективно развивать различные коммуникативные умения обучаемых;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рационально использовать урочное время;</a:t>
            </a:r>
          </a:p>
          <a:p>
            <a:pPr lvl="0"/>
            <a:r>
              <a:rPr lang="ru-RU" sz="3800" dirty="0" smtClean="0">
                <a:latin typeface="Comic Sans MS" pitchFamily="66" charset="0"/>
              </a:rPr>
              <a:t>совершенствовать процесс контроля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214414" y="2000240"/>
            <a:ext cx="6572296" cy="16287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ЦОР как программное средство учебного назначения</a:t>
            </a:r>
            <a:endParaRPr lang="ru-RU" sz="3200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Comic Sans MS" pitchFamily="66" charset="0"/>
              </a:rPr>
              <a:t>Что необходимо понимать в применении или в самостоятельной </a:t>
            </a:r>
            <a:r>
              <a:rPr lang="ru-RU" sz="3200" dirty="0" smtClean="0">
                <a:latin typeface="Comic Sans MS" pitchFamily="66" charset="0"/>
              </a:rPr>
              <a:t>разработке</a:t>
            </a:r>
            <a:r>
              <a:rPr lang="ru-RU" sz="3200" dirty="0" smtClean="0">
                <a:latin typeface="Comic Sans MS" pitchFamily="66" charset="0"/>
              </a:rPr>
              <a:t> ЦОР: 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14282" y="4500570"/>
            <a:ext cx="4143404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None/>
            </a:pPr>
            <a:r>
              <a:rPr lang="ru-RU" sz="2400" dirty="0" smtClean="0">
                <a:latin typeface="Comic Sans MS" pitchFamily="66" charset="0"/>
              </a:rPr>
              <a:t>информационная (содержательная часть)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86314" y="4429132"/>
            <a:ext cx="4143404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latin typeface="Comic Sans MS" pitchFamily="66" charset="0"/>
              </a:rPr>
              <a:t>программная</a:t>
            </a:r>
          </a:p>
          <a:p>
            <a:pPr lvl="0" algn="ctr"/>
            <a:r>
              <a:rPr lang="ru-RU" sz="2400" dirty="0" smtClean="0">
                <a:latin typeface="Comic Sans MS" pitchFamily="66" charset="0"/>
              </a:rPr>
              <a:t> (программная часть)</a:t>
            </a:r>
            <a:endParaRPr lang="ru-RU" sz="2400" dirty="0">
              <a:latin typeface="Comic Sans MS" pitchFamily="66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6200000" flipH="1">
            <a:off x="6000760" y="3571876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2107389" y="3679033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гений\Pictures\da80e0f0d424084773499af3f8b5a3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3643306" cy="38302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mic Sans MS" pitchFamily="66" charset="0"/>
              </a:rPr>
              <a:t>В информационную </a:t>
            </a:r>
            <a:r>
              <a:rPr lang="ru-RU" sz="3600" dirty="0" smtClean="0">
                <a:latin typeface="Comic Sans MS" pitchFamily="66" charset="0"/>
              </a:rPr>
              <a:t>подсистему ЦОР </a:t>
            </a:r>
            <a:r>
              <a:rPr lang="ru-RU" sz="3600" dirty="0">
                <a:latin typeface="Comic Sans MS" pitchFamily="66" charset="0"/>
              </a:rPr>
              <a:t>входят: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714488"/>
            <a:ext cx="5929322" cy="535785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>
                <a:latin typeface="Comic Sans MS" pitchFamily="66" charset="0"/>
              </a:rPr>
              <a:t>четко структурированные учебные материалы;</a:t>
            </a:r>
          </a:p>
          <a:p>
            <a:pPr lvl="0"/>
            <a:r>
              <a:rPr lang="ru-RU" dirty="0" smtClean="0">
                <a:latin typeface="Comic Sans MS" pitchFamily="66" charset="0"/>
              </a:rPr>
              <a:t>иллюстрации, представленные всем спектром мультимедиа (графика, анимация, звук, видео);</a:t>
            </a:r>
          </a:p>
          <a:p>
            <a:pPr lvl="0"/>
            <a:r>
              <a:rPr lang="ru-RU" dirty="0" smtClean="0">
                <a:latin typeface="Comic Sans MS" pitchFamily="66" charset="0"/>
              </a:rPr>
              <a:t>практикум для выработки умений и навыков применения теоретических знаний с примерами выполнения задания и анализом наиболее часто встречающихся ошибок;</a:t>
            </a:r>
          </a:p>
          <a:p>
            <a:pPr lvl="0"/>
            <a:r>
              <a:rPr lang="ru-RU" dirty="0" smtClean="0">
                <a:latin typeface="Comic Sans MS" pitchFamily="66" charset="0"/>
              </a:rPr>
              <a:t>система диагностики и контроля (тестовые задания, задания для работы в группе и т.п.);</a:t>
            </a:r>
          </a:p>
          <a:p>
            <a:pPr lvl="0"/>
            <a:r>
              <a:rPr lang="ru-RU" dirty="0" smtClean="0">
                <a:latin typeface="Comic Sans MS" pitchFamily="66" charset="0"/>
              </a:rPr>
              <a:t>дополнительные материалы (от контекстной расшифровки терминов до нормативной базы и электронной библиотеки);</a:t>
            </a:r>
          </a:p>
          <a:p>
            <a:pPr lvl="0"/>
            <a:r>
              <a:rPr lang="ru-RU" dirty="0" smtClean="0">
                <a:latin typeface="Comic Sans MS" pitchFamily="66" charset="0"/>
              </a:rPr>
              <a:t>сервисные средства (справка по работе с учебником, словарь, глоссарий и т.п.).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вгений\Pictures\картинка 1000х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2786058"/>
            <a:ext cx="4061393" cy="32893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Возможный функциональный состав программной подсистемы ЦОР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7498" y="1785926"/>
            <a:ext cx="6186502" cy="52578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400" dirty="0" smtClean="0">
                <a:latin typeface="Comic Sans MS" pitchFamily="66" charset="0"/>
              </a:rPr>
              <a:t>модули учебного материала (куда входят задания для самоконтроля и зачетные задания разных видов);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дополнительные материалы (от контекстной расшифровки терминов до нормативной базы и электронной библиотеки);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сервисные средства (справка по работе с учебником, словарь, глоссарий, электронный ежедневник, система поиска и т.п.);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коммуникационная система (обеспечение взаимодействия ученика и учителя);</a:t>
            </a:r>
          </a:p>
          <a:p>
            <a:pPr lvl="0"/>
            <a:r>
              <a:rPr lang="ru-RU" sz="2400" dirty="0" smtClean="0">
                <a:latin typeface="Comic Sans MS" pitchFamily="66" charset="0"/>
              </a:rPr>
              <a:t>защитная система.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вгений\Pictures\7f7iqqewbR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4231191" cy="31733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Этапы подготовки ЦОР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714464"/>
            <a:ext cx="5357818" cy="5143536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2800" dirty="0" smtClean="0">
                <a:latin typeface="Comic Sans MS" pitchFamily="66" charset="0"/>
              </a:rPr>
              <a:t>разработка дидактических требований к ЦОР;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выбор формы ЦОР, исходя из целей курса;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разработка технических требований к ЦОР (необходимо убедиться в том, что выбранную технологию можно реализовать, что для этого есть средства);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разработка структуры ЦОР;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разработка методики использования ЦОР в учебном процессе (для преподавателей).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З</a:t>
            </a:r>
            <a:r>
              <a:rPr lang="ru-RU" dirty="0" smtClean="0">
                <a:latin typeface="Comic Sans MS" pitchFamily="66" charset="0"/>
              </a:rPr>
              <a:t>аключение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Comic Sans MS" pitchFamily="66" charset="0"/>
              </a:rPr>
              <a:t>На уроке с использованием </a:t>
            </a:r>
            <a:r>
              <a:rPr lang="ru-RU" sz="2800" dirty="0" smtClean="0">
                <a:latin typeface="Comic Sans MS" pitchFamily="66" charset="0"/>
              </a:rPr>
              <a:t>ЦОР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latin typeface="Comic Sans MS" pitchFamily="66" charset="0"/>
              </a:rPr>
              <a:t>преподаватель </a:t>
            </a:r>
            <a:r>
              <a:rPr lang="ru-RU" sz="2800" dirty="0">
                <a:latin typeface="Comic Sans MS" pitchFamily="66" charset="0"/>
              </a:rPr>
              <a:t>является организатором всего урока и консультантом. </a:t>
            </a:r>
            <a:endParaRPr lang="ru-RU" sz="2800" smtClean="0">
              <a:latin typeface="Comic Sans MS" pitchFamily="66" charset="0"/>
            </a:endParaRPr>
          </a:p>
          <a:p>
            <a:r>
              <a:rPr lang="ru-RU" sz="2800" smtClean="0">
                <a:latin typeface="Comic Sans MS" pitchFamily="66" charset="0"/>
              </a:rPr>
              <a:t>ЦОР </a:t>
            </a:r>
            <a:r>
              <a:rPr lang="ru-RU" sz="2800" dirty="0">
                <a:latin typeface="Comic Sans MS" pitchFamily="66" charset="0"/>
              </a:rPr>
              <a:t>не </a:t>
            </a:r>
            <a:r>
              <a:rPr lang="ru-RU" sz="2800" dirty="0" smtClean="0">
                <a:latin typeface="Comic Sans MS" pitchFamily="66" charset="0"/>
              </a:rPr>
              <a:t>заменят его </a:t>
            </a:r>
            <a:r>
              <a:rPr lang="ru-RU" sz="2800" dirty="0">
                <a:latin typeface="Comic Sans MS" pitchFamily="66" charset="0"/>
              </a:rPr>
              <a:t>или учебник, но коренным образом изменяют характер педагогической </a:t>
            </a:r>
            <a:r>
              <a:rPr lang="ru-RU" sz="2800" dirty="0" smtClean="0">
                <a:latin typeface="Comic Sans MS" pitchFamily="66" charset="0"/>
              </a:rPr>
              <a:t>деятельности</a:t>
            </a:r>
            <a:r>
              <a:rPr lang="ru-RU" sz="2800" dirty="0" smtClean="0">
                <a:latin typeface="Comic Sans MS" pitchFamily="66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1285860"/>
            <a:ext cx="5643570" cy="500066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mic Sans MS" pitchFamily="66" charset="0"/>
                <a:cs typeface="Times New Roman" pitchFamily="18" charset="0"/>
              </a:rPr>
              <a:t>«Настоящие знания мы получаем, когда ищем ответ на вопрос, а не когда узнаем сам ответ». </a:t>
            </a:r>
            <a:br>
              <a:rPr lang="ru-RU" sz="3600" dirty="0" smtClean="0">
                <a:latin typeface="Comic Sans MS" pitchFamily="66" charset="0"/>
                <a:cs typeface="Times New Roman" pitchFamily="18" charset="0"/>
              </a:rPr>
            </a:br>
            <a:r>
              <a:rPr lang="vi-VN" sz="3600" b="1" dirty="0" smtClean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29698" name="AutoShape 2" descr="https://3.bp.blogspot.com/-gMdeql4wyxU/T6vqY21H0qI/AAAAAAAAAGM/Zyox7JKMet8/s1600/LA+%2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3.bp.blogspot.com/-gMdeql4wyxU/T6vqY21H0qI/AAAAAAAAAGM/Zyox7JKMet8/s1600/LA+%2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 descr="C:\Users\Евгений\Pictures\ZsCU0BcP01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643050"/>
            <a:ext cx="2907669" cy="400052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5786454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 smtClean="0"/>
              <a:t>Ллойд Ча́дли Алекса́ндер</a:t>
            </a:r>
            <a:r>
              <a:rPr lang="ru-RU" b="1" dirty="0" smtClean="0">
                <a:latin typeface="Comic Sans MS" pitchFamily="66" charset="0"/>
              </a:rPr>
              <a:t> - американский писатель 1924 г.-2007 г.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Цифровые образовательные ресурсы </a:t>
            </a:r>
            <a:r>
              <a:rPr lang="ru-RU" sz="3600" dirty="0"/>
              <a:t>(ЦОР)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6192" y="2214554"/>
            <a:ext cx="5257808" cy="364333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ЦОР - информационный </a:t>
            </a:r>
            <a:r>
              <a:rPr lang="ru-RU" sz="2400" dirty="0">
                <a:latin typeface="Comic Sans MS" pitchFamily="66" charset="0"/>
              </a:rPr>
              <a:t>источник, который содержит </a:t>
            </a:r>
            <a:r>
              <a:rPr lang="ru-RU" sz="2400" dirty="0" smtClean="0">
                <a:latin typeface="Comic Sans MS" pitchFamily="66" charset="0"/>
              </a:rPr>
              <a:t>графическую, текстовую, цифровую, речевую, музыкальную информацию, направленный на достижение образовательных и воспитательных задач учебного процесса.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9458" name="Picture 2" descr="https://catherineasquithgallery.com/uploads/posts/2021-02/1613545921_31-p-belii-chelovechek-dlya-prezentatsii-prozra-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4684292" cy="4098755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C:\Users\Евгений\Pictures\free-download-animated-clipart-for-powerpoint-presentation-transparent-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03365" y="928670"/>
            <a:ext cx="10192979" cy="592933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Евгений\Pictures\1646121900_62-kartinkin-net-p-kartinki-dlya-prezentatsiya-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4643438" cy="34825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Ц</a:t>
            </a:r>
            <a:r>
              <a:rPr lang="ru-RU" sz="3200" dirty="0" smtClean="0">
                <a:latin typeface="Comic Sans MS" pitchFamily="66" charset="0"/>
              </a:rPr>
              <a:t>ели </a:t>
            </a:r>
            <a:r>
              <a:rPr lang="ru-RU" sz="3200" dirty="0">
                <a:latin typeface="Comic Sans MS" pitchFamily="66" charset="0"/>
              </a:rPr>
              <a:t>включения цифровых образовательных ресурсов в образовательный процесс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4820" y="2786058"/>
            <a:ext cx="4829180" cy="482919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Comic Sans MS" pitchFamily="66" charset="0"/>
              </a:rPr>
              <a:t>повышение потенциала интеллектуальных способностей, обучающихся в условиях цифровой образовательной среды, </a:t>
            </a:r>
            <a:endParaRPr lang="ru-RU" sz="2400" dirty="0" smtClean="0">
              <a:latin typeface="Comic Sans MS" pitchFamily="66" charset="0"/>
            </a:endParaRPr>
          </a:p>
          <a:p>
            <a:r>
              <a:rPr lang="ru-RU" sz="2400" dirty="0" smtClean="0">
                <a:latin typeface="Comic Sans MS" pitchFamily="66" charset="0"/>
              </a:rPr>
              <a:t>повышение </a:t>
            </a:r>
            <a:r>
              <a:rPr lang="ru-RU" sz="2400" dirty="0">
                <a:latin typeface="Comic Sans MS" pitchFamily="66" charset="0"/>
              </a:rPr>
              <a:t>эффективности процесса обучения на всех </a:t>
            </a:r>
            <a:r>
              <a:rPr lang="ru-RU" sz="2400" dirty="0" smtClean="0">
                <a:latin typeface="Comic Sans MS" pitchFamily="66" charset="0"/>
              </a:rPr>
              <a:t>этапах </a:t>
            </a:r>
            <a:r>
              <a:rPr lang="ru-RU" sz="2400" dirty="0">
                <a:latin typeface="Comic Sans MS" pitchFamily="66" charset="0"/>
              </a:rPr>
              <a:t>получения образования.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Евгений\Pictures\image-asse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8"/>
            <a:ext cx="4040622" cy="375920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Задачи цифровых образовательных ресурсов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29002" y="2428868"/>
            <a:ext cx="5614998" cy="3971940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Comic Sans MS" pitchFamily="66" charset="0"/>
              </a:rPr>
              <a:t>развить интенсификацию </a:t>
            </a:r>
            <a:r>
              <a:rPr lang="ru-RU" sz="2200" dirty="0">
                <a:latin typeface="Comic Sans MS" pitchFamily="66" charset="0"/>
              </a:rPr>
              <a:t>уровней процесса образования </a:t>
            </a:r>
            <a:r>
              <a:rPr lang="ru-RU" sz="2200" dirty="0" smtClean="0">
                <a:latin typeface="Comic Sans MS" pitchFamily="66" charset="0"/>
              </a:rPr>
              <a:t> </a:t>
            </a:r>
            <a:endParaRPr lang="ru-RU" sz="2200" dirty="0">
              <a:latin typeface="Comic Sans MS" pitchFamily="66" charset="0"/>
            </a:endParaRPr>
          </a:p>
          <a:p>
            <a:r>
              <a:rPr lang="ru-RU" sz="2200" dirty="0" smtClean="0">
                <a:latin typeface="Comic Sans MS" pitchFamily="66" charset="0"/>
              </a:rPr>
              <a:t>активизировать </a:t>
            </a:r>
            <a:r>
              <a:rPr lang="ru-RU" sz="2200" dirty="0">
                <a:latin typeface="Comic Sans MS" pitchFamily="66" charset="0"/>
              </a:rPr>
              <a:t>развитие личности </a:t>
            </a:r>
            <a:r>
              <a:rPr lang="ru-RU" sz="2200" dirty="0" smtClean="0">
                <a:latin typeface="Comic Sans MS" pitchFamily="66" charset="0"/>
              </a:rPr>
              <a:t>обучающихся и постепенно подготовить их </a:t>
            </a:r>
            <a:r>
              <a:rPr lang="ru-RU" sz="2200" dirty="0">
                <a:latin typeface="Comic Sans MS" pitchFamily="66" charset="0"/>
              </a:rPr>
              <a:t>к практическому применению полученных знаний в дальнейшей самостоятельной деятельности в условиях современного </a:t>
            </a:r>
            <a:r>
              <a:rPr lang="ru-RU" sz="2200" dirty="0" smtClean="0">
                <a:latin typeface="Comic Sans MS" pitchFamily="66" charset="0"/>
              </a:rPr>
              <a:t>общества</a:t>
            </a:r>
            <a:endParaRPr lang="ru-RU" sz="2200" dirty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Евгений\Pictures\1613545938_14-p-belii-chelovechek-dlya-prezentatsii-prozra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71744"/>
            <a:ext cx="3214710" cy="3214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К</a:t>
            </a:r>
            <a:r>
              <a:rPr lang="ru-RU" sz="3200" dirty="0" smtClean="0">
                <a:latin typeface="Comic Sans MS" pitchFamily="66" charset="0"/>
              </a:rPr>
              <a:t>лассификация ЦОР по типу </a:t>
            </a:r>
            <a:r>
              <a:rPr lang="ru-RU" sz="3200" dirty="0">
                <a:latin typeface="Comic Sans MS" pitchFamily="66" charset="0"/>
              </a:rPr>
              <a:t>информации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2571744"/>
            <a:ext cx="5929322" cy="37147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текстовая информации</a:t>
            </a:r>
            <a:endParaRPr lang="ru-RU" sz="2800" dirty="0">
              <a:latin typeface="Comic Sans MS" pitchFamily="66" charset="0"/>
            </a:endParaRPr>
          </a:p>
          <a:p>
            <a:r>
              <a:rPr lang="ru-RU" sz="2800" dirty="0" smtClean="0">
                <a:latin typeface="Comic Sans MS" pitchFamily="66" charset="0"/>
              </a:rPr>
              <a:t>аудио информация </a:t>
            </a:r>
            <a:endParaRPr lang="ru-RU" sz="2800" dirty="0">
              <a:latin typeface="Comic Sans MS" pitchFamily="66" charset="0"/>
            </a:endParaRPr>
          </a:p>
          <a:p>
            <a:r>
              <a:rPr lang="ru-RU" sz="2800" dirty="0" smtClean="0">
                <a:latin typeface="Comic Sans MS" pitchFamily="66" charset="0"/>
              </a:rPr>
              <a:t>визуальная информацию</a:t>
            </a:r>
            <a:endParaRPr lang="ru-RU" sz="2800" dirty="0">
              <a:latin typeface="Comic Sans MS" pitchFamily="66" charset="0"/>
            </a:endParaRPr>
          </a:p>
          <a:p>
            <a:r>
              <a:rPr lang="ru-RU" sz="2800" dirty="0" smtClean="0">
                <a:latin typeface="Comic Sans MS" pitchFamily="66" charset="0"/>
              </a:rPr>
              <a:t>интерактивные модели</a:t>
            </a:r>
            <a:endParaRPr lang="ru-RU" sz="2800" dirty="0">
              <a:latin typeface="Comic Sans MS" pitchFamily="66" charset="0"/>
            </a:endParaRPr>
          </a:p>
          <a:p>
            <a:r>
              <a:rPr lang="ru-RU" sz="2800" dirty="0" smtClean="0">
                <a:latin typeface="Comic Sans MS" pitchFamily="66" charset="0"/>
              </a:rPr>
              <a:t>комбинированный </a:t>
            </a:r>
            <a:r>
              <a:rPr lang="ru-RU" sz="2800" dirty="0">
                <a:latin typeface="Comic Sans MS" pitchFamily="66" charset="0"/>
              </a:rPr>
              <a:t>тип информации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Comic Sans MS" pitchFamily="66" charset="0"/>
              </a:rPr>
              <a:t>Классификация ЦОР по методам </a:t>
            </a:r>
            <a:r>
              <a:rPr lang="ru-RU" sz="3600" dirty="0">
                <a:latin typeface="Comic Sans MS" pitchFamily="66" charset="0"/>
              </a:rPr>
              <a:t>обучения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1878" y="1714488"/>
            <a:ext cx="5472122" cy="4972072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Comic Sans MS" pitchFamily="66" charset="0"/>
              </a:rPr>
              <a:t>конвекционные</a:t>
            </a:r>
            <a:r>
              <a:rPr lang="ru-RU" sz="1800" dirty="0">
                <a:latin typeface="Comic Sans MS" pitchFamily="66" charset="0"/>
              </a:rPr>
              <a:t> (данный тип ЦОР соответствует традиционным методам обучения и воспитания, их целям и требованиям</a:t>
            </a:r>
            <a:r>
              <a:rPr lang="ru-RU" sz="1800" dirty="0" smtClean="0">
                <a:latin typeface="Comic Sans MS" pitchFamily="66" charset="0"/>
              </a:rPr>
              <a:t>)</a:t>
            </a:r>
          </a:p>
          <a:p>
            <a:r>
              <a:rPr lang="ru-RU" sz="1800" b="1" dirty="0">
                <a:latin typeface="Comic Sans MS" pitchFamily="66" charset="0"/>
              </a:rPr>
              <a:t>являющиеся инструментами учебной деятельности</a:t>
            </a:r>
            <a:r>
              <a:rPr lang="ru-RU" sz="1800" dirty="0">
                <a:latin typeface="Comic Sans MS" pitchFamily="66" charset="0"/>
              </a:rPr>
              <a:t> (данный тип цифровых образовательных ресурсов предназначен для создания и изменения объектов различного типа</a:t>
            </a:r>
            <a:r>
              <a:rPr lang="ru-RU" sz="1800" dirty="0" smtClean="0">
                <a:latin typeface="Comic Sans MS" pitchFamily="66" charset="0"/>
              </a:rPr>
              <a:t>)</a:t>
            </a:r>
          </a:p>
          <a:p>
            <a:r>
              <a:rPr lang="ru-RU" sz="1800" b="1" dirty="0">
                <a:latin typeface="Comic Sans MS" pitchFamily="66" charset="0"/>
              </a:rPr>
              <a:t>программированные</a:t>
            </a:r>
            <a:r>
              <a:rPr lang="ru-RU" sz="1800" dirty="0">
                <a:latin typeface="Comic Sans MS" pitchFamily="66" charset="0"/>
              </a:rPr>
              <a:t> (данный тип ЦОР соответствует методам обучения и воспитания, применяемых в образовательной системе по </a:t>
            </a:r>
            <a:r>
              <a:rPr lang="ru-RU" sz="1800" dirty="0" smtClean="0">
                <a:latin typeface="Comic Sans MS" pitchFamily="66" charset="0"/>
              </a:rPr>
              <a:t>типу </a:t>
            </a:r>
            <a:r>
              <a:rPr lang="ru-RU" sz="1800" dirty="0">
                <a:latin typeface="Comic Sans MS" pitchFamily="66" charset="0"/>
              </a:rPr>
              <a:t>«стимул-реакция</a:t>
            </a:r>
            <a:r>
              <a:rPr lang="ru-RU" sz="1800" dirty="0" smtClean="0">
                <a:latin typeface="Comic Sans MS" pitchFamily="66" charset="0"/>
              </a:rPr>
              <a:t>»)</a:t>
            </a:r>
          </a:p>
          <a:p>
            <a:r>
              <a:rPr lang="ru-RU" sz="1800" b="1" dirty="0" smtClean="0">
                <a:latin typeface="Comic Sans MS" pitchFamily="66" charset="0"/>
              </a:rPr>
              <a:t>- проблемные</a:t>
            </a:r>
            <a:r>
              <a:rPr lang="ru-RU" sz="1800" dirty="0" smtClean="0">
                <a:latin typeface="Comic Sans MS" pitchFamily="66" charset="0"/>
              </a:rPr>
              <a:t> (как следует из названия данного типа ЦОР, они соответствуют методам проблемного обучения). 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15362" name="Picture 2" descr="https://uprostim.com/wp-content/uploads/2021/05/image1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4108063" cy="228601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pngjoy.com/pngl/777/9242820_stick-people-stick-figure-playing-games-png-downloa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06"/>
            <a:ext cx="3633330" cy="4000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Место ЦОР на различных этапах урока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785902"/>
            <a:ext cx="5857884" cy="507209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2800" dirty="0" smtClean="0">
                <a:latin typeface="Comic Sans MS" pitchFamily="66" charset="0"/>
              </a:rPr>
              <a:t>этап актуализации знаний – электронные тесты, электронные конструкторы;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этап объяснения нового материала – электронные учебники, энциклопедии, справочники, </a:t>
            </a:r>
            <a:r>
              <a:rPr lang="ru-RU" sz="2800" dirty="0" err="1" smtClean="0">
                <a:latin typeface="Comic Sans MS" pitchFamily="66" charset="0"/>
              </a:rPr>
              <a:t>мультимедийные</a:t>
            </a:r>
            <a:r>
              <a:rPr lang="ru-RU" sz="2800" dirty="0" smtClean="0">
                <a:latin typeface="Comic Sans MS" pitchFamily="66" charset="0"/>
              </a:rPr>
              <a:t> презентации, учебные видеофильмы;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этап закрепления и совершенствования ЗУН – электронные тесты, электронные тренажёры, обучающие среды, </a:t>
            </a:r>
            <a:r>
              <a:rPr lang="ru-RU" sz="2800" dirty="0" err="1" smtClean="0">
                <a:latin typeface="Comic Sans MS" pitchFamily="66" charset="0"/>
              </a:rPr>
              <a:t>мультимедийные</a:t>
            </a:r>
            <a:r>
              <a:rPr lang="ru-RU" sz="2800" dirty="0" smtClean="0">
                <a:latin typeface="Comic Sans MS" pitchFamily="66" charset="0"/>
              </a:rPr>
              <a:t> презентации;</a:t>
            </a:r>
          </a:p>
          <a:p>
            <a:pPr lvl="0"/>
            <a:r>
              <a:rPr lang="ru-RU" sz="2800" dirty="0" smtClean="0">
                <a:latin typeface="Comic Sans MS" pitchFamily="66" charset="0"/>
              </a:rPr>
              <a:t>этап контроля и оценки ЗУН – электронные тесты, кроссворды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Евгений\Pictures\internet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480"/>
            <a:ext cx="4284940" cy="2857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latin typeface="Comic Sans MS" pitchFamily="66" charset="0"/>
              </a:rPr>
              <a:t>В интернете существует огромное количество </a:t>
            </a:r>
            <a:r>
              <a:rPr lang="ru-RU" sz="3100" dirty="0" smtClean="0">
                <a:latin typeface="Comic Sans MS" pitchFamily="66" charset="0"/>
              </a:rPr>
              <a:t>электронных платформ</a:t>
            </a:r>
            <a:r>
              <a:rPr lang="ru-RU" sz="3100" dirty="0" smtClean="0">
                <a:latin typeface="Comic Sans MS" pitchFamily="66" charset="0"/>
              </a:rPr>
              <a:t>, на которых можно найти необходимые </a:t>
            </a:r>
            <a:r>
              <a:rPr lang="ru-RU" sz="3100" dirty="0" smtClean="0">
                <a:latin typeface="Comic Sans MS" pitchFamily="66" charset="0"/>
              </a:rPr>
              <a:t>к занятиям ЦОР. Например:</a:t>
            </a:r>
            <a:r>
              <a:rPr lang="ru-RU" sz="3100" dirty="0" smtClean="0">
                <a:latin typeface="Comic Sans MS" pitchFamily="66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2500306"/>
            <a:ext cx="5214942" cy="4572009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  <a:hlinkClick r:id="rId3"/>
              </a:rPr>
              <a:t>https://</a:t>
            </a:r>
            <a:r>
              <a:rPr lang="en-US" sz="2800" dirty="0" smtClean="0">
                <a:latin typeface="Comic Sans MS" pitchFamily="66" charset="0"/>
                <a:hlinkClick r:id="rId3"/>
              </a:rPr>
              <a:t>learningapps.org</a:t>
            </a:r>
            <a:r>
              <a:rPr lang="en-US" sz="2800" dirty="0" smtClean="0">
                <a:latin typeface="Comic Sans MS" pitchFamily="66" charset="0"/>
                <a:hlinkClick r:id="rId3"/>
              </a:rPr>
              <a:t>/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  <a:hlinkClick r:id="rId4"/>
              </a:rPr>
              <a:t>http://zunal.com/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  <a:hlinkClick r:id="rId5"/>
              </a:rPr>
              <a:t>https://interacty.me/ru/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  <a:hlinkClick r:id="rId6"/>
              </a:rPr>
              <a:t>https://onlinetestpad.com/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ru-RU" sz="2800" dirty="0" smtClean="0">
                <a:latin typeface="Comic Sans MS" pitchFamily="66" charset="0"/>
              </a:rPr>
              <a:t>и</a:t>
            </a:r>
            <a:r>
              <a:rPr lang="ru-RU" sz="2800" dirty="0" smtClean="0">
                <a:latin typeface="Comic Sans MS" pitchFamily="66" charset="0"/>
              </a:rPr>
              <a:t> многие другие</a:t>
            </a:r>
            <a:endParaRPr lang="en-US" sz="2800" dirty="0" smtClean="0">
              <a:latin typeface="Comic Sans MS" pitchFamily="66" charset="0"/>
            </a:endParaRPr>
          </a:p>
          <a:p>
            <a:endParaRPr lang="ru-RU" sz="2800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Евгений\Pictures\internet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480"/>
            <a:ext cx="4284940" cy="2857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43182"/>
            <a:ext cx="8429652" cy="142876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https://interacty.me/projects/2dbfc8f04b02c065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2285992"/>
            <a:ext cx="5214942" cy="4572009"/>
          </a:xfrm>
        </p:spPr>
        <p:txBody>
          <a:bodyPr>
            <a:normAutofit/>
          </a:bodyPr>
          <a:lstStyle/>
          <a:p>
            <a:endParaRPr lang="en-US" sz="2800" dirty="0" smtClean="0">
              <a:latin typeface="Comic Sans MS" pitchFamily="66" charset="0"/>
            </a:endParaRPr>
          </a:p>
          <a:p>
            <a:endParaRPr lang="en-US" sz="2800" dirty="0" smtClean="0">
              <a:latin typeface="Comic Sans MS" pitchFamily="66" charset="0"/>
            </a:endParaRPr>
          </a:p>
          <a:p>
            <a:endParaRPr lang="ru-RU" sz="2800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pic>
        <p:nvPicPr>
          <p:cNvPr id="7" name="Picture 2" descr="C:\Users\Евгений\Downloads\QR_Code_interacty_me (2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48" y="3214686"/>
            <a:ext cx="3643314" cy="364331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714356"/>
            <a:ext cx="9144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ЦОР можно найти на соответствующих электронных платформах, а можно создать самому. Приведу примеры тех ЦОР, что я смог сделать сам с помощью инструкций, которые предоставлены для этого на каждой платформе. Познакомиться с примерами можно пройдя по ссылкам: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6084</TotalTime>
  <Words>733</Words>
  <Application>Microsoft Office PowerPoint</Application>
  <PresentationFormat>Экран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Цифровые образовательные ресурсы (ЦОР)</vt:lpstr>
      <vt:lpstr>Цели включения цифровых образовательных ресурсов в образовательный процесс</vt:lpstr>
      <vt:lpstr>Задачи цифровых образовательных ресурсов </vt:lpstr>
      <vt:lpstr>Классификация ЦОР по типу информации</vt:lpstr>
      <vt:lpstr>Классификация ЦОР по методам обучения</vt:lpstr>
      <vt:lpstr>Место ЦОР на различных этапах урока</vt:lpstr>
      <vt:lpstr>В интернете существует огромное количество электронных платформ, на которых можно найти необходимые к занятиям ЦОР. Например:  </vt:lpstr>
      <vt:lpstr>https://interacty.me/projects/2dbfc8f04b02c065 </vt:lpstr>
      <vt:lpstr>https://learningapps.org/watch?v=pactx1fik23  </vt:lpstr>
      <vt:lpstr>https://onlinetestpad.com/knjmcooibfe2o  </vt:lpstr>
      <vt:lpstr>Применение ЦОР в проектных или индивидуальных, на онлайн или оффлайн занятиях помогает решить множество задач обучения.    В качестве примера пройдите квест “Human evolution”, разработанный мной на платформе zunal.com     </vt:lpstr>
      <vt:lpstr>Какие задачи я попробовал решить, предложив такой квест студентам? </vt:lpstr>
      <vt:lpstr>Что необходимо понимать в применении или в самостоятельной разработке ЦОР: </vt:lpstr>
      <vt:lpstr>В информационную подсистему ЦОР входят: </vt:lpstr>
      <vt:lpstr>Возможный функциональный состав программной подсистемы ЦОР</vt:lpstr>
      <vt:lpstr>Этапы подготовки ЦОР</vt:lpstr>
      <vt:lpstr>Заключение</vt:lpstr>
      <vt:lpstr>«Настоящие знания мы получаем, когда ищем ответ на вопрос, а не когда узнаем сам ответ».   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образовательные ресурсы и их значение в образовательном и самообразовательном процессе при изучении английского языка.</dc:title>
  <dc:creator>Евгений</dc:creator>
  <cp:lastModifiedBy>Евгений</cp:lastModifiedBy>
  <cp:revision>159</cp:revision>
  <dcterms:created xsi:type="dcterms:W3CDTF">2023-02-17T10:47:32Z</dcterms:created>
  <dcterms:modified xsi:type="dcterms:W3CDTF">2023-06-12T17:15:11Z</dcterms:modified>
</cp:coreProperties>
</file>