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78" r:id="rId3"/>
    <p:sldId id="263" r:id="rId4"/>
    <p:sldId id="262" r:id="rId5"/>
    <p:sldId id="265" r:id="rId6"/>
    <p:sldId id="258" r:id="rId7"/>
    <p:sldId id="261" r:id="rId8"/>
    <p:sldId id="267" r:id="rId9"/>
    <p:sldId id="259" r:id="rId10"/>
    <p:sldId id="260" r:id="rId11"/>
    <p:sldId id="264" r:id="rId12"/>
    <p:sldId id="266" r:id="rId13"/>
    <p:sldId id="277" r:id="rId14"/>
    <p:sldId id="269" r:id="rId15"/>
    <p:sldId id="268" r:id="rId16"/>
    <p:sldId id="270" r:id="rId17"/>
    <p:sldId id="273" r:id="rId18"/>
    <p:sldId id="274" r:id="rId19"/>
    <p:sldId id="271" r:id="rId20"/>
    <p:sldId id="272" r:id="rId21"/>
    <p:sldId id="275" r:id="rId22"/>
    <p:sldId id="276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57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12.06.2023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12.06.2023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12.06.2023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12.06.2023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12.06.2023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12.06.2023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12.06.2023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кругленный прямоугольник 4"/>
          <p:cNvSpPr/>
          <p:nvPr/>
        </p:nvSpPr>
        <p:spPr>
          <a:xfrm>
            <a:off x="0" y="1988840"/>
            <a:ext cx="9144000" cy="144016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200" b="1" dirty="0" smtClean="0">
                <a:solidFill>
                  <a:srgbClr val="C00000"/>
                </a:solidFill>
              </a:rPr>
              <a:t>    </a:t>
            </a:r>
            <a:endParaRPr lang="ru-RU" sz="3200" b="1" dirty="0">
              <a:solidFill>
                <a:srgbClr val="C00000"/>
              </a:solidFill>
            </a:endParaRPr>
          </a:p>
        </p:txBody>
      </p:sp>
      <p:pic>
        <p:nvPicPr>
          <p:cNvPr id="1026" name="Picture 2" descr="C:\Users\lara\Desktop\Тигр\5я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196752"/>
            <a:ext cx="4132592" cy="3356992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4067944" y="2060848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uk-UA" sz="2400" b="1" dirty="0" smtClean="0">
                <a:solidFill>
                  <a:srgbClr val="C00000"/>
                </a:solidFill>
              </a:rPr>
              <a:t>ТИГР. </a:t>
            </a:r>
          </a:p>
          <a:p>
            <a:pPr algn="ctr"/>
            <a:r>
              <a:rPr lang="uk-UA" sz="2400" b="1" dirty="0" smtClean="0">
                <a:solidFill>
                  <a:srgbClr val="C00000"/>
                </a:solidFill>
              </a:rPr>
              <a:t>ХАРАКТЕРИСТИКА </a:t>
            </a:r>
            <a:r>
              <a:rPr lang="uk-UA" sz="2400" b="1" dirty="0" smtClean="0">
                <a:solidFill>
                  <a:srgbClr val="C00000"/>
                </a:solidFill>
              </a:rPr>
              <a:t>ВИДА </a:t>
            </a:r>
            <a:endParaRPr lang="uk-UA" sz="2400" b="1" dirty="0" smtClean="0">
              <a:solidFill>
                <a:srgbClr val="C00000"/>
              </a:solidFill>
            </a:endParaRPr>
          </a:p>
          <a:p>
            <a:pPr algn="ctr"/>
            <a:r>
              <a:rPr lang="uk-UA" sz="2400" b="1" dirty="0" smtClean="0">
                <a:solidFill>
                  <a:srgbClr val="C00000"/>
                </a:solidFill>
              </a:rPr>
              <a:t>по </a:t>
            </a:r>
            <a:r>
              <a:rPr lang="uk-UA" sz="2400" b="1" dirty="0" err="1" smtClean="0">
                <a:solidFill>
                  <a:srgbClr val="C00000"/>
                </a:solidFill>
              </a:rPr>
              <a:t>видовым</a:t>
            </a:r>
            <a:r>
              <a:rPr lang="uk-UA" sz="2400" b="1" dirty="0" smtClean="0">
                <a:solidFill>
                  <a:srgbClr val="C00000"/>
                </a:solidFill>
              </a:rPr>
              <a:t> </a:t>
            </a:r>
            <a:r>
              <a:rPr lang="uk-UA" sz="2400" b="1" dirty="0" err="1" smtClean="0">
                <a:solidFill>
                  <a:srgbClr val="C00000"/>
                </a:solidFill>
              </a:rPr>
              <a:t>критериям</a:t>
            </a:r>
            <a:endParaRPr lang="ru-RU" sz="24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кругленный прямоугольник 4"/>
          <p:cNvSpPr/>
          <p:nvPr/>
        </p:nvSpPr>
        <p:spPr>
          <a:xfrm>
            <a:off x="0" y="332656"/>
            <a:ext cx="9144000" cy="648072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200" b="1" dirty="0" smtClean="0">
                <a:solidFill>
                  <a:srgbClr val="C00000"/>
                </a:solidFill>
              </a:rPr>
              <a:t>     ТИГР. ХАРАКТЕРИСТИКА </a:t>
            </a:r>
            <a:r>
              <a:rPr lang="uk-UA" sz="3200" b="1" dirty="0" smtClean="0">
                <a:solidFill>
                  <a:srgbClr val="C00000"/>
                </a:solidFill>
              </a:rPr>
              <a:t>ВИДА</a:t>
            </a:r>
            <a:endParaRPr lang="ru-RU" sz="3200" b="1" dirty="0">
              <a:solidFill>
                <a:srgbClr val="C00000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11560" y="908720"/>
            <a:ext cx="7196336" cy="1080120"/>
          </a:xfrm>
        </p:spPr>
        <p:txBody>
          <a:bodyPr>
            <a:normAutofit/>
          </a:bodyPr>
          <a:lstStyle/>
          <a:p>
            <a:r>
              <a:rPr lang="uk-UA" sz="3600" b="1" dirty="0" err="1" smtClean="0"/>
              <a:t>Географический</a:t>
            </a:r>
            <a:r>
              <a:rPr lang="uk-UA" sz="3600" b="1" dirty="0" smtClean="0"/>
              <a:t>  </a:t>
            </a:r>
            <a:r>
              <a:rPr lang="uk-UA" sz="3600" b="1" dirty="0" err="1" smtClean="0"/>
              <a:t>критерий</a:t>
            </a:r>
            <a:endParaRPr lang="ru-RU" sz="3600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292080" y="1772816"/>
            <a:ext cx="3672408" cy="5328592"/>
          </a:xfrm>
        </p:spPr>
        <p:txBody>
          <a:bodyPr>
            <a:noAutofit/>
          </a:bodyPr>
          <a:lstStyle/>
          <a:p>
            <a:r>
              <a:rPr lang="ru-RU" sz="2400" dirty="0" smtClean="0">
                <a:solidFill>
                  <a:schemeClr val="tx1"/>
                </a:solidFill>
              </a:rPr>
              <a:t>Исторический ареал тигра - на территории Дальнего Востока России, Ирана, Афганистана, Китая, Индии и стран Юго-Восточной Азии. В настоящее время тигры сохранились на территории 14 стран (Бангладеш, Вьетнам, Индия, Индонезия, Китай, Малайзия, Непал, Россия, Таиланд).</a:t>
            </a:r>
            <a:endParaRPr lang="ru-RU" sz="2400" dirty="0">
              <a:solidFill>
                <a:schemeClr val="tx1"/>
              </a:solidFill>
            </a:endParaRPr>
          </a:p>
        </p:txBody>
      </p:sp>
      <p:pic>
        <p:nvPicPr>
          <p:cNvPr id="1026" name="Picture 2" descr="C:\Users\lara\Desktop\Тигр\5я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88640"/>
            <a:ext cx="1739184" cy="1412776"/>
          </a:xfrm>
          <a:prstGeom prst="rect">
            <a:avLst/>
          </a:prstGeom>
          <a:noFill/>
        </p:spPr>
      </p:pic>
      <p:pic>
        <p:nvPicPr>
          <p:cNvPr id="20482" name="Picture 2" descr="https://static.wixstatic.com/media/11dde4_2fb4da96c6464b35820fbbe2d3358958~mv2.jpg/v1/fill/w_379,h_340,al_c,q_80,usm_0.66_1.00_0.01/1576640664-35c79c062ee4c2e171626f2c27ee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1988840"/>
            <a:ext cx="4816063" cy="432048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кругленный прямоугольник 4"/>
          <p:cNvSpPr/>
          <p:nvPr/>
        </p:nvSpPr>
        <p:spPr>
          <a:xfrm>
            <a:off x="0" y="332656"/>
            <a:ext cx="9144000" cy="648072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200" b="1" dirty="0" smtClean="0">
                <a:solidFill>
                  <a:srgbClr val="C00000"/>
                </a:solidFill>
              </a:rPr>
              <a:t>     ТИГР. ХАРАКТЕРИСТИКА </a:t>
            </a:r>
            <a:r>
              <a:rPr lang="uk-UA" sz="3200" b="1" dirty="0" smtClean="0">
                <a:solidFill>
                  <a:srgbClr val="C00000"/>
                </a:solidFill>
              </a:rPr>
              <a:t>ВИДА</a:t>
            </a:r>
            <a:endParaRPr lang="ru-RU" sz="3200" b="1" dirty="0">
              <a:solidFill>
                <a:srgbClr val="C00000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11560" y="908720"/>
            <a:ext cx="7196336" cy="1080120"/>
          </a:xfrm>
        </p:spPr>
        <p:txBody>
          <a:bodyPr>
            <a:normAutofit/>
          </a:bodyPr>
          <a:lstStyle/>
          <a:p>
            <a:r>
              <a:rPr lang="uk-UA" sz="3600" b="1" dirty="0" err="1" smtClean="0"/>
              <a:t>Географический</a:t>
            </a:r>
            <a:r>
              <a:rPr lang="uk-UA" sz="3600" b="1" dirty="0" smtClean="0"/>
              <a:t>  </a:t>
            </a:r>
            <a:r>
              <a:rPr lang="uk-UA" sz="3600" b="1" dirty="0" err="1" smtClean="0"/>
              <a:t>критерий</a:t>
            </a:r>
            <a:endParaRPr lang="ru-RU" sz="3600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471592" y="1772816"/>
            <a:ext cx="3276872" cy="5328592"/>
          </a:xfrm>
        </p:spPr>
        <p:txBody>
          <a:bodyPr>
            <a:noAutofit/>
          </a:bodyPr>
          <a:lstStyle/>
          <a:p>
            <a:r>
              <a:rPr lang="ru-RU" sz="2400" dirty="0" smtClean="0">
                <a:solidFill>
                  <a:schemeClr val="tx1"/>
                </a:solidFill>
              </a:rPr>
              <a:t>Тигры живут в широком спектре ландшафтов: влажные тропические леса, мангровые болота и бамбуковые чащи в тропиках, сухие саванны, полупустыни, голые каменистые сопки и тайга на севере. В горах поднимаются до 3000 м над уровнем моря</a:t>
            </a:r>
            <a:endParaRPr lang="ru-RU" sz="2400" dirty="0">
              <a:solidFill>
                <a:schemeClr val="tx1"/>
              </a:solidFill>
            </a:endParaRPr>
          </a:p>
        </p:txBody>
      </p:sp>
      <p:pic>
        <p:nvPicPr>
          <p:cNvPr id="1026" name="Picture 2" descr="C:\Users\lara\Desktop\Тигр\5я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88640"/>
            <a:ext cx="1739184" cy="1412776"/>
          </a:xfrm>
          <a:prstGeom prst="rect">
            <a:avLst/>
          </a:prstGeom>
          <a:noFill/>
        </p:spPr>
      </p:pic>
      <p:pic>
        <p:nvPicPr>
          <p:cNvPr id="21506" name="Picture 2" descr="http://www.mobilmusic.ru/mfile/4f/ce/a2/151640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1988840"/>
            <a:ext cx="4800533" cy="360040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кругленный прямоугольник 4"/>
          <p:cNvSpPr/>
          <p:nvPr/>
        </p:nvSpPr>
        <p:spPr>
          <a:xfrm>
            <a:off x="0" y="332656"/>
            <a:ext cx="9144000" cy="648072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200" b="1" dirty="0" smtClean="0">
                <a:solidFill>
                  <a:srgbClr val="C00000"/>
                </a:solidFill>
              </a:rPr>
              <a:t>     ТИГР. ХАРАКТЕРИСТИКА </a:t>
            </a:r>
            <a:r>
              <a:rPr lang="uk-UA" sz="3200" b="1" dirty="0" smtClean="0">
                <a:solidFill>
                  <a:srgbClr val="C00000"/>
                </a:solidFill>
              </a:rPr>
              <a:t>ВИДА</a:t>
            </a:r>
            <a:endParaRPr lang="ru-RU" sz="3200" b="1" dirty="0">
              <a:solidFill>
                <a:srgbClr val="C00000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71600" y="908720"/>
            <a:ext cx="7196336" cy="1080120"/>
          </a:xfrm>
        </p:spPr>
        <p:txBody>
          <a:bodyPr>
            <a:normAutofit/>
          </a:bodyPr>
          <a:lstStyle/>
          <a:p>
            <a:r>
              <a:rPr lang="uk-UA" sz="3600" b="1" dirty="0" err="1" smtClean="0"/>
              <a:t>Физиологический</a:t>
            </a:r>
            <a:r>
              <a:rPr lang="uk-UA" sz="3600" b="1" dirty="0" smtClean="0"/>
              <a:t>  </a:t>
            </a:r>
            <a:r>
              <a:rPr lang="uk-UA" sz="3600" b="1" dirty="0" err="1" smtClean="0"/>
              <a:t>критерий</a:t>
            </a:r>
            <a:endParaRPr lang="ru-RU" sz="3600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971600" y="1988840"/>
            <a:ext cx="7416824" cy="1584176"/>
          </a:xfrm>
        </p:spPr>
        <p:txBody>
          <a:bodyPr>
            <a:noAutofit/>
          </a:bodyPr>
          <a:lstStyle/>
          <a:p>
            <a:r>
              <a:rPr lang="ru-RU" sz="2400" dirty="0" smtClean="0">
                <a:solidFill>
                  <a:schemeClr val="tx1"/>
                </a:solidFill>
              </a:rPr>
              <a:t>Метаболизм протекает довольно медленно большую часть дня. Спят около 7-10 часов в день. Наибольший период активности - ночной.</a:t>
            </a:r>
            <a:endParaRPr lang="ru-RU" sz="2400" dirty="0" smtClean="0">
              <a:solidFill>
                <a:schemeClr val="tx1"/>
              </a:solidFill>
            </a:endParaRPr>
          </a:p>
        </p:txBody>
      </p:sp>
      <p:pic>
        <p:nvPicPr>
          <p:cNvPr id="1026" name="Picture 2" descr="C:\Users\lara\Desktop\Тигр\5я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88640"/>
            <a:ext cx="1739184" cy="1412776"/>
          </a:xfrm>
          <a:prstGeom prst="rect">
            <a:avLst/>
          </a:prstGeom>
          <a:noFill/>
        </p:spPr>
      </p:pic>
      <p:sp>
        <p:nvSpPr>
          <p:cNvPr id="25602" name="AutoShape 2" descr="https://avatars.mds.yandex.net/get-zen_doc/1578609/pub_5dc5247b0a451800b1308233_5dc5313235ca31c00f6026c2/scale_1200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5604" name="Picture 4" descr="C:\Users\lara\Desktop\Тигр\i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23728" y="3284984"/>
            <a:ext cx="4572000" cy="304800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кругленный прямоугольник 4"/>
          <p:cNvSpPr/>
          <p:nvPr/>
        </p:nvSpPr>
        <p:spPr>
          <a:xfrm>
            <a:off x="0" y="332656"/>
            <a:ext cx="9144000" cy="648072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200" b="1" dirty="0" smtClean="0">
                <a:solidFill>
                  <a:srgbClr val="C00000"/>
                </a:solidFill>
              </a:rPr>
              <a:t>     ТИГР. ХАРАКТЕРИСТИКА </a:t>
            </a:r>
            <a:r>
              <a:rPr lang="uk-UA" sz="3200" b="1" dirty="0" smtClean="0">
                <a:solidFill>
                  <a:srgbClr val="C00000"/>
                </a:solidFill>
              </a:rPr>
              <a:t>ВИДА</a:t>
            </a:r>
            <a:endParaRPr lang="ru-RU" sz="3200" b="1" dirty="0">
              <a:solidFill>
                <a:srgbClr val="C00000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43608" y="908720"/>
            <a:ext cx="7196336" cy="1080120"/>
          </a:xfrm>
        </p:spPr>
        <p:txBody>
          <a:bodyPr>
            <a:normAutofit/>
          </a:bodyPr>
          <a:lstStyle/>
          <a:p>
            <a:r>
              <a:rPr lang="uk-UA" sz="3600" b="1" dirty="0" err="1" smtClean="0"/>
              <a:t>Физиологический</a:t>
            </a:r>
            <a:r>
              <a:rPr lang="uk-UA" sz="3600" b="1" dirty="0" smtClean="0"/>
              <a:t>  </a:t>
            </a:r>
            <a:r>
              <a:rPr lang="uk-UA" sz="3600" b="1" dirty="0" err="1" smtClean="0"/>
              <a:t>критерий</a:t>
            </a:r>
            <a:endParaRPr lang="ru-RU" sz="3600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79512" y="4841776"/>
            <a:ext cx="8964488" cy="2016224"/>
          </a:xfrm>
        </p:spPr>
        <p:txBody>
          <a:bodyPr>
            <a:noAutofit/>
          </a:bodyPr>
          <a:lstStyle/>
          <a:p>
            <a:r>
              <a:rPr lang="ru-RU" sz="2400" dirty="0" smtClean="0">
                <a:solidFill>
                  <a:schemeClr val="tx1"/>
                </a:solidFill>
              </a:rPr>
              <a:t>За раз тигр съедает до 30-40 кг мяса. Проголодавшиеся крупные самцы могут съесть до 50 кг мяса. Временное отсутствие пищи тигры переносят без вреда для себя, благодаря наличию подкожной жировой клетчатки, слой которой у амурского тигра может достигать 5 см</a:t>
            </a:r>
            <a:endParaRPr lang="ru-RU" sz="2400" dirty="0" smtClean="0">
              <a:solidFill>
                <a:schemeClr val="tx1"/>
              </a:solidFill>
            </a:endParaRPr>
          </a:p>
        </p:txBody>
      </p:sp>
      <p:pic>
        <p:nvPicPr>
          <p:cNvPr id="1026" name="Picture 2" descr="C:\Users\lara\Desktop\Тигр\5я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88640"/>
            <a:ext cx="1739184" cy="1412776"/>
          </a:xfrm>
          <a:prstGeom prst="rect">
            <a:avLst/>
          </a:prstGeom>
          <a:noFill/>
        </p:spPr>
      </p:pic>
      <p:sp>
        <p:nvSpPr>
          <p:cNvPr id="25602" name="AutoShape 2" descr="https://avatars.mds.yandex.net/get-zen_doc/1578609/pub_5dc5247b0a451800b1308233_5dc5313235ca31c00f6026c2/scale_1200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4819" name="Picture 3" descr="http://images.mini-ielts.com/images/11/28/why-are-so-few-tigers-man-eater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11760" y="1916832"/>
            <a:ext cx="4392488" cy="2744026"/>
          </a:xfrm>
          <a:prstGeom prst="rect">
            <a:avLst/>
          </a:prstGeom>
          <a:noFill/>
          <a:ln>
            <a:solidFill>
              <a:schemeClr val="bg1"/>
            </a:solidFill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кругленный прямоугольник 4"/>
          <p:cNvSpPr/>
          <p:nvPr/>
        </p:nvSpPr>
        <p:spPr>
          <a:xfrm>
            <a:off x="0" y="332656"/>
            <a:ext cx="9144000" cy="648072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200" b="1" dirty="0" smtClean="0">
                <a:solidFill>
                  <a:srgbClr val="C00000"/>
                </a:solidFill>
              </a:rPr>
              <a:t>     ТИГР. ХАРАКТЕРИСТИКА </a:t>
            </a:r>
            <a:r>
              <a:rPr lang="uk-UA" sz="3200" b="1" dirty="0" smtClean="0">
                <a:solidFill>
                  <a:srgbClr val="C00000"/>
                </a:solidFill>
              </a:rPr>
              <a:t>ВИДА</a:t>
            </a:r>
            <a:endParaRPr lang="ru-RU" sz="3200" b="1" dirty="0">
              <a:solidFill>
                <a:srgbClr val="C00000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43608" y="908720"/>
            <a:ext cx="7196336" cy="1080120"/>
          </a:xfrm>
        </p:spPr>
        <p:txBody>
          <a:bodyPr>
            <a:normAutofit/>
          </a:bodyPr>
          <a:lstStyle/>
          <a:p>
            <a:r>
              <a:rPr lang="uk-UA" sz="3600" b="1" dirty="0" err="1" smtClean="0"/>
              <a:t>Поведенческий</a:t>
            </a:r>
            <a:r>
              <a:rPr lang="uk-UA" sz="3600" b="1" dirty="0" smtClean="0"/>
              <a:t> </a:t>
            </a:r>
            <a:r>
              <a:rPr lang="uk-UA" sz="3600" b="1" dirty="0" err="1" smtClean="0"/>
              <a:t>критерий</a:t>
            </a:r>
            <a:endParaRPr lang="ru-RU" sz="3600" b="1" dirty="0"/>
          </a:p>
        </p:txBody>
      </p:sp>
      <p:pic>
        <p:nvPicPr>
          <p:cNvPr id="1026" name="Picture 2" descr="C:\Users\lara\Desktop\Тигр\5я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88640"/>
            <a:ext cx="1739184" cy="1412776"/>
          </a:xfrm>
          <a:prstGeom prst="rect">
            <a:avLst/>
          </a:prstGeom>
          <a:noFill/>
        </p:spPr>
      </p:pic>
      <p:sp>
        <p:nvSpPr>
          <p:cNvPr id="25602" name="AutoShape 2" descr="https://avatars.mds.yandex.net/get-zen_doc/1578609/pub_5dc5247b0a451800b1308233_5dc5313235ca31c00f6026c2/scale_1200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5603" name="Picture 3" descr="C:\Users\lara\Desktop\Тигр\32110140_64e42508137998684177b218ae911dd2_800.jpg"/>
          <p:cNvPicPr>
            <a:picLocks noChangeAspect="1" noChangeArrowheads="1"/>
          </p:cNvPicPr>
          <p:nvPr/>
        </p:nvPicPr>
        <p:blipFill>
          <a:blip r:embed="rId3" cstate="print"/>
          <a:srcRect b="7143"/>
          <a:stretch>
            <a:fillRect/>
          </a:stretch>
        </p:blipFill>
        <p:spPr bwMode="auto">
          <a:xfrm>
            <a:off x="2051720" y="1916832"/>
            <a:ext cx="4539341" cy="2808312"/>
          </a:xfrm>
          <a:prstGeom prst="rect">
            <a:avLst/>
          </a:prstGeom>
          <a:noFill/>
          <a:ln>
            <a:solidFill>
              <a:schemeClr val="bg1"/>
            </a:solidFill>
          </a:ln>
        </p:spPr>
      </p:pic>
      <p:sp>
        <p:nvSpPr>
          <p:cNvPr id="9" name="Прямоугольник 8"/>
          <p:cNvSpPr/>
          <p:nvPr/>
        </p:nvSpPr>
        <p:spPr>
          <a:xfrm>
            <a:off x="683568" y="4941168"/>
            <a:ext cx="792088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/>
              <a:t>На деревья не лазают, исключение составляют тигрята весом не более 60 кг и не старше двух лет. Воды не боятся и хорошо плавают. В южных областях своего ареала в жаркую погоду тигры регулярно купаются.</a:t>
            </a:r>
            <a:endParaRPr lang="ru-RU" sz="2400" dirty="0" smtClean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кругленный прямоугольник 4"/>
          <p:cNvSpPr/>
          <p:nvPr/>
        </p:nvSpPr>
        <p:spPr>
          <a:xfrm>
            <a:off x="0" y="332656"/>
            <a:ext cx="9144000" cy="648072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200" b="1" dirty="0" smtClean="0">
                <a:solidFill>
                  <a:srgbClr val="C00000"/>
                </a:solidFill>
              </a:rPr>
              <a:t>     ТИГР. ХАРАКТЕРИСТИКА </a:t>
            </a:r>
            <a:r>
              <a:rPr lang="uk-UA" sz="3200" b="1" dirty="0" smtClean="0">
                <a:solidFill>
                  <a:srgbClr val="C00000"/>
                </a:solidFill>
              </a:rPr>
              <a:t>ВИДА</a:t>
            </a:r>
            <a:endParaRPr lang="ru-RU" sz="3200" b="1" dirty="0">
              <a:solidFill>
                <a:srgbClr val="C00000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11560" y="908720"/>
            <a:ext cx="7196336" cy="1080120"/>
          </a:xfrm>
        </p:spPr>
        <p:txBody>
          <a:bodyPr>
            <a:normAutofit/>
          </a:bodyPr>
          <a:lstStyle/>
          <a:p>
            <a:r>
              <a:rPr lang="uk-UA" sz="3600" b="1" dirty="0" err="1" smtClean="0"/>
              <a:t>Поведенческий</a:t>
            </a:r>
            <a:r>
              <a:rPr lang="uk-UA" sz="3600" b="1" dirty="0" smtClean="0"/>
              <a:t> </a:t>
            </a:r>
            <a:r>
              <a:rPr lang="uk-UA" sz="3600" b="1" dirty="0" err="1" smtClean="0"/>
              <a:t>критерий</a:t>
            </a:r>
            <a:endParaRPr lang="ru-RU" sz="3600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83568" y="5517232"/>
            <a:ext cx="7885384" cy="2232248"/>
          </a:xfrm>
        </p:spPr>
        <p:txBody>
          <a:bodyPr>
            <a:noAutofit/>
          </a:bodyPr>
          <a:lstStyle/>
          <a:p>
            <a:r>
              <a:rPr lang="ru-RU" sz="2400" dirty="0" smtClean="0">
                <a:solidFill>
                  <a:schemeClr val="tx1"/>
                </a:solidFill>
              </a:rPr>
              <a:t>Тигр преимущественно молчаливый, голос подает редко. При нападении на добычу или в ярости глухо рычит.</a:t>
            </a:r>
            <a:endParaRPr lang="ru-RU" sz="2400" dirty="0">
              <a:solidFill>
                <a:schemeClr val="tx1"/>
              </a:solidFill>
            </a:endParaRPr>
          </a:p>
        </p:txBody>
      </p:sp>
      <p:pic>
        <p:nvPicPr>
          <p:cNvPr id="1026" name="Picture 2" descr="C:\Users\lara\Desktop\Тигр\5я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88640"/>
            <a:ext cx="1739184" cy="1412776"/>
          </a:xfrm>
          <a:prstGeom prst="rect">
            <a:avLst/>
          </a:prstGeom>
          <a:noFill/>
        </p:spPr>
      </p:pic>
      <p:pic>
        <p:nvPicPr>
          <p:cNvPr id="23556" name="Picture 4" descr="https://www.todaykhv.ru/upload/resized/bf3/bf342c475adce4c7f7a29311462286e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5576" y="1844824"/>
            <a:ext cx="7344728" cy="3284984"/>
          </a:xfrm>
          <a:prstGeom prst="rect">
            <a:avLst/>
          </a:prstGeom>
          <a:noFill/>
          <a:ln>
            <a:solidFill>
              <a:schemeClr val="bg1"/>
            </a:solidFill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кругленный прямоугольник 4"/>
          <p:cNvSpPr/>
          <p:nvPr/>
        </p:nvSpPr>
        <p:spPr>
          <a:xfrm>
            <a:off x="0" y="332656"/>
            <a:ext cx="9144000" cy="648072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200" b="1" dirty="0" smtClean="0">
                <a:solidFill>
                  <a:srgbClr val="C00000"/>
                </a:solidFill>
              </a:rPr>
              <a:t>     ТИГР. ХАРАКТЕРИСТИКА </a:t>
            </a:r>
            <a:r>
              <a:rPr lang="uk-UA" sz="3200" b="1" dirty="0" smtClean="0">
                <a:solidFill>
                  <a:srgbClr val="C00000"/>
                </a:solidFill>
              </a:rPr>
              <a:t>ВИДА</a:t>
            </a:r>
            <a:endParaRPr lang="ru-RU" sz="3200" b="1" dirty="0">
              <a:solidFill>
                <a:srgbClr val="C00000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11560" y="908720"/>
            <a:ext cx="7196336" cy="1080120"/>
          </a:xfrm>
        </p:spPr>
        <p:txBody>
          <a:bodyPr>
            <a:normAutofit/>
          </a:bodyPr>
          <a:lstStyle/>
          <a:p>
            <a:r>
              <a:rPr lang="uk-UA" sz="3600" b="1" dirty="0" err="1" smtClean="0"/>
              <a:t>Генетический</a:t>
            </a:r>
            <a:r>
              <a:rPr lang="uk-UA" sz="3600" b="1" dirty="0" smtClean="0"/>
              <a:t>  </a:t>
            </a:r>
            <a:r>
              <a:rPr lang="uk-UA" sz="3600" b="1" dirty="0" err="1" smtClean="0"/>
              <a:t>критерий</a:t>
            </a:r>
            <a:endParaRPr lang="ru-RU" sz="3600" b="1" dirty="0"/>
          </a:p>
        </p:txBody>
      </p:sp>
      <p:pic>
        <p:nvPicPr>
          <p:cNvPr id="1026" name="Picture 2" descr="C:\Users\lara\Desktop\Тигр\5я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88640"/>
            <a:ext cx="1739184" cy="1412776"/>
          </a:xfrm>
          <a:prstGeom prst="rect">
            <a:avLst/>
          </a:prstGeom>
          <a:noFill/>
        </p:spPr>
      </p:pic>
      <p:sp>
        <p:nvSpPr>
          <p:cNvPr id="10" name="Прямоугольник 9"/>
          <p:cNvSpPr/>
          <p:nvPr/>
        </p:nvSpPr>
        <p:spPr>
          <a:xfrm>
            <a:off x="467544" y="5949280"/>
            <a:ext cx="770485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solidFill>
                  <a:srgbClr val="202124"/>
                </a:solidFill>
                <a:latin typeface="inherit"/>
                <a:cs typeface="Arial" pitchFamily="34" charset="0"/>
              </a:rPr>
              <a:t>Диплоидный набор хромосом тигров - 38</a:t>
            </a:r>
            <a:endParaRPr lang="ru-RU" sz="2400" dirty="0"/>
          </a:p>
        </p:txBody>
      </p:sp>
      <p:pic>
        <p:nvPicPr>
          <p:cNvPr id="26627" name="Picture 3" descr="C:\Users\lara\Desktop\Тигр\Бенгальские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35696" y="1988840"/>
            <a:ext cx="4752528" cy="380092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кругленный прямоугольник 4"/>
          <p:cNvSpPr/>
          <p:nvPr/>
        </p:nvSpPr>
        <p:spPr>
          <a:xfrm>
            <a:off x="0" y="332656"/>
            <a:ext cx="9144000" cy="648072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200" b="1" dirty="0" smtClean="0">
                <a:solidFill>
                  <a:srgbClr val="C00000"/>
                </a:solidFill>
              </a:rPr>
              <a:t>     ТИГР. ХАРАКТЕРИСТИКА </a:t>
            </a:r>
            <a:r>
              <a:rPr lang="uk-UA" sz="3200" b="1" dirty="0" smtClean="0">
                <a:solidFill>
                  <a:srgbClr val="C00000"/>
                </a:solidFill>
              </a:rPr>
              <a:t>ВИДА</a:t>
            </a:r>
            <a:endParaRPr lang="ru-RU" sz="3200" b="1" dirty="0">
              <a:solidFill>
                <a:srgbClr val="C00000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75656" y="908720"/>
            <a:ext cx="7196336" cy="1080120"/>
          </a:xfrm>
        </p:spPr>
        <p:txBody>
          <a:bodyPr>
            <a:normAutofit/>
          </a:bodyPr>
          <a:lstStyle/>
          <a:p>
            <a:r>
              <a:rPr lang="uk-UA" sz="3600" b="1" dirty="0" err="1" smtClean="0"/>
              <a:t>Экологический</a:t>
            </a:r>
            <a:r>
              <a:rPr lang="uk-UA" sz="3600" b="1" dirty="0" smtClean="0"/>
              <a:t>  </a:t>
            </a:r>
            <a:r>
              <a:rPr lang="uk-UA" sz="3600" b="1" dirty="0" err="1" smtClean="0"/>
              <a:t>критерий</a:t>
            </a:r>
            <a:endParaRPr lang="ru-RU" sz="3600" b="1" dirty="0"/>
          </a:p>
        </p:txBody>
      </p:sp>
      <p:pic>
        <p:nvPicPr>
          <p:cNvPr id="1026" name="Picture 2" descr="C:\Users\lara\Desktop\Тигр\5я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88640"/>
            <a:ext cx="1739184" cy="1412776"/>
          </a:xfrm>
          <a:prstGeom prst="rect">
            <a:avLst/>
          </a:prstGeom>
          <a:noFill/>
        </p:spPr>
      </p:pic>
      <p:sp>
        <p:nvSpPr>
          <p:cNvPr id="10" name="Прямоугольник 9"/>
          <p:cNvSpPr/>
          <p:nvPr/>
        </p:nvSpPr>
        <p:spPr>
          <a:xfrm>
            <a:off x="683568" y="5157192"/>
            <a:ext cx="770485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solidFill>
                  <a:srgbClr val="202124"/>
                </a:solidFill>
                <a:latin typeface="inherit"/>
                <a:cs typeface="Arial" pitchFamily="34" charset="0"/>
              </a:rPr>
              <a:t>Занимают экологическую нишу </a:t>
            </a:r>
            <a:r>
              <a:rPr lang="ru-RU" sz="2400" dirty="0" err="1" smtClean="0">
                <a:solidFill>
                  <a:srgbClr val="202124"/>
                </a:solidFill>
                <a:latin typeface="inherit"/>
                <a:cs typeface="Arial" pitchFamily="34" charset="0"/>
              </a:rPr>
              <a:t>консументов</a:t>
            </a:r>
            <a:r>
              <a:rPr lang="ru-RU" sz="2400" dirty="0" smtClean="0">
                <a:solidFill>
                  <a:srgbClr val="202124"/>
                </a:solidFill>
                <a:latin typeface="inherit"/>
                <a:cs typeface="Arial" pitchFamily="34" charset="0"/>
              </a:rPr>
              <a:t> 2-го порядка. В пищу преимущественно употребляют разнообразных травоядных млекопитающих, иногда могут также поедать птиц и мелких хищников</a:t>
            </a:r>
            <a:endParaRPr lang="ru-RU" sz="2400" dirty="0"/>
          </a:p>
        </p:txBody>
      </p:sp>
      <p:pic>
        <p:nvPicPr>
          <p:cNvPr id="26626" name="Picture 2" descr="C:\Users\lara\Desktop\Тигр\maxresdefault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31640" y="1772816"/>
            <a:ext cx="5760640" cy="324036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кругленный прямоугольник 4"/>
          <p:cNvSpPr/>
          <p:nvPr/>
        </p:nvSpPr>
        <p:spPr>
          <a:xfrm>
            <a:off x="0" y="332656"/>
            <a:ext cx="9144000" cy="648072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200" b="1" dirty="0" smtClean="0">
                <a:solidFill>
                  <a:srgbClr val="C00000"/>
                </a:solidFill>
              </a:rPr>
              <a:t>     ТИГР. ХАРАКТЕРИСТИКА </a:t>
            </a:r>
            <a:r>
              <a:rPr lang="uk-UA" sz="3200" b="1" dirty="0" smtClean="0">
                <a:solidFill>
                  <a:srgbClr val="C00000"/>
                </a:solidFill>
              </a:rPr>
              <a:t>ВИДА</a:t>
            </a:r>
            <a:endParaRPr lang="ru-RU" sz="3200" b="1" dirty="0">
              <a:solidFill>
                <a:srgbClr val="C00000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619672" y="908720"/>
            <a:ext cx="7196336" cy="1080120"/>
          </a:xfrm>
        </p:spPr>
        <p:txBody>
          <a:bodyPr>
            <a:normAutofit/>
          </a:bodyPr>
          <a:lstStyle/>
          <a:p>
            <a:r>
              <a:rPr lang="uk-UA" sz="3600" b="1" dirty="0" err="1" smtClean="0"/>
              <a:t>Экологический</a:t>
            </a:r>
            <a:r>
              <a:rPr lang="uk-UA" sz="3600" b="1" dirty="0" smtClean="0"/>
              <a:t>  </a:t>
            </a:r>
            <a:r>
              <a:rPr lang="uk-UA" sz="3600" b="1" dirty="0" err="1" smtClean="0"/>
              <a:t>критерий</a:t>
            </a:r>
            <a:endParaRPr lang="ru-RU" sz="3600" b="1" dirty="0"/>
          </a:p>
        </p:txBody>
      </p:sp>
      <p:pic>
        <p:nvPicPr>
          <p:cNvPr id="1026" name="Picture 2" descr="C:\Users\lara\Desktop\Тигр\5я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88640"/>
            <a:ext cx="1739184" cy="1412776"/>
          </a:xfrm>
          <a:prstGeom prst="rect">
            <a:avLst/>
          </a:prstGeom>
          <a:noFill/>
        </p:spPr>
      </p:pic>
      <p:sp>
        <p:nvSpPr>
          <p:cNvPr id="10" name="Прямоугольник 9"/>
          <p:cNvSpPr/>
          <p:nvPr/>
        </p:nvSpPr>
        <p:spPr>
          <a:xfrm>
            <a:off x="395536" y="2060848"/>
            <a:ext cx="8208912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 smtClean="0"/>
              <a:t>На всей территории своего ареала тигр является вершиной пищевой пирамиды и почти не испытывает конкуренции со стороны других хищников. Порой такую конкуренцию могут составлять представители семейства псовых, которые охотятся большими стаями - например, индийский красный волк. С целью устранения конкурентов, тигры могут убивать других, менее крупных хищников, в частности волков, леопардов и питонов.</a:t>
            </a:r>
            <a:endParaRPr lang="ru-RU" sz="2800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кругленный прямоугольник 4"/>
          <p:cNvSpPr/>
          <p:nvPr/>
        </p:nvSpPr>
        <p:spPr>
          <a:xfrm>
            <a:off x="0" y="332656"/>
            <a:ext cx="9144000" cy="648072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200" b="1" dirty="0" smtClean="0">
                <a:solidFill>
                  <a:srgbClr val="C00000"/>
                </a:solidFill>
              </a:rPr>
              <a:t>     ТИГР. ХАРАКТЕРИСТИКА </a:t>
            </a:r>
            <a:r>
              <a:rPr lang="uk-UA" sz="3200" b="1" dirty="0" smtClean="0">
                <a:solidFill>
                  <a:srgbClr val="C00000"/>
                </a:solidFill>
              </a:rPr>
              <a:t>ВИДА</a:t>
            </a:r>
            <a:endParaRPr lang="ru-RU" sz="3200" b="1" dirty="0">
              <a:solidFill>
                <a:srgbClr val="C00000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99592" y="908720"/>
            <a:ext cx="7196336" cy="1080120"/>
          </a:xfrm>
        </p:spPr>
        <p:txBody>
          <a:bodyPr>
            <a:normAutofit/>
          </a:bodyPr>
          <a:lstStyle/>
          <a:p>
            <a:r>
              <a:rPr lang="uk-UA" sz="3600" b="1" dirty="0" err="1" smtClean="0"/>
              <a:t>Репродуктивный</a:t>
            </a:r>
            <a:r>
              <a:rPr lang="uk-UA" sz="3600" b="1" dirty="0" smtClean="0"/>
              <a:t>  </a:t>
            </a:r>
            <a:r>
              <a:rPr lang="uk-UA" sz="3600" b="1" dirty="0" err="1" smtClean="0"/>
              <a:t>критерий</a:t>
            </a:r>
            <a:endParaRPr lang="ru-RU" sz="3600" b="1" dirty="0"/>
          </a:p>
        </p:txBody>
      </p:sp>
      <p:pic>
        <p:nvPicPr>
          <p:cNvPr id="1026" name="Picture 2" descr="C:\Users\lara\Desktop\Тигр\5я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88640"/>
            <a:ext cx="1739184" cy="1412776"/>
          </a:xfrm>
          <a:prstGeom prst="rect">
            <a:avLst/>
          </a:prstGeom>
          <a:noFill/>
        </p:spPr>
      </p:pic>
      <p:sp>
        <p:nvSpPr>
          <p:cNvPr id="10" name="Прямоугольник 9"/>
          <p:cNvSpPr/>
          <p:nvPr/>
        </p:nvSpPr>
        <p:spPr>
          <a:xfrm>
            <a:off x="251520" y="4293096"/>
            <a:ext cx="849694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/>
              <a:t>Половая зрелость самок наступает в возрасте 3-4 лет, самцов - в возрасте 4-5 лет. Рожает тигрица, как правило, раз в 2-3 года. Беременность самки длится 97-112 дней (в среднем 103 дня). Логово тигрица выбирает очень тщательно и может не менять его несколько лет - Обычно таким местом являются ущелья скал, буреломы или пещеры.</a:t>
            </a:r>
            <a:endParaRPr lang="ru-RU" sz="2400" dirty="0"/>
          </a:p>
        </p:txBody>
      </p:sp>
      <p:pic>
        <p:nvPicPr>
          <p:cNvPr id="29698" name="Picture 2" descr="http://5portal.ru/assets/images_cache/794b079bb0c9d2526b987d20af27ba23.jpg"/>
          <p:cNvPicPr>
            <a:picLocks noChangeAspect="1" noChangeArrowheads="1"/>
          </p:cNvPicPr>
          <p:nvPr/>
        </p:nvPicPr>
        <p:blipFill>
          <a:blip r:embed="rId3" cstate="print"/>
          <a:srcRect t="20370" b="11111"/>
          <a:stretch>
            <a:fillRect/>
          </a:stretch>
        </p:blipFill>
        <p:spPr bwMode="auto">
          <a:xfrm>
            <a:off x="539552" y="1916832"/>
            <a:ext cx="4205813" cy="216024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</p:pic>
      <p:pic>
        <p:nvPicPr>
          <p:cNvPr id="8" name="Picture 2" descr="https://vladnews.ru/uploads/news/2017/01/30/80211d9efa083b254cba91b2f91b822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4048" y="1916832"/>
            <a:ext cx="3244794" cy="2161084"/>
          </a:xfrm>
          <a:prstGeom prst="rect">
            <a:avLst/>
          </a:prstGeom>
          <a:noFill/>
          <a:ln>
            <a:solidFill>
              <a:schemeClr val="bg1"/>
            </a:solidFill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кругленный прямоугольник 4"/>
          <p:cNvSpPr/>
          <p:nvPr/>
        </p:nvSpPr>
        <p:spPr>
          <a:xfrm>
            <a:off x="0" y="332656"/>
            <a:ext cx="9144000" cy="648072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200" b="1" dirty="0" smtClean="0">
                <a:solidFill>
                  <a:srgbClr val="C00000"/>
                </a:solidFill>
              </a:rPr>
              <a:t>     ТИГР. ХАРАКТЕРИСТИКА </a:t>
            </a:r>
            <a:r>
              <a:rPr lang="uk-UA" sz="3200" b="1" dirty="0" smtClean="0">
                <a:solidFill>
                  <a:srgbClr val="C00000"/>
                </a:solidFill>
              </a:rPr>
              <a:t>ВИДА</a:t>
            </a:r>
            <a:endParaRPr lang="ru-RU" sz="3200" b="1" dirty="0">
              <a:solidFill>
                <a:srgbClr val="C00000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947664" y="836712"/>
            <a:ext cx="7196336" cy="1080120"/>
          </a:xfrm>
        </p:spPr>
        <p:txBody>
          <a:bodyPr>
            <a:normAutofit/>
          </a:bodyPr>
          <a:lstStyle/>
          <a:p>
            <a:r>
              <a:rPr lang="ru-RU" sz="3600" b="1" dirty="0" smtClean="0"/>
              <a:t>Морфо</a:t>
            </a:r>
            <a:r>
              <a:rPr lang="uk-UA" sz="3600" b="1" dirty="0" err="1" smtClean="0"/>
              <a:t>логический</a:t>
            </a:r>
            <a:r>
              <a:rPr lang="uk-UA" sz="3600" b="1" dirty="0" smtClean="0"/>
              <a:t> </a:t>
            </a:r>
            <a:r>
              <a:rPr lang="uk-UA" sz="3600" b="1" dirty="0" err="1" smtClean="0"/>
              <a:t>критерий</a:t>
            </a:r>
            <a:endParaRPr lang="ru-RU" sz="3600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79512" y="5661248"/>
            <a:ext cx="8604448" cy="1440160"/>
          </a:xfrm>
        </p:spPr>
        <p:txBody>
          <a:bodyPr>
            <a:noAutofit/>
          </a:bodyPr>
          <a:lstStyle/>
          <a:p>
            <a:r>
              <a:rPr lang="ru-RU" b="1" dirty="0" smtClean="0">
                <a:solidFill>
                  <a:schemeClr val="tx1"/>
                </a:solidFill>
              </a:rPr>
              <a:t>Тигр </a:t>
            </a:r>
            <a:r>
              <a:rPr lang="ru-RU" b="1" dirty="0" smtClean="0">
                <a:solidFill>
                  <a:schemeClr val="tx1"/>
                </a:solidFill>
              </a:rPr>
              <a:t> - самое крупный и массивный представитель кошачьих</a:t>
            </a:r>
            <a:endParaRPr lang="ru-RU" b="1" dirty="0">
              <a:solidFill>
                <a:schemeClr val="tx1"/>
              </a:solidFill>
            </a:endParaRPr>
          </a:p>
        </p:txBody>
      </p:sp>
      <p:pic>
        <p:nvPicPr>
          <p:cNvPr id="1026" name="Picture 2" descr="C:\Users\lara\Desktop\Тигр\5я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88640"/>
            <a:ext cx="1739184" cy="1412776"/>
          </a:xfrm>
          <a:prstGeom prst="rect">
            <a:avLst/>
          </a:prstGeom>
          <a:noFill/>
        </p:spPr>
      </p:pic>
      <p:pic>
        <p:nvPicPr>
          <p:cNvPr id="1029" name="Picture 5" descr="C:\Users\lara\Desktop\Тигр\2048x1152_tiger-big-cat-gras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59632" y="1844824"/>
            <a:ext cx="6656739" cy="374441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кругленный прямоугольник 4"/>
          <p:cNvSpPr/>
          <p:nvPr/>
        </p:nvSpPr>
        <p:spPr>
          <a:xfrm>
            <a:off x="0" y="332656"/>
            <a:ext cx="9144000" cy="648072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200" b="1" dirty="0" smtClean="0">
                <a:solidFill>
                  <a:srgbClr val="C00000"/>
                </a:solidFill>
              </a:rPr>
              <a:t>     ТИГР. ХАРАКТЕРИСТИКА </a:t>
            </a:r>
            <a:r>
              <a:rPr lang="uk-UA" sz="3200" b="1" dirty="0" smtClean="0">
                <a:solidFill>
                  <a:srgbClr val="C00000"/>
                </a:solidFill>
              </a:rPr>
              <a:t>ВИДА</a:t>
            </a:r>
            <a:endParaRPr lang="ru-RU" sz="3200" b="1" dirty="0">
              <a:solidFill>
                <a:srgbClr val="C00000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99592" y="908720"/>
            <a:ext cx="7196336" cy="1080120"/>
          </a:xfrm>
        </p:spPr>
        <p:txBody>
          <a:bodyPr>
            <a:normAutofit/>
          </a:bodyPr>
          <a:lstStyle/>
          <a:p>
            <a:r>
              <a:rPr lang="uk-UA" sz="3600" b="1" dirty="0" err="1" smtClean="0"/>
              <a:t>Репродуктивный</a:t>
            </a:r>
            <a:r>
              <a:rPr lang="uk-UA" sz="3600" b="1" dirty="0" smtClean="0"/>
              <a:t>  </a:t>
            </a:r>
            <a:r>
              <a:rPr lang="uk-UA" sz="3600" b="1" dirty="0" err="1" smtClean="0"/>
              <a:t>критерий</a:t>
            </a:r>
            <a:endParaRPr lang="ru-RU" sz="3600" b="1" dirty="0"/>
          </a:p>
        </p:txBody>
      </p:sp>
      <p:pic>
        <p:nvPicPr>
          <p:cNvPr id="1026" name="Picture 2" descr="C:\Users\lara\Desktop\Тигр\5я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88640"/>
            <a:ext cx="1739184" cy="1412776"/>
          </a:xfrm>
          <a:prstGeom prst="rect">
            <a:avLst/>
          </a:prstGeom>
          <a:noFill/>
        </p:spPr>
      </p:pic>
      <p:sp>
        <p:nvSpPr>
          <p:cNvPr id="10" name="Прямоугольник 9"/>
          <p:cNvSpPr/>
          <p:nvPr/>
        </p:nvSpPr>
        <p:spPr>
          <a:xfrm>
            <a:off x="5076056" y="1772816"/>
            <a:ext cx="3816424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/>
              <a:t>Выводок тигрят (от 2 до 4 детенышей) появляется в начале весны. Новорожденные слепы и весят по 1,5 кг, но, по прошествии первой недели жизни, они становятся зрячими.</a:t>
            </a:r>
            <a:endParaRPr lang="ru-RU" sz="24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395536" y="5157192"/>
            <a:ext cx="813690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/>
              <a:t>Следующие полтора месяца живут за счет молока матери. В возрасте двух месяцев маленькие тигрята обретают определенную самостоятельность и могут следовать за тигрицей.</a:t>
            </a:r>
            <a:endParaRPr lang="ru-RU" sz="2400" dirty="0"/>
          </a:p>
        </p:txBody>
      </p:sp>
      <p:sp>
        <p:nvSpPr>
          <p:cNvPr id="28676" name="AutoShape 4" descr="https://zp.vgorode.ua/img/article/5180/3_main-v1583945938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8678" name="AutoShape 6" descr="https://pbs.twimg.com/media/CevWVp0W8AAlTEo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8679" name="Picture 7" descr="C:\Users\lara\Desktop\Тигр\CevWVp0W8AAlTEo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1916832"/>
            <a:ext cx="4320480" cy="288032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кругленный прямоугольник 4"/>
          <p:cNvSpPr/>
          <p:nvPr/>
        </p:nvSpPr>
        <p:spPr>
          <a:xfrm>
            <a:off x="0" y="332656"/>
            <a:ext cx="9144000" cy="648072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200" b="1" dirty="0" smtClean="0">
                <a:solidFill>
                  <a:srgbClr val="C00000"/>
                </a:solidFill>
              </a:rPr>
              <a:t>     ТИГР. ХАРАКТЕРИСТИКА </a:t>
            </a:r>
            <a:r>
              <a:rPr lang="uk-UA" sz="3200" b="1" dirty="0" smtClean="0">
                <a:solidFill>
                  <a:srgbClr val="C00000"/>
                </a:solidFill>
              </a:rPr>
              <a:t>ВИДА</a:t>
            </a:r>
            <a:endParaRPr lang="ru-RU" sz="3200" b="1" dirty="0">
              <a:solidFill>
                <a:srgbClr val="C00000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99592" y="908720"/>
            <a:ext cx="7196336" cy="1080120"/>
          </a:xfrm>
        </p:spPr>
        <p:txBody>
          <a:bodyPr>
            <a:normAutofit/>
          </a:bodyPr>
          <a:lstStyle/>
          <a:p>
            <a:r>
              <a:rPr lang="uk-UA" sz="3600" b="1" dirty="0" err="1" smtClean="0"/>
              <a:t>Репродуктивный</a:t>
            </a:r>
            <a:r>
              <a:rPr lang="uk-UA" sz="3600" b="1" dirty="0" smtClean="0"/>
              <a:t>  </a:t>
            </a:r>
            <a:r>
              <a:rPr lang="uk-UA" sz="3600" b="1" dirty="0" err="1" smtClean="0"/>
              <a:t>критерий</a:t>
            </a:r>
            <a:endParaRPr lang="ru-RU" sz="3600" b="1" dirty="0"/>
          </a:p>
        </p:txBody>
      </p:sp>
      <p:pic>
        <p:nvPicPr>
          <p:cNvPr id="1026" name="Picture 2" descr="C:\Users\lara\Desktop\Тигр\5я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88640"/>
            <a:ext cx="1739184" cy="1412776"/>
          </a:xfrm>
          <a:prstGeom prst="rect">
            <a:avLst/>
          </a:prstGeom>
          <a:noFill/>
        </p:spPr>
      </p:pic>
      <p:sp>
        <p:nvSpPr>
          <p:cNvPr id="10" name="Прямоугольник 9"/>
          <p:cNvSpPr/>
          <p:nvPr/>
        </p:nvSpPr>
        <p:spPr>
          <a:xfrm>
            <a:off x="4860032" y="1772816"/>
            <a:ext cx="4032448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/>
              <a:t>В возрасте 8 недель тигрята становятся способными следовать за матерью, и покидают логово. Окончательно к самостоятельной жизни молодые тигры готовы в возрасте примерно 18 месяцев, но обычно остаются с матерью 2-3 года, а иногда и до 5 лет . Самец в воспитании потомства участие не принимает.</a:t>
            </a:r>
            <a:endParaRPr lang="ru-RU" sz="2400" dirty="0"/>
          </a:p>
        </p:txBody>
      </p:sp>
      <p:sp>
        <p:nvSpPr>
          <p:cNvPr id="28676" name="AutoShape 4" descr="https://zp.vgorode.ua/img/article/5180/3_main-v1583945938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8678" name="AutoShape 6" descr="https://pbs.twimg.com/media/CevWVp0W8AAlTEo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2770" name="Picture 2" descr="C:\Users\lara\Desktop\Тигр\z-malajskych-tygrat-rostou-nebojacne-selmy-246814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2060848"/>
            <a:ext cx="4425036" cy="2952328"/>
          </a:xfrm>
          <a:prstGeom prst="rect">
            <a:avLst/>
          </a:prstGeom>
          <a:noFill/>
          <a:ln>
            <a:solidFill>
              <a:schemeClr val="bg1"/>
            </a:solidFill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кругленный прямоугольник 4"/>
          <p:cNvSpPr/>
          <p:nvPr/>
        </p:nvSpPr>
        <p:spPr>
          <a:xfrm>
            <a:off x="0" y="332656"/>
            <a:ext cx="9144000" cy="648072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200" b="1" dirty="0" smtClean="0">
                <a:solidFill>
                  <a:srgbClr val="C00000"/>
                </a:solidFill>
              </a:rPr>
              <a:t>     ТИГР. ХАРАКТЕРИСТИКА </a:t>
            </a:r>
            <a:r>
              <a:rPr lang="uk-UA" sz="3200" b="1" dirty="0" smtClean="0">
                <a:solidFill>
                  <a:srgbClr val="C00000"/>
                </a:solidFill>
              </a:rPr>
              <a:t>ВИДА</a:t>
            </a:r>
            <a:endParaRPr lang="ru-RU" sz="3200" b="1" dirty="0">
              <a:solidFill>
                <a:srgbClr val="C00000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99592" y="908720"/>
            <a:ext cx="7196336" cy="1080120"/>
          </a:xfrm>
        </p:spPr>
        <p:txBody>
          <a:bodyPr>
            <a:normAutofit/>
          </a:bodyPr>
          <a:lstStyle/>
          <a:p>
            <a:r>
              <a:rPr lang="uk-UA" sz="3600" b="1" dirty="0" err="1" smtClean="0"/>
              <a:t>Репродуктивный</a:t>
            </a:r>
            <a:r>
              <a:rPr lang="uk-UA" sz="3600" b="1" dirty="0" smtClean="0"/>
              <a:t>  </a:t>
            </a:r>
            <a:r>
              <a:rPr lang="uk-UA" sz="3600" b="1" dirty="0" err="1" smtClean="0"/>
              <a:t>критерий</a:t>
            </a:r>
            <a:endParaRPr lang="ru-RU" sz="3600" b="1" dirty="0"/>
          </a:p>
        </p:txBody>
      </p:sp>
      <p:pic>
        <p:nvPicPr>
          <p:cNvPr id="1026" name="Picture 2" descr="C:\Users\lara\Desktop\Тигр\5я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88640"/>
            <a:ext cx="1739184" cy="1412776"/>
          </a:xfrm>
          <a:prstGeom prst="rect">
            <a:avLst/>
          </a:prstGeom>
          <a:noFill/>
        </p:spPr>
      </p:pic>
      <p:sp>
        <p:nvSpPr>
          <p:cNvPr id="10" name="Прямоугольник 9"/>
          <p:cNvSpPr/>
          <p:nvPr/>
        </p:nvSpPr>
        <p:spPr>
          <a:xfrm>
            <a:off x="683568" y="5445224"/>
            <a:ext cx="813690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/>
              <a:t>За всю свою жизнь самка приносит 10-20 тигрят, из которых примерно половина погибает в юном возрасте. </a:t>
            </a:r>
          </a:p>
          <a:p>
            <a:pPr algn="ctr"/>
            <a:r>
              <a:rPr lang="ru-RU" sz="2400" dirty="0" smtClean="0"/>
              <a:t>Продолжительность жизни тигра до 26 лет</a:t>
            </a:r>
            <a:endParaRPr lang="ru-RU" sz="2400" dirty="0"/>
          </a:p>
        </p:txBody>
      </p:sp>
      <p:sp>
        <p:nvSpPr>
          <p:cNvPr id="28676" name="AutoShape 4" descr="https://zp.vgorode.ua/img/article/5180/3_main-v1583945938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8678" name="AutoShape 6" descr="https://pbs.twimg.com/media/CevWVp0W8AAlTEo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3794" name="Picture 2" descr="C:\Users\lara\Desktop\Тигр\ed116ecd62f35ed3a4129860abb80128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91680" y="1772816"/>
            <a:ext cx="5472608" cy="3648405"/>
          </a:xfrm>
          <a:prstGeom prst="rect">
            <a:avLst/>
          </a:prstGeom>
          <a:noFill/>
          <a:ln>
            <a:solidFill>
              <a:schemeClr val="bg1"/>
            </a:solidFill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кругленный прямоугольник 4"/>
          <p:cNvSpPr/>
          <p:nvPr/>
        </p:nvSpPr>
        <p:spPr>
          <a:xfrm>
            <a:off x="0" y="332656"/>
            <a:ext cx="9144000" cy="648072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200" b="1" dirty="0" smtClean="0">
                <a:solidFill>
                  <a:srgbClr val="C00000"/>
                </a:solidFill>
              </a:rPr>
              <a:t>     ТИГР. ХАРАКТЕРИСТИКА </a:t>
            </a:r>
            <a:r>
              <a:rPr lang="uk-UA" sz="3200" b="1" dirty="0" smtClean="0">
                <a:solidFill>
                  <a:srgbClr val="C00000"/>
                </a:solidFill>
              </a:rPr>
              <a:t>ВИДА</a:t>
            </a:r>
            <a:endParaRPr lang="ru-RU" sz="3200" b="1" dirty="0">
              <a:solidFill>
                <a:srgbClr val="C00000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947664" y="836712"/>
            <a:ext cx="7196336" cy="1080120"/>
          </a:xfrm>
        </p:spPr>
        <p:txBody>
          <a:bodyPr>
            <a:normAutofit/>
          </a:bodyPr>
          <a:lstStyle/>
          <a:p>
            <a:r>
              <a:rPr lang="ru-RU" sz="3600" b="1" dirty="0" smtClean="0"/>
              <a:t>Морфо</a:t>
            </a:r>
            <a:r>
              <a:rPr lang="uk-UA" sz="3600" b="1" dirty="0" err="1" smtClean="0"/>
              <a:t>логический</a:t>
            </a:r>
            <a:r>
              <a:rPr lang="uk-UA" sz="3600" b="1" dirty="0" smtClean="0"/>
              <a:t> </a:t>
            </a:r>
            <a:r>
              <a:rPr lang="uk-UA" sz="3600" b="1" dirty="0" err="1" smtClean="0"/>
              <a:t>критерий</a:t>
            </a:r>
            <a:endParaRPr lang="ru-RU" sz="3600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1520" y="4653136"/>
            <a:ext cx="8604448" cy="1440160"/>
          </a:xfrm>
        </p:spPr>
        <p:txBody>
          <a:bodyPr>
            <a:noAutofit/>
          </a:bodyPr>
          <a:lstStyle/>
          <a:p>
            <a:r>
              <a:rPr lang="ru-RU" dirty="0" smtClean="0">
                <a:solidFill>
                  <a:schemeClr val="tx1"/>
                </a:solidFill>
              </a:rPr>
              <a:t>Самыми крупными являются бенгальский и Амурский подвиды. Самцы достигают </a:t>
            </a:r>
            <a:r>
              <a:rPr lang="ru-RU" dirty="0" smtClean="0">
                <a:solidFill>
                  <a:schemeClr val="tx1"/>
                </a:solidFill>
              </a:rPr>
              <a:t>2.5-2.9 </a:t>
            </a:r>
            <a:r>
              <a:rPr lang="ru-RU" dirty="0" smtClean="0">
                <a:solidFill>
                  <a:schemeClr val="tx1"/>
                </a:solidFill>
              </a:rPr>
              <a:t>м в длину без хвоста и весят до 300-320 кг.</a:t>
            </a:r>
            <a:endParaRPr lang="ru-RU" b="1" dirty="0">
              <a:solidFill>
                <a:schemeClr val="tx1"/>
              </a:solidFill>
            </a:endParaRPr>
          </a:p>
        </p:txBody>
      </p:sp>
      <p:pic>
        <p:nvPicPr>
          <p:cNvPr id="1026" name="Picture 2" descr="C:\Users\lara\Desktop\Тигр\5я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88640"/>
            <a:ext cx="1739184" cy="1412776"/>
          </a:xfrm>
          <a:prstGeom prst="rect">
            <a:avLst/>
          </a:prstGeom>
          <a:noFill/>
        </p:spPr>
      </p:pic>
      <p:pic>
        <p:nvPicPr>
          <p:cNvPr id="18434" name="Picture 2" descr="C:\Users\lara\Desktop\Тигр\Амурский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4008" y="1988840"/>
            <a:ext cx="4032448" cy="252028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</p:pic>
      <p:sp>
        <p:nvSpPr>
          <p:cNvPr id="18436" name="AutoShape 4" descr="https://www.fourwheeldriveindia.com/blog/wp-content/uploads/2017/10/dsc_0500-768x467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8437" name="Picture 5" descr="C:\Users\lara\Desktop\Тигр\бенг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528" y="1988840"/>
            <a:ext cx="4244452" cy="2580936"/>
          </a:xfrm>
          <a:prstGeom prst="rect">
            <a:avLst/>
          </a:prstGeom>
          <a:noFill/>
          <a:ln>
            <a:solidFill>
              <a:schemeClr val="bg1"/>
            </a:solidFill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кругленный прямоугольник 4"/>
          <p:cNvSpPr/>
          <p:nvPr/>
        </p:nvSpPr>
        <p:spPr>
          <a:xfrm>
            <a:off x="0" y="332656"/>
            <a:ext cx="9144000" cy="648072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200" b="1" dirty="0" smtClean="0">
                <a:solidFill>
                  <a:srgbClr val="C00000"/>
                </a:solidFill>
              </a:rPr>
              <a:t>     ТИГР. ХАРАКТЕРИСТИКА </a:t>
            </a:r>
            <a:r>
              <a:rPr lang="uk-UA" sz="3200" b="1" dirty="0" smtClean="0">
                <a:solidFill>
                  <a:srgbClr val="C00000"/>
                </a:solidFill>
              </a:rPr>
              <a:t>ВИДА</a:t>
            </a:r>
            <a:endParaRPr lang="ru-RU" sz="3200" b="1" dirty="0">
              <a:solidFill>
                <a:srgbClr val="C00000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947664" y="836712"/>
            <a:ext cx="7196336" cy="1080120"/>
          </a:xfrm>
        </p:spPr>
        <p:txBody>
          <a:bodyPr>
            <a:normAutofit/>
          </a:bodyPr>
          <a:lstStyle/>
          <a:p>
            <a:r>
              <a:rPr lang="ru-RU" sz="3600" b="1" dirty="0" smtClean="0"/>
              <a:t>Морфо</a:t>
            </a:r>
            <a:r>
              <a:rPr lang="uk-UA" sz="3600" b="1" dirty="0" err="1" smtClean="0"/>
              <a:t>логический</a:t>
            </a:r>
            <a:r>
              <a:rPr lang="uk-UA" sz="3600" b="1" dirty="0" smtClean="0"/>
              <a:t> </a:t>
            </a:r>
            <a:r>
              <a:rPr lang="uk-UA" sz="3600" b="1" dirty="0" err="1" smtClean="0"/>
              <a:t>критерий</a:t>
            </a:r>
            <a:endParaRPr lang="ru-RU" sz="3600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9552" y="5157192"/>
            <a:ext cx="7848872" cy="1440160"/>
          </a:xfrm>
        </p:spPr>
        <p:txBody>
          <a:bodyPr>
            <a:noAutofit/>
          </a:bodyPr>
          <a:lstStyle/>
          <a:p>
            <a:r>
              <a:rPr lang="ru-RU" sz="2800" dirty="0" smtClean="0">
                <a:solidFill>
                  <a:schemeClr val="tx1"/>
                </a:solidFill>
              </a:rPr>
              <a:t>Тело массивное, вытянутое, мускулистое, гибкое. Передняя часть тела развита сильнее задней, рост в плечах выше.</a:t>
            </a:r>
            <a:endParaRPr lang="ru-RU" sz="2800" dirty="0">
              <a:solidFill>
                <a:schemeClr val="tx1"/>
              </a:solidFill>
            </a:endParaRPr>
          </a:p>
        </p:txBody>
      </p:sp>
      <p:pic>
        <p:nvPicPr>
          <p:cNvPr id="1026" name="Picture 2" descr="C:\Users\lara\Desktop\Тигр\5я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88640"/>
            <a:ext cx="1739184" cy="1412776"/>
          </a:xfrm>
          <a:prstGeom prst="rect">
            <a:avLst/>
          </a:prstGeom>
          <a:noFill/>
        </p:spPr>
      </p:pic>
      <p:pic>
        <p:nvPicPr>
          <p:cNvPr id="1027" name="Picture 3" descr="C:\Users\lara\Desktop\Тигр\tiger-jump-predator-1040945.jpg"/>
          <p:cNvPicPr>
            <a:picLocks noChangeAspect="1" noChangeArrowheads="1"/>
          </p:cNvPicPr>
          <p:nvPr/>
        </p:nvPicPr>
        <p:blipFill>
          <a:blip r:embed="rId3" cstate="print"/>
          <a:srcRect t="15824" b="1538"/>
          <a:stretch>
            <a:fillRect/>
          </a:stretch>
        </p:blipFill>
        <p:spPr bwMode="auto">
          <a:xfrm>
            <a:off x="1259632" y="1772816"/>
            <a:ext cx="6552728" cy="338437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кругленный прямоугольник 4"/>
          <p:cNvSpPr/>
          <p:nvPr/>
        </p:nvSpPr>
        <p:spPr>
          <a:xfrm>
            <a:off x="0" y="332656"/>
            <a:ext cx="9144000" cy="648072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200" b="1" dirty="0" smtClean="0">
                <a:solidFill>
                  <a:srgbClr val="C00000"/>
                </a:solidFill>
              </a:rPr>
              <a:t>     ТИГР. ХАРАКТЕРИСТИКА </a:t>
            </a:r>
            <a:r>
              <a:rPr lang="uk-UA" sz="3200" b="1" dirty="0" smtClean="0">
                <a:solidFill>
                  <a:srgbClr val="C00000"/>
                </a:solidFill>
              </a:rPr>
              <a:t>ВИДА</a:t>
            </a:r>
            <a:endParaRPr lang="ru-RU" sz="3200" b="1" dirty="0">
              <a:solidFill>
                <a:srgbClr val="C00000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947664" y="836712"/>
            <a:ext cx="7196336" cy="1080120"/>
          </a:xfrm>
        </p:spPr>
        <p:txBody>
          <a:bodyPr>
            <a:normAutofit/>
          </a:bodyPr>
          <a:lstStyle/>
          <a:p>
            <a:r>
              <a:rPr lang="ru-RU" sz="3600" b="1" dirty="0" smtClean="0"/>
              <a:t>Морфо</a:t>
            </a:r>
            <a:r>
              <a:rPr lang="uk-UA" sz="3600" b="1" dirty="0" err="1" smtClean="0"/>
              <a:t>логический</a:t>
            </a:r>
            <a:r>
              <a:rPr lang="uk-UA" sz="3600" b="1" dirty="0" smtClean="0"/>
              <a:t> </a:t>
            </a:r>
            <a:r>
              <a:rPr lang="uk-UA" sz="3600" b="1" dirty="0" err="1" smtClean="0"/>
              <a:t>критерий</a:t>
            </a:r>
            <a:endParaRPr lang="ru-RU" sz="3600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95536" y="4941168"/>
            <a:ext cx="8748464" cy="2132856"/>
          </a:xfrm>
        </p:spPr>
        <p:txBody>
          <a:bodyPr>
            <a:noAutofit/>
          </a:bodyPr>
          <a:lstStyle/>
          <a:p>
            <a:pPr>
              <a:lnSpc>
                <a:spcPct val="80000"/>
              </a:lnSpc>
            </a:pPr>
            <a:r>
              <a:rPr lang="ru-RU" sz="2800" dirty="0" smtClean="0">
                <a:solidFill>
                  <a:schemeClr val="tx1"/>
                </a:solidFill>
              </a:rPr>
              <a:t>Голова округлая. Череп </a:t>
            </a:r>
            <a:r>
              <a:rPr lang="ru-RU" sz="2800" dirty="0" smtClean="0">
                <a:solidFill>
                  <a:schemeClr val="tx1"/>
                </a:solidFill>
              </a:rPr>
              <a:t>массивный</a:t>
            </a:r>
            <a:r>
              <a:rPr lang="ru-RU" sz="2800" dirty="0" smtClean="0">
                <a:solidFill>
                  <a:schemeClr val="tx1"/>
                </a:solidFill>
              </a:rPr>
              <a:t>, с широко расставленными скулами. Уши небольшие закругленные. Радужка глаза желтая. Взрослый тигр, как и большинство других кошачьих, имеет 30 зубов.</a:t>
            </a:r>
            <a:endParaRPr lang="ru-RU" sz="2800" dirty="0">
              <a:solidFill>
                <a:schemeClr val="tx1"/>
              </a:solidFill>
            </a:endParaRPr>
          </a:p>
        </p:txBody>
      </p:sp>
      <p:pic>
        <p:nvPicPr>
          <p:cNvPr id="1026" name="Picture 2" descr="C:\Users\lara\Desktop\Тигр\5я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88640"/>
            <a:ext cx="1739184" cy="1412776"/>
          </a:xfrm>
          <a:prstGeom prst="rect">
            <a:avLst/>
          </a:prstGeom>
          <a:noFill/>
        </p:spPr>
      </p:pic>
      <p:pic>
        <p:nvPicPr>
          <p:cNvPr id="22530" name="Picture 2" descr="C:\Users\lara\Desktop\Тигр\golovatigra-1536x115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19872" y="1700808"/>
            <a:ext cx="4213497" cy="3168352"/>
          </a:xfrm>
          <a:prstGeom prst="rect">
            <a:avLst/>
          </a:prstGeom>
          <a:noFill/>
          <a:ln>
            <a:solidFill>
              <a:schemeClr val="bg1"/>
            </a:solidFill>
          </a:ln>
        </p:spPr>
      </p:pic>
      <p:pic>
        <p:nvPicPr>
          <p:cNvPr id="22531" name="Picture 3" descr="C:\Users\lara\Desktop\Тигр\0bf1e2d0f374714678a2e836738861a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259632" y="1700808"/>
            <a:ext cx="2058189" cy="3096344"/>
          </a:xfrm>
          <a:prstGeom prst="rect">
            <a:avLst/>
          </a:prstGeom>
          <a:noFill/>
          <a:ln>
            <a:solidFill>
              <a:schemeClr val="bg1"/>
            </a:solidFill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кругленный прямоугольник 4"/>
          <p:cNvSpPr/>
          <p:nvPr/>
        </p:nvSpPr>
        <p:spPr>
          <a:xfrm>
            <a:off x="0" y="332656"/>
            <a:ext cx="9144000" cy="648072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200" b="1" dirty="0" smtClean="0">
                <a:solidFill>
                  <a:srgbClr val="C00000"/>
                </a:solidFill>
              </a:rPr>
              <a:t>     ТИГР. ХАРАКТЕРИСТИКА </a:t>
            </a:r>
            <a:r>
              <a:rPr lang="uk-UA" sz="3200" b="1" dirty="0" smtClean="0">
                <a:solidFill>
                  <a:srgbClr val="C00000"/>
                </a:solidFill>
              </a:rPr>
              <a:t>ВИДА</a:t>
            </a:r>
            <a:endParaRPr lang="ru-RU" sz="3200" b="1" dirty="0">
              <a:solidFill>
                <a:srgbClr val="C00000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947664" y="836712"/>
            <a:ext cx="7196336" cy="1080120"/>
          </a:xfrm>
        </p:spPr>
        <p:txBody>
          <a:bodyPr>
            <a:normAutofit/>
          </a:bodyPr>
          <a:lstStyle/>
          <a:p>
            <a:r>
              <a:rPr lang="ru-RU" sz="3600" b="1" dirty="0" smtClean="0"/>
              <a:t>Морфо</a:t>
            </a:r>
            <a:r>
              <a:rPr lang="uk-UA" sz="3600" b="1" dirty="0" err="1" smtClean="0"/>
              <a:t>логический</a:t>
            </a:r>
            <a:r>
              <a:rPr lang="uk-UA" sz="3600" b="1" dirty="0" smtClean="0"/>
              <a:t> </a:t>
            </a:r>
            <a:r>
              <a:rPr lang="uk-UA" sz="3600" b="1" dirty="0" err="1" smtClean="0"/>
              <a:t>критерий</a:t>
            </a:r>
            <a:endParaRPr lang="ru-RU" sz="3600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699792" y="1772816"/>
            <a:ext cx="5832648" cy="1944216"/>
          </a:xfrm>
        </p:spPr>
        <p:txBody>
          <a:bodyPr>
            <a:noAutofit/>
          </a:bodyPr>
          <a:lstStyle/>
          <a:p>
            <a:r>
              <a:rPr lang="ru-RU" sz="2400" dirty="0" smtClean="0">
                <a:solidFill>
                  <a:schemeClr val="tx1"/>
                </a:solidFill>
              </a:rPr>
              <a:t>Хвост длинный, равномерно опушенный. На передних лапах по 5 пальцев, на задних - по четыре, все со втяжными когтями.</a:t>
            </a:r>
            <a:endParaRPr lang="ru-RU" sz="2400" dirty="0">
              <a:solidFill>
                <a:schemeClr val="tx1"/>
              </a:solidFill>
            </a:endParaRPr>
          </a:p>
        </p:txBody>
      </p:sp>
      <p:pic>
        <p:nvPicPr>
          <p:cNvPr id="1026" name="Picture 2" descr="C:\Users\lara\Desktop\Тигр\5я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88640"/>
            <a:ext cx="1739184" cy="1412776"/>
          </a:xfrm>
          <a:prstGeom prst="rect">
            <a:avLst/>
          </a:prstGeom>
          <a:noFill/>
        </p:spPr>
      </p:pic>
      <p:pic>
        <p:nvPicPr>
          <p:cNvPr id="2051" name="Picture 3" descr="C:\Users\lara\Desktop\Тигр\fe1b98eaf8097930ae22306b5e5c2fbe--baby-animals-wild-animal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1844824"/>
            <a:ext cx="2247900" cy="4124325"/>
          </a:xfrm>
          <a:prstGeom prst="rect">
            <a:avLst/>
          </a:prstGeom>
          <a:noFill/>
        </p:spPr>
      </p:pic>
      <p:pic>
        <p:nvPicPr>
          <p:cNvPr id="2052" name="Picture 4" descr="C:\Users\lara\Desktop\Тигр\tiger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868144" y="4005064"/>
            <a:ext cx="2784309" cy="2088232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2555776" y="3861048"/>
            <a:ext cx="331236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/>
              <a:t>Волосяной покров невысокий, довольно редкий, плотный и низкий у южных подвидов, высокий и пушистый - у северных.</a:t>
            </a:r>
            <a:endParaRPr lang="ru-RU" sz="24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кругленный прямоугольник 4"/>
          <p:cNvSpPr/>
          <p:nvPr/>
        </p:nvSpPr>
        <p:spPr>
          <a:xfrm>
            <a:off x="0" y="332656"/>
            <a:ext cx="9144000" cy="648072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200" b="1" dirty="0" smtClean="0">
                <a:solidFill>
                  <a:srgbClr val="C00000"/>
                </a:solidFill>
              </a:rPr>
              <a:t>     ТИГР. ХАРАКТЕРИСТИКА </a:t>
            </a:r>
            <a:r>
              <a:rPr lang="uk-UA" sz="3200" b="1" dirty="0" smtClean="0">
                <a:solidFill>
                  <a:srgbClr val="C00000"/>
                </a:solidFill>
              </a:rPr>
              <a:t>ВИДА</a:t>
            </a:r>
            <a:endParaRPr lang="ru-RU" sz="3200" b="1" dirty="0">
              <a:solidFill>
                <a:srgbClr val="C00000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947664" y="836712"/>
            <a:ext cx="7196336" cy="1080120"/>
          </a:xfrm>
        </p:spPr>
        <p:txBody>
          <a:bodyPr>
            <a:normAutofit/>
          </a:bodyPr>
          <a:lstStyle/>
          <a:p>
            <a:r>
              <a:rPr lang="ru-RU" sz="3600" b="1" dirty="0" smtClean="0"/>
              <a:t>Морфо</a:t>
            </a:r>
            <a:r>
              <a:rPr lang="uk-UA" sz="3600" b="1" dirty="0" err="1" smtClean="0"/>
              <a:t>логический</a:t>
            </a:r>
            <a:r>
              <a:rPr lang="uk-UA" sz="3600" b="1" dirty="0" smtClean="0"/>
              <a:t> </a:t>
            </a:r>
            <a:r>
              <a:rPr lang="uk-UA" sz="3600" b="1" dirty="0" err="1" smtClean="0"/>
              <a:t>критерий</a:t>
            </a:r>
            <a:endParaRPr lang="ru-RU" sz="3600" b="1" dirty="0"/>
          </a:p>
        </p:txBody>
      </p:sp>
      <p:pic>
        <p:nvPicPr>
          <p:cNvPr id="1026" name="Picture 2" descr="C:\Users\lara\Desktop\Тигр\5я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88640"/>
            <a:ext cx="1739184" cy="1412776"/>
          </a:xfrm>
          <a:prstGeom prst="rect">
            <a:avLst/>
          </a:prstGeom>
          <a:noFill/>
        </p:spPr>
      </p:pic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0" y="107728"/>
            <a:ext cx="65" cy="241744"/>
          </a:xfrm>
          <a:prstGeom prst="rect">
            <a:avLst/>
          </a:prstGeom>
          <a:solidFill>
            <a:srgbClr val="F8F9FA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0" tIns="-17457" rIns="0" bIns="-17457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Подзаголовок 7"/>
          <p:cNvSpPr>
            <a:spLocks noGrp="1"/>
          </p:cNvSpPr>
          <p:nvPr>
            <p:ph type="subTitle" idx="1"/>
          </p:nvPr>
        </p:nvSpPr>
        <p:spPr>
          <a:xfrm>
            <a:off x="395536" y="5229200"/>
            <a:ext cx="8352928" cy="1224136"/>
          </a:xfrm>
        </p:spPr>
        <p:txBody>
          <a:bodyPr/>
          <a:lstStyle/>
          <a:p>
            <a:r>
              <a:rPr lang="ru-RU" dirty="0" smtClean="0">
                <a:solidFill>
                  <a:schemeClr val="tx1"/>
                </a:solidFill>
              </a:rPr>
              <a:t>Основной тон окраски тигров варьируется от ржаво-красного до ржаво-коричневого.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17410" name="Picture 2" descr="C:\Users\lara\Desktop\Тигр\tiger-color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1988840"/>
            <a:ext cx="3650805" cy="2808312"/>
          </a:xfrm>
          <a:prstGeom prst="rect">
            <a:avLst/>
          </a:prstGeom>
          <a:noFill/>
          <a:ln>
            <a:solidFill>
              <a:schemeClr val="bg1"/>
            </a:solidFill>
          </a:ln>
        </p:spPr>
      </p:pic>
      <p:pic>
        <p:nvPicPr>
          <p:cNvPr id="17411" name="Picture 3" descr="C:\Users\lara\Desktop\Тигр\2000x1331-px-predator-tiger-164454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355976" y="1988840"/>
            <a:ext cx="4219853" cy="2808312"/>
          </a:xfrm>
          <a:prstGeom prst="rect">
            <a:avLst/>
          </a:prstGeom>
          <a:noFill/>
          <a:ln>
            <a:solidFill>
              <a:schemeClr val="bg1"/>
            </a:solidFill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кругленный прямоугольник 4"/>
          <p:cNvSpPr/>
          <p:nvPr/>
        </p:nvSpPr>
        <p:spPr>
          <a:xfrm>
            <a:off x="0" y="332656"/>
            <a:ext cx="9144000" cy="648072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200" b="1" dirty="0" smtClean="0">
                <a:solidFill>
                  <a:srgbClr val="C00000"/>
                </a:solidFill>
              </a:rPr>
              <a:t>     ТИГР. ХАРАКТЕРИСТИКА </a:t>
            </a:r>
            <a:r>
              <a:rPr lang="uk-UA" sz="3200" b="1" dirty="0" smtClean="0">
                <a:solidFill>
                  <a:srgbClr val="C00000"/>
                </a:solidFill>
              </a:rPr>
              <a:t>ВИДА</a:t>
            </a:r>
            <a:endParaRPr lang="ru-RU" sz="3200" b="1" dirty="0">
              <a:solidFill>
                <a:srgbClr val="C00000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947664" y="836712"/>
            <a:ext cx="7196336" cy="1080120"/>
          </a:xfrm>
        </p:spPr>
        <p:txBody>
          <a:bodyPr>
            <a:normAutofit/>
          </a:bodyPr>
          <a:lstStyle/>
          <a:p>
            <a:r>
              <a:rPr lang="ru-RU" sz="3600" b="1" dirty="0" smtClean="0"/>
              <a:t>Морфо</a:t>
            </a:r>
            <a:r>
              <a:rPr lang="uk-UA" sz="3600" b="1" dirty="0" err="1" smtClean="0"/>
              <a:t>логический</a:t>
            </a:r>
            <a:r>
              <a:rPr lang="uk-UA" sz="3600" b="1" dirty="0" smtClean="0"/>
              <a:t> </a:t>
            </a:r>
            <a:r>
              <a:rPr lang="uk-UA" sz="3600" b="1" dirty="0" err="1" smtClean="0"/>
              <a:t>критерий</a:t>
            </a:r>
            <a:endParaRPr lang="ru-RU" sz="3600" b="1" dirty="0"/>
          </a:p>
        </p:txBody>
      </p:sp>
      <p:pic>
        <p:nvPicPr>
          <p:cNvPr id="1026" name="Picture 2" descr="C:\Users\lara\Desktop\Тигр\5я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88640"/>
            <a:ext cx="1739184" cy="1412776"/>
          </a:xfrm>
          <a:prstGeom prst="rect">
            <a:avLst/>
          </a:prstGeom>
          <a:noFill/>
        </p:spPr>
      </p:pic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0" y="107728"/>
            <a:ext cx="65" cy="241744"/>
          </a:xfrm>
          <a:prstGeom prst="rect">
            <a:avLst/>
          </a:prstGeom>
          <a:solidFill>
            <a:srgbClr val="F8F9FA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0" tIns="-17457" rIns="0" bIns="-17457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Подзаголовок 7"/>
          <p:cNvSpPr>
            <a:spLocks noGrp="1"/>
          </p:cNvSpPr>
          <p:nvPr>
            <p:ph type="subTitle" idx="1"/>
          </p:nvPr>
        </p:nvSpPr>
        <p:spPr>
          <a:xfrm>
            <a:off x="395536" y="5229200"/>
            <a:ext cx="8352928" cy="1224136"/>
          </a:xfrm>
        </p:spPr>
        <p:txBody>
          <a:bodyPr>
            <a:normAutofit fontScale="62500" lnSpcReduction="20000"/>
          </a:bodyPr>
          <a:lstStyle/>
          <a:p>
            <a:r>
              <a:rPr lang="ru-RU" dirty="0" smtClean="0">
                <a:solidFill>
                  <a:schemeClr val="tx1"/>
                </a:solidFill>
              </a:rPr>
              <a:t>Тело покрыто полосами (их количество более 100), цвет которых варьирует от коричневого до полностью черного. Основной функцией полос является маскировка хищника при охоте. Расположение полос уникально у каждого отдельного животного (аналогично отпечаткам пальцев у людей). 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17410" name="Picture 2" descr="C:\Users\lara\Desktop\Тигр\tiger-color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1988840"/>
            <a:ext cx="3650805" cy="2808312"/>
          </a:xfrm>
          <a:prstGeom prst="rect">
            <a:avLst/>
          </a:prstGeom>
          <a:noFill/>
          <a:ln>
            <a:solidFill>
              <a:schemeClr val="bg1"/>
            </a:solidFill>
          </a:ln>
        </p:spPr>
      </p:pic>
      <p:pic>
        <p:nvPicPr>
          <p:cNvPr id="17411" name="Picture 3" descr="C:\Users\lara\Desktop\Тигр\2000x1331-px-predator-tiger-164454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355976" y="1988840"/>
            <a:ext cx="4219853" cy="2808312"/>
          </a:xfrm>
          <a:prstGeom prst="rect">
            <a:avLst/>
          </a:prstGeom>
          <a:noFill/>
          <a:ln>
            <a:solidFill>
              <a:schemeClr val="bg1"/>
            </a:solidFill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кругленный прямоугольник 4"/>
          <p:cNvSpPr/>
          <p:nvPr/>
        </p:nvSpPr>
        <p:spPr>
          <a:xfrm>
            <a:off x="0" y="332656"/>
            <a:ext cx="9144000" cy="648072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200" b="1" dirty="0" smtClean="0">
                <a:solidFill>
                  <a:srgbClr val="C00000"/>
                </a:solidFill>
              </a:rPr>
              <a:t>     ТИГР. ХАРАКТЕРИСТИКА </a:t>
            </a:r>
            <a:r>
              <a:rPr lang="uk-UA" sz="3200" b="1" dirty="0" smtClean="0">
                <a:solidFill>
                  <a:srgbClr val="C00000"/>
                </a:solidFill>
              </a:rPr>
              <a:t>ВИДА</a:t>
            </a:r>
            <a:endParaRPr lang="ru-RU" sz="3200" b="1" dirty="0">
              <a:solidFill>
                <a:srgbClr val="C00000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947664" y="836712"/>
            <a:ext cx="7196336" cy="1080120"/>
          </a:xfrm>
        </p:spPr>
        <p:txBody>
          <a:bodyPr>
            <a:normAutofit/>
          </a:bodyPr>
          <a:lstStyle/>
          <a:p>
            <a:r>
              <a:rPr lang="ru-RU" sz="3600" b="1" dirty="0" smtClean="0"/>
              <a:t>Морфо</a:t>
            </a:r>
            <a:r>
              <a:rPr lang="uk-UA" sz="3600" b="1" dirty="0" err="1" smtClean="0"/>
              <a:t>логический</a:t>
            </a:r>
            <a:r>
              <a:rPr lang="uk-UA" sz="3600" b="1" dirty="0" smtClean="0"/>
              <a:t> </a:t>
            </a:r>
            <a:r>
              <a:rPr lang="uk-UA" sz="3600" b="1" dirty="0" err="1" smtClean="0"/>
              <a:t>критерий</a:t>
            </a:r>
            <a:endParaRPr lang="ru-RU" sz="3600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95536" y="1628800"/>
            <a:ext cx="3888432" cy="3096344"/>
          </a:xfrm>
        </p:spPr>
        <p:txBody>
          <a:bodyPr>
            <a:noAutofit/>
          </a:bodyPr>
          <a:lstStyle/>
          <a:p>
            <a:r>
              <a:rPr lang="ru-RU" sz="2800" dirty="0" smtClean="0">
                <a:solidFill>
                  <a:schemeClr val="tx1"/>
                </a:solidFill>
              </a:rPr>
              <a:t>У бенгальских тигров с частотой 1 особь на 10 000 встречается мутация: черно-коричневые полосы на белом меху + голубые глаза.</a:t>
            </a:r>
            <a:endParaRPr lang="ru-RU" sz="2800" dirty="0">
              <a:solidFill>
                <a:schemeClr val="tx1"/>
              </a:solidFill>
            </a:endParaRPr>
          </a:p>
        </p:txBody>
      </p:sp>
      <p:pic>
        <p:nvPicPr>
          <p:cNvPr id="1026" name="Picture 2" descr="C:\Users\lara\Desktop\Тигр\5я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88640"/>
            <a:ext cx="1739184" cy="1412776"/>
          </a:xfrm>
          <a:prstGeom prst="rect">
            <a:avLst/>
          </a:prstGeom>
          <a:noFill/>
        </p:spPr>
      </p:pic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0" y="107728"/>
            <a:ext cx="65" cy="241744"/>
          </a:xfrm>
          <a:prstGeom prst="rect">
            <a:avLst/>
          </a:prstGeom>
          <a:solidFill>
            <a:srgbClr val="F8F9FA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0" tIns="-17457" rIns="0" bIns="-17457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074" name="Picture 2" descr="C:\Users\lara\Desktop\Тигр\1999x1333-px-couple-tigers-two-191543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55976" y="1772816"/>
            <a:ext cx="4535369" cy="3024336"/>
          </a:xfrm>
          <a:prstGeom prst="rect">
            <a:avLst/>
          </a:prstGeom>
          <a:noFill/>
        </p:spPr>
      </p:pic>
      <p:sp>
        <p:nvSpPr>
          <p:cNvPr id="9" name="Подзаголовок 2"/>
          <p:cNvSpPr txBox="1">
            <a:spLocks/>
          </p:cNvSpPr>
          <p:nvPr/>
        </p:nvSpPr>
        <p:spPr>
          <a:xfrm>
            <a:off x="395536" y="4797152"/>
            <a:ext cx="8568952" cy="187220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 algn="ctr">
              <a:spcBef>
                <a:spcPct val="20000"/>
              </a:spcBef>
              <a:defRPr/>
            </a:pPr>
            <a:r>
              <a:rPr lang="ru-RU" sz="2800" dirty="0" smtClean="0"/>
              <a:t>Существование белых амурских тигров официально не </a:t>
            </a:r>
            <a:r>
              <a:rPr lang="ru-RU" sz="2800" dirty="0" err="1" smtClean="0"/>
              <a:t>задокументировано</a:t>
            </a:r>
            <a:r>
              <a:rPr lang="ru-RU" sz="2800" dirty="0" smtClean="0"/>
              <a:t>, но периодически появляются свидетельства о встречах с ними. В неволе ни разу не удалось получить Белого амурского тигра.</a:t>
            </a: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148</TotalTime>
  <Words>890</Words>
  <Application>Microsoft Office PowerPoint</Application>
  <PresentationFormat>Экран (4:3)</PresentationFormat>
  <Paragraphs>71</Paragraphs>
  <Slides>22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Тема Office</vt:lpstr>
      <vt:lpstr>Слайд 1</vt:lpstr>
      <vt:lpstr>Морфологический критерий</vt:lpstr>
      <vt:lpstr>Морфологический критерий</vt:lpstr>
      <vt:lpstr>Морфологический критерий</vt:lpstr>
      <vt:lpstr>Морфологический критерий</vt:lpstr>
      <vt:lpstr>Морфологический критерий</vt:lpstr>
      <vt:lpstr>Морфологический критерий</vt:lpstr>
      <vt:lpstr>Морфологический критерий</vt:lpstr>
      <vt:lpstr>Морфологический критерий</vt:lpstr>
      <vt:lpstr>Географический  критерий</vt:lpstr>
      <vt:lpstr>Географический  критерий</vt:lpstr>
      <vt:lpstr>Физиологический  критерий</vt:lpstr>
      <vt:lpstr>Физиологический  критерий</vt:lpstr>
      <vt:lpstr>Поведенческий критерий</vt:lpstr>
      <vt:lpstr>Поведенческий критерий</vt:lpstr>
      <vt:lpstr>Генетический  критерий</vt:lpstr>
      <vt:lpstr>Экологический  критерий</vt:lpstr>
      <vt:lpstr>Экологический  критерий</vt:lpstr>
      <vt:lpstr>Репродуктивный  критерий</vt:lpstr>
      <vt:lpstr>Репродуктивный  критерий</vt:lpstr>
      <vt:lpstr>Репродуктивный  критерий</vt:lpstr>
      <vt:lpstr>Репродуктивный  критерий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lara</dc:creator>
  <cp:lastModifiedBy>lara</cp:lastModifiedBy>
  <cp:revision>18</cp:revision>
  <dcterms:created xsi:type="dcterms:W3CDTF">2021-10-07T17:36:54Z</dcterms:created>
  <dcterms:modified xsi:type="dcterms:W3CDTF">2023-06-12T17:25:16Z</dcterms:modified>
</cp:coreProperties>
</file>