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D59B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1988839"/>
            <a:ext cx="9144000" cy="162655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endParaRPr sz="3200" b="1" i="0" u="none" strike="noStrike" cap="none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/>
          <p:nvPr/>
        </p:nvSpPr>
        <p:spPr>
          <a:xfrm>
            <a:off x="4067944" y="2060848"/>
            <a:ext cx="4572000" cy="1399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err="1" smtClean="0">
                <a:solidFill>
                  <a:srgbClr val="C00000"/>
                </a:solidFill>
                <a:latin typeface="Calibri"/>
                <a:cs typeface="Calibri"/>
                <a:sym typeface="Calibri"/>
              </a:rPr>
              <a:t>Бурый</a:t>
            </a:r>
            <a:r>
              <a:rPr lang="uk-UA" sz="2800" b="1" dirty="0" smtClean="0">
                <a:solidFill>
                  <a:srgbClr val="C00000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Calibri"/>
                <a:cs typeface="Calibri"/>
                <a:sym typeface="Calibri"/>
              </a:rPr>
              <a:t>медведь</a:t>
            </a:r>
            <a:r>
              <a:rPr lang="uk-UA" sz="2800" b="1" dirty="0" smtClean="0">
                <a:solidFill>
                  <a:srgbClr val="C00000"/>
                </a:solidFill>
                <a:latin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ХАРАКТЕРИСТИКА </a:t>
            </a:r>
            <a:r>
              <a:rPr lang="ru-RU" sz="2400" b="1" i="0" u="none" strike="noStrike" cap="none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ВИДА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по видовым критериям</a:t>
            </a:r>
            <a:endParaRPr sz="2400" b="1" i="0" u="none" strike="noStrike" cap="none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060" name="Picture 4" descr="Тема тижня Світ тварин Тема уроку: Додавання і віднімання одноцифрового та  двоцифрового числа."/>
          <p:cNvPicPr>
            <a:picLocks noChangeAspect="1" noChangeArrowheads="1"/>
          </p:cNvPicPr>
          <p:nvPr/>
        </p:nvPicPr>
        <p:blipFill>
          <a:blip r:embed="rId3"/>
          <a:srcRect l="38878" t="3648" r="33553" b="46975"/>
          <a:stretch>
            <a:fillRect/>
          </a:stretch>
        </p:blipFill>
        <p:spPr bwMode="auto">
          <a:xfrm>
            <a:off x="506436" y="815926"/>
            <a:ext cx="3657601" cy="3690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5"/>
          <p:cNvSpPr/>
          <p:nvPr/>
        </p:nvSpPr>
        <p:spPr>
          <a:xfrm>
            <a:off x="0" y="182879"/>
            <a:ext cx="9144000" cy="94253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5"/>
          <p:cNvSpPr txBox="1">
            <a:spLocks noGrp="1"/>
          </p:cNvSpPr>
          <p:nvPr>
            <p:ph type="ctrTitle"/>
          </p:nvPr>
        </p:nvSpPr>
        <p:spPr>
          <a:xfrm>
            <a:off x="1043608" y="1083212"/>
            <a:ext cx="7196336" cy="905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3600"/>
            </a:pPr>
            <a:r>
              <a:rPr lang="ru-RU" sz="3600" b="1" dirty="0" smtClean="0"/>
              <a:t>Географический  критерий</a:t>
            </a:r>
            <a:endParaRPr sz="3600" b="1" dirty="0"/>
          </a:p>
        </p:txBody>
      </p:sp>
      <p:sp>
        <p:nvSpPr>
          <p:cNvPr id="205" name="Google Shape;205;p25"/>
          <p:cNvSpPr txBox="1">
            <a:spLocks noGrp="1"/>
          </p:cNvSpPr>
          <p:nvPr>
            <p:ph type="subTitle" idx="1"/>
          </p:nvPr>
        </p:nvSpPr>
        <p:spPr>
          <a:xfrm>
            <a:off x="309489" y="4543865"/>
            <a:ext cx="8510954" cy="2314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ru-RU" sz="2400" b="1" dirty="0" smtClean="0">
                <a:solidFill>
                  <a:schemeClr val="tx1"/>
                </a:solidFill>
              </a:rPr>
              <a:t>Бурые медведи едят все. Их рацион почти на 80 процентов состоит из коры деревьев, листьев, корней, грибов, орехов, фруктов и ягод. Кроме растительной пищи, они не прочь полакомиться и мясом (например, мелких грызунов, птиц, лягушек или змей), рыбкой и падалью.</a:t>
            </a:r>
            <a:endParaRPr sz="2400" b="1" dirty="0">
              <a:solidFill>
                <a:schemeClr val="tx1"/>
              </a:solidFill>
            </a:endParaRPr>
          </a:p>
        </p:txBody>
      </p:sp>
      <p:sp>
        <p:nvSpPr>
          <p:cNvPr id="207" name="Google Shape;207;p25" descr="https://avatars.mds.yandex.net/get-zen_doc/1578609/pub_5dc5247b0a451800b1308233_5dc5313235ca31c00f6026c2/scale_1200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82" name="Picture 2" descr="Бурий ведмідь: Їжа та харчування - Про ведмедів - Наші ведмеді - Домажи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181" y="1938124"/>
            <a:ext cx="3478653" cy="240896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0484" name="Picture 4" descr="Ведмідь: опис, звички, що їсть, де живе, фот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2387" y="1951892"/>
            <a:ext cx="3493822" cy="239502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9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37761" y="0"/>
            <a:ext cx="1909291" cy="195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7"/>
          <p:cNvSpPr/>
          <p:nvPr/>
        </p:nvSpPr>
        <p:spPr>
          <a:xfrm>
            <a:off x="0" y="168811"/>
            <a:ext cx="9144000" cy="90033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27"/>
          <p:cNvSpPr txBox="1">
            <a:spLocks noGrp="1"/>
          </p:cNvSpPr>
          <p:nvPr>
            <p:ph type="ctrTitle"/>
          </p:nvPr>
        </p:nvSpPr>
        <p:spPr>
          <a:xfrm>
            <a:off x="998806" y="1223889"/>
            <a:ext cx="7301132" cy="407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ru-RU" sz="3200" b="1" dirty="0" smtClean="0"/>
              <a:t>Поведенческий критерий</a:t>
            </a:r>
            <a:endParaRPr sz="3200" b="1" dirty="0"/>
          </a:p>
        </p:txBody>
      </p:sp>
      <p:sp>
        <p:nvSpPr>
          <p:cNvPr id="225" name="Google Shape;225;p27"/>
          <p:cNvSpPr txBox="1">
            <a:spLocks noGrp="1"/>
          </p:cNvSpPr>
          <p:nvPr>
            <p:ph type="subTitle" idx="1"/>
          </p:nvPr>
        </p:nvSpPr>
        <p:spPr>
          <a:xfrm>
            <a:off x="225082" y="1730325"/>
            <a:ext cx="5317589" cy="326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Бывает и такое, что некоторые медведи из-за недоедания в осенне-зимний период не могут набрать нужный вес, найти и обустроить свое жилище. В этом случае в берлогу они вообще не залегают. Не успев накопить необходимые для комфортной зимовки запасов подкожного жира, зверь просто бродит по заснеженному лесу, словно неприкаянный. В народе таких бедолаг прозвали «шатунами».</a:t>
            </a:r>
            <a:endParaRPr sz="2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386" name="AutoShape 2" descr="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Сонник: ведмідь білий, чорний, бурий. Тлумачення з усім відомим сонникам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7416" y="1784838"/>
            <a:ext cx="3199032" cy="31990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8" name="Прямоугольник 7"/>
          <p:cNvSpPr/>
          <p:nvPr/>
        </p:nvSpPr>
        <p:spPr>
          <a:xfrm>
            <a:off x="323557" y="5253207"/>
            <a:ext cx="85531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Медведь-шатун - это </a:t>
            </a:r>
            <a:r>
              <a:rPr lang="ru-RU" sz="2000" b="1" dirty="0" smtClean="0">
                <a:solidFill>
                  <a:schemeClr val="tx1"/>
                </a:solidFill>
              </a:rPr>
              <a:t>очень опасный и крайне агрессивный зверь! В это время с ним лучше вообще не связываться, поскольку зверь очень голоден, невероятно зол и нападает почти на все, что движется.</a:t>
            </a:r>
            <a:endParaRPr lang="ru-RU" sz="2000" b="1" dirty="0"/>
          </a:p>
        </p:txBody>
      </p:sp>
      <p:pic>
        <p:nvPicPr>
          <p:cNvPr id="10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37761" y="0"/>
            <a:ext cx="1909291" cy="195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8"/>
          <p:cNvSpPr/>
          <p:nvPr/>
        </p:nvSpPr>
        <p:spPr>
          <a:xfrm>
            <a:off x="0" y="182879"/>
            <a:ext cx="9144000" cy="94253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28"/>
          <p:cNvSpPr txBox="1">
            <a:spLocks noGrp="1"/>
          </p:cNvSpPr>
          <p:nvPr>
            <p:ph type="ctrTitle"/>
          </p:nvPr>
        </p:nvSpPr>
        <p:spPr>
          <a:xfrm>
            <a:off x="611560" y="1097280"/>
            <a:ext cx="7196336" cy="89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ru-RU" sz="3600" b="1" dirty="0" smtClean="0"/>
              <a:t>Генетический  критерий</a:t>
            </a:r>
            <a:endParaRPr sz="3600" b="1" dirty="0"/>
          </a:p>
        </p:txBody>
      </p:sp>
      <p:sp>
        <p:nvSpPr>
          <p:cNvPr id="235" name="Google Shape;235;p28"/>
          <p:cNvSpPr/>
          <p:nvPr/>
        </p:nvSpPr>
        <p:spPr>
          <a:xfrm>
            <a:off x="467544" y="5949280"/>
            <a:ext cx="770485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ru-RU" sz="2000" b="1" dirty="0" smtClean="0">
                <a:solidFill>
                  <a:srgbClr val="202124"/>
                </a:solidFill>
              </a:rPr>
              <a:t>Диплоидный набор хромосом бурого медведя-74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4" descr="Тема тижня Світ тварин Тема уроку: Додавання і віднімання одноцифрового та  двоцифрового числа."/>
          <p:cNvPicPr>
            <a:picLocks noChangeAspect="1" noChangeArrowheads="1"/>
          </p:cNvPicPr>
          <p:nvPr/>
        </p:nvPicPr>
        <p:blipFill>
          <a:blip r:embed="rId3"/>
          <a:srcRect l="38878" t="3648" r="33553" b="46975"/>
          <a:stretch>
            <a:fillRect/>
          </a:stretch>
        </p:blipFill>
        <p:spPr bwMode="auto">
          <a:xfrm>
            <a:off x="196947" y="168813"/>
            <a:ext cx="1434905" cy="14477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 descr="https://upload.wikimedia.org/wikipedia/commons/thumb/c/c2/Ursus_arctos_syriacus.jpg/300px-Ursus_arctos_syriacu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765" y="1913841"/>
            <a:ext cx="4739983" cy="36887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9"/>
          <p:cNvSpPr/>
          <p:nvPr/>
        </p:nvSpPr>
        <p:spPr>
          <a:xfrm>
            <a:off x="0" y="196948"/>
            <a:ext cx="9144000" cy="914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29"/>
          <p:cNvSpPr txBox="1">
            <a:spLocks noGrp="1"/>
          </p:cNvSpPr>
          <p:nvPr>
            <p:ph type="ctrTitle"/>
          </p:nvPr>
        </p:nvSpPr>
        <p:spPr>
          <a:xfrm>
            <a:off x="611560" y="1041008"/>
            <a:ext cx="7196336" cy="94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ru-RU" sz="3600" b="1" dirty="0" smtClean="0"/>
              <a:t>Экологический  критерий</a:t>
            </a:r>
            <a:endParaRPr sz="3600" b="1" dirty="0"/>
          </a:p>
        </p:txBody>
      </p:sp>
      <p:sp>
        <p:nvSpPr>
          <p:cNvPr id="244" name="Google Shape;244;p29"/>
          <p:cNvSpPr/>
          <p:nvPr/>
        </p:nvSpPr>
        <p:spPr>
          <a:xfrm>
            <a:off x="683568" y="5157192"/>
            <a:ext cx="7704856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51692" y="4265362"/>
            <a:ext cx="8426549" cy="211918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dirty="0" smtClean="0">
                <a:solidFill>
                  <a:schemeClr val="tx1"/>
                </a:solidFill>
                <a:latin typeface="inherit"/>
                <a:cs typeface="Arial" pitchFamily="34" charset="0"/>
              </a:rPr>
              <a:t>Бурый медведь всеяден, но рацион у него на 3/4 растительный: ягоды, желуди, орехи, корни, клубни и стебли трав. В его рацион также входят насекомые (муравьи, бабочки), черви, ящерицы, лягушки, грызуны (мыши, сурки, суслики, бурундуки), рыбы и хищники. Хотя хищничество не является </a:t>
            </a:r>
            <a:r>
              <a:rPr lang="ru-RU" sz="2000" dirty="0" smtClean="0">
                <a:solidFill>
                  <a:schemeClr val="tx1"/>
                </a:solidFill>
                <a:latin typeface="inherit"/>
                <a:cs typeface="Arial" pitchFamily="34" charset="0"/>
              </a:rPr>
              <a:t>стратегией </a:t>
            </a:r>
            <a:r>
              <a:rPr lang="ru-RU" sz="2000" dirty="0" smtClean="0">
                <a:solidFill>
                  <a:schemeClr val="tx1"/>
                </a:solidFill>
                <a:latin typeface="inherit"/>
                <a:cs typeface="Arial" pitchFamily="34" charset="0"/>
              </a:rPr>
              <a:t>бурых медведей, они добывают и копытных - косуль, ланей, </a:t>
            </a:r>
            <a:r>
              <a:rPr lang="ru-RU" sz="2000" dirty="0" smtClean="0">
                <a:solidFill>
                  <a:schemeClr val="tx1"/>
                </a:solidFill>
                <a:latin typeface="inherit"/>
                <a:cs typeface="Arial" pitchFamily="34" charset="0"/>
              </a:rPr>
              <a:t>оленей. </a:t>
            </a:r>
            <a:r>
              <a:rPr lang="ru-RU" sz="2000" dirty="0" smtClean="0">
                <a:solidFill>
                  <a:schemeClr val="tx1"/>
                </a:solidFill>
                <a:latin typeface="inherit"/>
                <a:cs typeface="Arial" pitchFamily="34" charset="0"/>
              </a:rPr>
              <a:t>В бедные </a:t>
            </a:r>
            <a:r>
              <a:rPr lang="ru-RU" sz="2000" dirty="0" smtClean="0">
                <a:solidFill>
                  <a:schemeClr val="tx1"/>
                </a:solidFill>
                <a:latin typeface="inherit"/>
                <a:cs typeface="Arial" pitchFamily="34" charset="0"/>
              </a:rPr>
              <a:t>кормами </a:t>
            </a:r>
            <a:r>
              <a:rPr lang="ru-RU" sz="2000" dirty="0" smtClean="0">
                <a:solidFill>
                  <a:schemeClr val="tx1"/>
                </a:solidFill>
                <a:latin typeface="inherit"/>
                <a:cs typeface="Arial" pitchFamily="34" charset="0"/>
              </a:rPr>
              <a:t>годы медведи порой нападают на скот, разрушают пасеки.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1" name="Picture 3" descr="Червона книга України: Ведмідь бурий Ursus arctos :: Пернаті друзі, птахи  України, орнітологія :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7593" y="1805353"/>
            <a:ext cx="3417619" cy="22784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9" name="Picture 4" descr="Тема тижня Світ тварин Тема уроку: Додавання і віднімання одноцифрового та  двоцифрового числа."/>
          <p:cNvPicPr>
            <a:picLocks noChangeAspect="1" noChangeArrowheads="1"/>
          </p:cNvPicPr>
          <p:nvPr/>
        </p:nvPicPr>
        <p:blipFill>
          <a:blip r:embed="rId4"/>
          <a:srcRect l="38878" t="3648" r="33553" b="46975"/>
          <a:stretch>
            <a:fillRect/>
          </a:stretch>
        </p:blipFill>
        <p:spPr bwMode="auto">
          <a:xfrm>
            <a:off x="196947" y="168813"/>
            <a:ext cx="1434905" cy="14477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1"/>
          <p:cNvSpPr/>
          <p:nvPr/>
        </p:nvSpPr>
        <p:spPr>
          <a:xfrm>
            <a:off x="0" y="168811"/>
            <a:ext cx="9144000" cy="95660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31"/>
          <p:cNvSpPr txBox="1">
            <a:spLocks noGrp="1"/>
          </p:cNvSpPr>
          <p:nvPr>
            <p:ph type="ctrTitle"/>
          </p:nvPr>
        </p:nvSpPr>
        <p:spPr>
          <a:xfrm>
            <a:off x="899592" y="1125414"/>
            <a:ext cx="7196336" cy="863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ru-RU" sz="3600" b="1" dirty="0" smtClean="0"/>
              <a:t>Репродуктивный  критерий</a:t>
            </a:r>
            <a:endParaRPr sz="3600" b="1" dirty="0"/>
          </a:p>
        </p:txBody>
      </p:sp>
      <p:sp>
        <p:nvSpPr>
          <p:cNvPr id="261" name="Google Shape;261;p31"/>
          <p:cNvSpPr/>
          <p:nvPr/>
        </p:nvSpPr>
        <p:spPr>
          <a:xfrm>
            <a:off x="251520" y="4293096"/>
            <a:ext cx="8496944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1691" y="4389121"/>
            <a:ext cx="8299940" cy="2288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Половой зрелости медведи достигают в 4-6 лет, но расти продолжают до возраста 10-11 лет. Самки приносят потомство раз в 2-4 года. Всего беременность длится 6-8 месяцев, роды происходят с января до марта, когда самка еще находится в зимней спячке. Медведица рожает 2-3, изредка 4 или даже 5 медвежат весом 340-680 </a:t>
            </a:r>
            <a:r>
              <a:rPr lang="ru-RU" sz="2000" dirty="0" smtClean="0">
                <a:solidFill>
                  <a:schemeClr val="tx1"/>
                </a:solidFill>
              </a:rPr>
              <a:t>граммов, размером до </a:t>
            </a:r>
            <a:r>
              <a:rPr lang="ru-RU" sz="2000" dirty="0" smtClean="0">
                <a:solidFill>
                  <a:schemeClr val="tx1"/>
                </a:solidFill>
              </a:rPr>
              <a:t>25 см, покрытых короткой </a:t>
            </a:r>
            <a:r>
              <a:rPr lang="ru-RU" sz="2000" dirty="0" smtClean="0">
                <a:solidFill>
                  <a:schemeClr val="tx1"/>
                </a:solidFill>
              </a:rPr>
              <a:t>шерстью</a:t>
            </a:r>
            <a:r>
              <a:rPr lang="ru-RU" sz="2000" dirty="0" smtClean="0">
                <a:solidFill>
                  <a:schemeClr val="tx1"/>
                </a:solidFill>
              </a:rPr>
              <a:t>, слепых и глухих.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9" name="Picture 4" descr="Тема тижня Світ тварин Тема уроку: Додавання і віднімання одноцифрового та  двоцифрового числа."/>
          <p:cNvPicPr>
            <a:picLocks noChangeAspect="1" noChangeArrowheads="1"/>
          </p:cNvPicPr>
          <p:nvPr/>
        </p:nvPicPr>
        <p:blipFill>
          <a:blip r:embed="rId3"/>
          <a:srcRect l="38878" t="3648" r="33553" b="46975"/>
          <a:stretch>
            <a:fillRect/>
          </a:stretch>
        </p:blipFill>
        <p:spPr bwMode="auto">
          <a:xfrm>
            <a:off x="196947" y="168813"/>
            <a:ext cx="1434905" cy="14477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ᐈ Бурий ведмідь | Discover.in.u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0475" y="1983544"/>
            <a:ext cx="3684903" cy="23915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2"/>
          <p:cNvSpPr/>
          <p:nvPr/>
        </p:nvSpPr>
        <p:spPr>
          <a:xfrm>
            <a:off x="0" y="196948"/>
            <a:ext cx="9144000" cy="9003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32"/>
          <p:cNvSpPr txBox="1">
            <a:spLocks noGrp="1"/>
          </p:cNvSpPr>
          <p:nvPr>
            <p:ph type="ctrTitle"/>
          </p:nvPr>
        </p:nvSpPr>
        <p:spPr>
          <a:xfrm>
            <a:off x="899592" y="1069144"/>
            <a:ext cx="7196336" cy="919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3600"/>
            </a:pPr>
            <a:r>
              <a:rPr lang="ru-RU" sz="3600" b="1" dirty="0" smtClean="0"/>
              <a:t>Репродуктивный  критерий</a:t>
            </a:r>
            <a:endParaRPr sz="3600" b="1" dirty="0"/>
          </a:p>
        </p:txBody>
      </p:sp>
      <p:sp>
        <p:nvSpPr>
          <p:cNvPr id="271" name="Google Shape;271;p32"/>
          <p:cNvSpPr/>
          <p:nvPr/>
        </p:nvSpPr>
        <p:spPr>
          <a:xfrm>
            <a:off x="5076056" y="1772816"/>
            <a:ext cx="3816424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32" descr="https://zp.vgorode.ua/img/article/5180/3_main-v1583945938.jp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32" descr="https://pbs.twimg.com/media/CevWVp0W8AAlTEo.jp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4572" y="4459458"/>
            <a:ext cx="82718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Через две недели медвежата начинают слышать, а через месяц - видеть. Уже через 90 дней после рождения у них вырастают все молочные зубки, и они начинают питаться ягодами, растениями и насекомыми. В этом возрасте они весят около 15 кг, и величиной примерно как собака; к шестому месяцу жизни медвежата весят 20-25 кг. Лактация и кормление медвежат молоком могут продолжаться до 18 месяцев.</a:t>
            </a:r>
            <a:endParaRPr lang="uk-UA" sz="2000" dirty="0" smtClean="0">
              <a:solidFill>
                <a:schemeClr val="tx1"/>
              </a:solidFill>
            </a:endParaRPr>
          </a:p>
          <a:p>
            <a:pPr algn="just"/>
            <a:endParaRPr lang="uk-UA" sz="2000" dirty="0" smtClean="0">
              <a:solidFill>
                <a:schemeClr val="tx1"/>
              </a:solidFill>
            </a:endParaRPr>
          </a:p>
        </p:txBody>
      </p:sp>
      <p:pic>
        <p:nvPicPr>
          <p:cNvPr id="6146" name="Picture 2" descr="У вінницькому звіринці з&amp;amp;#039;явилися бурі ведмежа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1471" y="1883677"/>
            <a:ext cx="4151194" cy="25335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2" name="Picture 4" descr="Тема тижня Світ тварин Тема уроку: Додавання і віднімання одноцифрового та  двоцифрового числа."/>
          <p:cNvPicPr>
            <a:picLocks noChangeAspect="1" noChangeArrowheads="1"/>
          </p:cNvPicPr>
          <p:nvPr/>
        </p:nvPicPr>
        <p:blipFill>
          <a:blip r:embed="rId4"/>
          <a:srcRect l="38878" t="3648" r="33553" b="46975"/>
          <a:stretch>
            <a:fillRect/>
          </a:stretch>
        </p:blipFill>
        <p:spPr bwMode="auto">
          <a:xfrm>
            <a:off x="196947" y="168813"/>
            <a:ext cx="1434905" cy="14477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3"/>
          <p:cNvSpPr/>
          <p:nvPr/>
        </p:nvSpPr>
        <p:spPr>
          <a:xfrm>
            <a:off x="0" y="168811"/>
            <a:ext cx="9144000" cy="90033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33"/>
          <p:cNvSpPr txBox="1">
            <a:spLocks noGrp="1"/>
          </p:cNvSpPr>
          <p:nvPr>
            <p:ph type="ctrTitle"/>
          </p:nvPr>
        </p:nvSpPr>
        <p:spPr>
          <a:xfrm>
            <a:off x="913659" y="900332"/>
            <a:ext cx="7196336" cy="84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3600"/>
            </a:pPr>
            <a:r>
              <a:rPr lang="ru-RU" sz="3200" b="1" dirty="0" smtClean="0"/>
              <a:t>Репродуктивный  критерий</a:t>
            </a:r>
            <a:endParaRPr sz="3200" b="1" dirty="0"/>
          </a:p>
        </p:txBody>
      </p:sp>
      <p:sp>
        <p:nvSpPr>
          <p:cNvPr id="283" name="Google Shape;283;p33"/>
          <p:cNvSpPr/>
          <p:nvPr/>
        </p:nvSpPr>
        <p:spPr>
          <a:xfrm>
            <a:off x="5076056" y="1772816"/>
            <a:ext cx="3816424" cy="4524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33" descr="https://zp.vgorode.ua/img/article/5180/3_main-v1583945938.jp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33" descr="https://pbs.twimg.com/media/CevWVp0W8AAlTEo.jp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4912" y="4909625"/>
            <a:ext cx="82718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Отец своим потомством не занимается, медвежат воспитывает одна самка. Часто с медвежатами, родившимися в этом году, возле самки находятся прошлогодние медвежата (обычно также самки), так называемые «ласки». Такие "ласки" окончательно отделяются от матери на 3-4 году жизни.</a:t>
            </a:r>
            <a:endParaRPr lang="ru-RU" sz="2000" b="1" dirty="0"/>
          </a:p>
        </p:txBody>
      </p:sp>
      <p:pic>
        <p:nvPicPr>
          <p:cNvPr id="4100" name="Picture 4" descr="Проект Плейстоценового парку-&amp;quot;Чорнобиль&amp;quot;: Ведмідь бурий (Ursus arctos) (1/1)"/>
          <p:cNvPicPr>
            <a:picLocks noChangeAspect="1" noChangeArrowheads="1"/>
          </p:cNvPicPr>
          <p:nvPr/>
        </p:nvPicPr>
        <p:blipFill>
          <a:blip r:embed="rId3"/>
          <a:srcRect t="5906" r="12978" b="13890"/>
          <a:stretch>
            <a:fillRect/>
          </a:stretch>
        </p:blipFill>
        <p:spPr bwMode="auto">
          <a:xfrm>
            <a:off x="1561513" y="1631852"/>
            <a:ext cx="5887918" cy="31089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2" name="Picture 4" descr="Тема тижня Світ тварин Тема уроку: Додавання і віднімання одноцифрового та  двоцифрового числа."/>
          <p:cNvPicPr>
            <a:picLocks noChangeAspect="1" noChangeArrowheads="1"/>
          </p:cNvPicPr>
          <p:nvPr/>
        </p:nvPicPr>
        <p:blipFill>
          <a:blip r:embed="rId4"/>
          <a:srcRect l="38878" t="3648" r="33553" b="46975"/>
          <a:stretch>
            <a:fillRect/>
          </a:stretch>
        </p:blipFill>
        <p:spPr bwMode="auto">
          <a:xfrm>
            <a:off x="196947" y="168813"/>
            <a:ext cx="1434905" cy="14477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4"/>
          <p:cNvSpPr/>
          <p:nvPr/>
        </p:nvSpPr>
        <p:spPr>
          <a:xfrm>
            <a:off x="0" y="182880"/>
            <a:ext cx="9144000" cy="92846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34"/>
          <p:cNvSpPr txBox="1">
            <a:spLocks noGrp="1"/>
          </p:cNvSpPr>
          <p:nvPr>
            <p:ph type="ctrTitle"/>
          </p:nvPr>
        </p:nvSpPr>
        <p:spPr>
          <a:xfrm>
            <a:off x="899592" y="1139483"/>
            <a:ext cx="7196336" cy="506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SzPts val="3600"/>
            </a:pPr>
            <a:r>
              <a:rPr lang="ru-RU" sz="3200" b="1" dirty="0" smtClean="0"/>
              <a:t>Репродуктивный  критерий</a:t>
            </a:r>
            <a:endParaRPr sz="3200" b="1" dirty="0"/>
          </a:p>
        </p:txBody>
      </p:sp>
      <p:sp>
        <p:nvSpPr>
          <p:cNvPr id="294" name="Google Shape;294;p34"/>
          <p:cNvSpPr/>
          <p:nvPr/>
        </p:nvSpPr>
        <p:spPr>
          <a:xfrm>
            <a:off x="683568" y="5445224"/>
            <a:ext cx="7416824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34" descr="https://zp.vgorode.ua/img/article/5180/3_main-v1583945938.jp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34" descr="https://pbs.twimg.com/media/CevWVp0W8AAlTEo.jp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303" y="5627078"/>
            <a:ext cx="83280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Продолжительность жизни бурого медведя в природе - 20-30 лет, </a:t>
            </a:r>
            <a:r>
              <a:rPr lang="ru-RU" sz="2000" b="1" dirty="0" smtClean="0"/>
              <a:t>  в неволе -  до 50 </a:t>
            </a:r>
            <a:r>
              <a:rPr lang="ru-RU" sz="2000" b="1" dirty="0" smtClean="0"/>
              <a:t>лет.</a:t>
            </a:r>
            <a:endParaRPr lang="ru-RU" sz="2000" b="1" dirty="0"/>
          </a:p>
        </p:txBody>
      </p:sp>
      <p:pic>
        <p:nvPicPr>
          <p:cNvPr id="2050" name="Picture 2" descr="медведица с медвежатами 😫💤 Снится.ру | Самый полный сонни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7260" y="1688757"/>
            <a:ext cx="6682277" cy="375543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1" name="Picture 4" descr="Тема тижня Світ тварин Тема уроку: Додавання і віднімання одноцифрового та  двоцифрового числа."/>
          <p:cNvPicPr>
            <a:picLocks noChangeAspect="1" noChangeArrowheads="1"/>
          </p:cNvPicPr>
          <p:nvPr/>
        </p:nvPicPr>
        <p:blipFill>
          <a:blip r:embed="rId4"/>
          <a:srcRect l="38878" t="3648" r="33553" b="46975"/>
          <a:stretch>
            <a:fillRect/>
          </a:stretch>
        </p:blipFill>
        <p:spPr bwMode="auto">
          <a:xfrm>
            <a:off x="196947" y="168813"/>
            <a:ext cx="1434905" cy="14477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/>
          <p:nvPr/>
        </p:nvSpPr>
        <p:spPr>
          <a:xfrm>
            <a:off x="0" y="196949"/>
            <a:ext cx="9144000" cy="104100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ru-RU" sz="28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</a:t>
            </a:r>
            <a:r>
              <a:rPr lang="ru-RU" sz="2800" b="1" i="0" u="none" strike="noStrike" cap="none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ru-RU" sz="2800" b="1" i="0" u="none" strike="noStrike" cap="none" dirty="0" smtClean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</a:t>
            </a:r>
            <a:r>
              <a:rPr lang="ru-RU" sz="2800" b="1" i="0" u="none" strike="noStrike" cap="none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ВИДА</a:t>
            </a:r>
            <a:endParaRPr sz="2800" b="1" i="0" u="none" strike="noStrike" cap="none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4"/>
          <p:cNvSpPr txBox="1">
            <a:spLocks noGrp="1"/>
          </p:cNvSpPr>
          <p:nvPr>
            <p:ph type="subTitle" idx="1"/>
          </p:nvPr>
        </p:nvSpPr>
        <p:spPr>
          <a:xfrm>
            <a:off x="295422" y="5697414"/>
            <a:ext cx="7484012" cy="194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</a:pPr>
            <a:r>
              <a:rPr lang="ru-RU" sz="2800" b="1" dirty="0" smtClean="0">
                <a:solidFill>
                  <a:schemeClr val="tx1"/>
                </a:solidFill>
              </a:rPr>
              <a:t>Бурый медведь является крупнейшим наземным хищником в мире.</a:t>
            </a:r>
            <a:endParaRPr sz="28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3"/>
          <a:srcRect t="17364" b="15796"/>
          <a:stretch>
            <a:fillRect/>
          </a:stretch>
        </p:blipFill>
        <p:spPr bwMode="auto">
          <a:xfrm>
            <a:off x="2264899" y="1448972"/>
            <a:ext cx="6400800" cy="43750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/>
          <p:nvPr/>
        </p:nvSpPr>
        <p:spPr>
          <a:xfrm>
            <a:off x="0" y="168812"/>
            <a:ext cx="9144000" cy="99880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5"/>
          <p:cNvSpPr txBox="1">
            <a:spLocks noGrp="1"/>
          </p:cNvSpPr>
          <p:nvPr>
            <p:ph type="ctrTitle"/>
          </p:nvPr>
        </p:nvSpPr>
        <p:spPr>
          <a:xfrm>
            <a:off x="737843" y="970671"/>
            <a:ext cx="7196336" cy="903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ru-RU" sz="3600" b="1" dirty="0" smtClean="0"/>
              <a:t>Морфологический критерий</a:t>
            </a:r>
            <a:endParaRPr sz="3600" b="1" dirty="0"/>
          </a:p>
        </p:txBody>
      </p:sp>
      <p:sp>
        <p:nvSpPr>
          <p:cNvPr id="103" name="Google Shape;103;p15"/>
          <p:cNvSpPr txBox="1">
            <a:spLocks noGrp="1"/>
          </p:cNvSpPr>
          <p:nvPr>
            <p:ph type="subTitle" idx="1"/>
          </p:nvPr>
        </p:nvSpPr>
        <p:spPr>
          <a:xfrm>
            <a:off x="251520" y="4653136"/>
            <a:ext cx="8604448" cy="2000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</a:pPr>
            <a:r>
              <a:rPr lang="ru-RU" sz="2400" b="1" dirty="0" smtClean="0">
                <a:solidFill>
                  <a:schemeClr val="tx1"/>
                </a:solidFill>
              </a:rPr>
              <a:t>Самцы крупнее самок и весят на 30% больше. Большинство бурых медведей имеют высоту в холке от 75 до 160 сантиметров. Длина тела в основном колеблется от 1, 6 до 2, 9 метров. Их вес составляет от 350 до 500 килограммов</a:t>
            </a:r>
            <a:endParaRPr sz="2400" b="1" dirty="0">
              <a:solidFill>
                <a:schemeClr val="tx1"/>
              </a:solidFill>
            </a:endParaRPr>
          </a:p>
        </p:txBody>
      </p:sp>
      <p:sp>
        <p:nvSpPr>
          <p:cNvPr id="106" name="Google Shape;106;p15" descr="https://www.fourwheeldriveindia.com/blog/wp-content/uploads/2017/10/dsc_0500-768x467.jp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962" name="Picture 2" descr="Ведмідь: опис, звички, що їсть, де живе,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455" y="1900360"/>
            <a:ext cx="3839649" cy="24746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0964" name="Picture 4" descr="В Ивано-Франковской области во время сбора грибов на мужчину напал медведь  - Korrespondent.ne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0136" y="1948376"/>
            <a:ext cx="3924886" cy="24216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9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37761" y="0"/>
            <a:ext cx="1909291" cy="195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6"/>
          <p:cNvSpPr/>
          <p:nvPr/>
        </p:nvSpPr>
        <p:spPr>
          <a:xfrm>
            <a:off x="0" y="168811"/>
            <a:ext cx="9144000" cy="94253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6"/>
          <p:cNvSpPr txBox="1">
            <a:spLocks noGrp="1"/>
          </p:cNvSpPr>
          <p:nvPr>
            <p:ph type="ctrTitle"/>
          </p:nvPr>
        </p:nvSpPr>
        <p:spPr>
          <a:xfrm>
            <a:off x="822248" y="984738"/>
            <a:ext cx="7196336" cy="932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3600"/>
            </a:pPr>
            <a:r>
              <a:rPr lang="ru-RU" sz="3200" b="1" dirty="0" smtClean="0"/>
              <a:t>Морфологический критерий</a:t>
            </a:r>
            <a:endParaRPr sz="3200" b="1" dirty="0"/>
          </a:p>
        </p:txBody>
      </p:sp>
      <p:sp>
        <p:nvSpPr>
          <p:cNvPr id="114" name="Google Shape;114;p16"/>
          <p:cNvSpPr txBox="1">
            <a:spLocks noGrp="1"/>
          </p:cNvSpPr>
          <p:nvPr>
            <p:ph type="subTitle" idx="1"/>
          </p:nvPr>
        </p:nvSpPr>
        <p:spPr>
          <a:xfrm>
            <a:off x="225083" y="4726745"/>
            <a:ext cx="8581291" cy="1870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ru-RU" sz="2400" b="1" dirty="0" smtClean="0">
                <a:solidFill>
                  <a:schemeClr val="tx1"/>
                </a:solidFill>
              </a:rPr>
              <a:t>Бурый медведь имеет ярко выраженное бочкообразное и мощное туловище с высокой холкой. Держат это туловище массивные и высокие лапы с плоской когтистой подошвой. Длина когтей этого волосатого гиганта колеблется в пределах от 8 до 12 сантиметров.</a:t>
            </a:r>
            <a:endParaRPr sz="2400" b="1" dirty="0">
              <a:solidFill>
                <a:schemeClr val="tx1"/>
              </a:solidFill>
            </a:endParaRPr>
          </a:p>
        </p:txBody>
      </p:sp>
      <p:pic>
        <p:nvPicPr>
          <p:cNvPr id="38916" name="Picture 4" descr="Бодрит лучше, чем кофе: туриста с утра разбудил дикий медведь - виде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1538" y="1814731"/>
            <a:ext cx="4965362" cy="27737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37761" y="0"/>
            <a:ext cx="1909291" cy="195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7"/>
          <p:cNvSpPr/>
          <p:nvPr/>
        </p:nvSpPr>
        <p:spPr>
          <a:xfrm>
            <a:off x="0" y="168812"/>
            <a:ext cx="9144000" cy="94253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7"/>
          <p:cNvSpPr txBox="1">
            <a:spLocks noGrp="1"/>
          </p:cNvSpPr>
          <p:nvPr>
            <p:ph type="ctrTitle"/>
          </p:nvPr>
        </p:nvSpPr>
        <p:spPr>
          <a:xfrm>
            <a:off x="976993" y="1195752"/>
            <a:ext cx="7196336" cy="875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3600"/>
            </a:pPr>
            <a:r>
              <a:rPr lang="ru-RU" sz="3200" b="1" dirty="0" smtClean="0"/>
              <a:t>Морфологический критерий</a:t>
            </a:r>
            <a:endParaRPr sz="3200" b="1" dirty="0"/>
          </a:p>
        </p:txBody>
      </p:sp>
      <p:sp>
        <p:nvSpPr>
          <p:cNvPr id="123" name="Google Shape;123;p17"/>
          <p:cNvSpPr txBox="1">
            <a:spLocks noGrp="1"/>
          </p:cNvSpPr>
          <p:nvPr>
            <p:ph type="subTitle" idx="1"/>
          </p:nvPr>
        </p:nvSpPr>
        <p:spPr>
          <a:xfrm>
            <a:off x="4389118" y="2546251"/>
            <a:ext cx="4500021" cy="3179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ru-RU" sz="2400" b="1" dirty="0" smtClean="0">
                <a:solidFill>
                  <a:schemeClr val="tx1"/>
                </a:solidFill>
              </a:rPr>
              <a:t>Форма головы бурого </a:t>
            </a:r>
            <a:r>
              <a:rPr lang="ru-RU" sz="2400" b="1" dirty="0" err="1" smtClean="0">
                <a:solidFill>
                  <a:schemeClr val="tx1"/>
                </a:solidFill>
              </a:rPr>
              <a:t>медведя-круглая</a:t>
            </a:r>
            <a:r>
              <a:rPr lang="ru-RU" sz="2400" b="1" dirty="0" smtClean="0">
                <a:solidFill>
                  <a:schemeClr val="tx1"/>
                </a:solidFill>
              </a:rPr>
              <a:t>. На ней располагаются маленькие подслеповатые глаза и небольшие уши. </a:t>
            </a:r>
            <a:r>
              <a:rPr lang="ru-RU" sz="2400" b="1" dirty="0" err="1" smtClean="0">
                <a:solidFill>
                  <a:schemeClr val="tx1"/>
                </a:solidFill>
              </a:rPr>
              <a:t>Морда-вытянутая</a:t>
            </a:r>
            <a:r>
              <a:rPr lang="ru-RU" sz="2400" b="1" dirty="0" smtClean="0">
                <a:solidFill>
                  <a:schemeClr val="tx1"/>
                </a:solidFill>
              </a:rPr>
              <a:t>, а </a:t>
            </a:r>
            <a:r>
              <a:rPr lang="ru-RU" sz="2400" b="1" dirty="0" err="1" smtClean="0">
                <a:solidFill>
                  <a:schemeClr val="tx1"/>
                </a:solidFill>
              </a:rPr>
              <a:t>лоб-высокий</a:t>
            </a:r>
            <a:r>
              <a:rPr lang="ru-RU" sz="2400" b="1" dirty="0" smtClean="0">
                <a:solidFill>
                  <a:schemeClr val="tx1"/>
                </a:solidFill>
              </a:rPr>
              <a:t>. Медведь покрыт густой и равномерно окрашенной шерстью.</a:t>
            </a:r>
            <a:endParaRPr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943" r="1132" b="17891"/>
          <a:stretch>
            <a:fillRect/>
          </a:stretch>
        </p:blipFill>
        <p:spPr bwMode="auto">
          <a:xfrm>
            <a:off x="492371" y="2377134"/>
            <a:ext cx="3685735" cy="2900322"/>
          </a:xfrm>
          <a:prstGeom prst="rect">
            <a:avLst/>
          </a:prstGeom>
          <a:ln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37761" y="0"/>
            <a:ext cx="1909291" cy="195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/>
          <p:nvPr/>
        </p:nvSpPr>
        <p:spPr>
          <a:xfrm>
            <a:off x="0" y="211015"/>
            <a:ext cx="9144000" cy="87219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</a:t>
            </a:r>
            <a:r>
              <a:rPr lang="ru-RU" sz="36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медведь.</a:t>
            </a:r>
            <a:endParaRPr lang="ru-RU" sz="2800" b="1" dirty="0" smtClean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ХАРАКТЕРИСТИКА </a:t>
            </a:r>
            <a:r>
              <a:rPr lang="ru-RU" sz="28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ВИДА</a:t>
            </a:r>
            <a:endParaRPr lang="ru-RU" sz="28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9"/>
          <p:cNvSpPr txBox="1">
            <a:spLocks noGrp="1"/>
          </p:cNvSpPr>
          <p:nvPr>
            <p:ph type="ctrTitle"/>
          </p:nvPr>
        </p:nvSpPr>
        <p:spPr>
          <a:xfrm>
            <a:off x="1145805" y="1012873"/>
            <a:ext cx="7196336" cy="861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3600"/>
            </a:pPr>
            <a:r>
              <a:rPr lang="ru-RU" sz="3200" b="1" dirty="0" smtClean="0"/>
              <a:t>Морфологический критерий</a:t>
            </a:r>
            <a:endParaRPr sz="3200" b="1" dirty="0"/>
          </a:p>
        </p:txBody>
      </p:sp>
      <p:sp>
        <p:nvSpPr>
          <p:cNvPr id="145" name="Google Shape;145;p19"/>
          <p:cNvSpPr/>
          <p:nvPr/>
        </p:nvSpPr>
        <p:spPr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9"/>
          <p:cNvSpPr txBox="1">
            <a:spLocks noGrp="1"/>
          </p:cNvSpPr>
          <p:nvPr>
            <p:ph type="subTitle" idx="1"/>
          </p:nvPr>
        </p:nvSpPr>
        <p:spPr>
          <a:xfrm>
            <a:off x="395536" y="4529796"/>
            <a:ext cx="8352928" cy="2328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</a:pPr>
            <a:r>
              <a:rPr lang="ru-RU" sz="2800" b="1" dirty="0" smtClean="0">
                <a:solidFill>
                  <a:schemeClr val="tx1"/>
                </a:solidFill>
              </a:rPr>
              <a:t>Окрас бурых медведей, как и их размеры, имеет изменчивый характер. Все зависит от тех или иных мест обитания этих животных. Например, известные медведи гризли могут иметь коричневую с серебряным оттенком шерсть. За это их, кстати, и прозвали седыми.</a:t>
            </a:r>
            <a:endParaRPr sz="2800" b="1" dirty="0">
              <a:solidFill>
                <a:schemeClr val="dk1"/>
              </a:solidFill>
            </a:endParaRPr>
          </a:p>
        </p:txBody>
      </p:sp>
      <p:pic>
        <p:nvPicPr>
          <p:cNvPr id="32770" name="Picture 2" descr="Гризли и особенности их жизн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048" y="1842868"/>
            <a:ext cx="4110600" cy="25417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2772" name="Picture 4" descr="Знакомьтесь, медведь гризли | ФОТО НОВОСТ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7422" y="1855227"/>
            <a:ext cx="3953021" cy="2458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37761" y="0"/>
            <a:ext cx="1909291" cy="195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2"/>
          <p:cNvSpPr/>
          <p:nvPr/>
        </p:nvSpPr>
        <p:spPr>
          <a:xfrm>
            <a:off x="0" y="182879"/>
            <a:ext cx="9144000" cy="105507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22"/>
          <p:cNvSpPr txBox="1">
            <a:spLocks noGrp="1"/>
          </p:cNvSpPr>
          <p:nvPr>
            <p:ph type="ctrTitle"/>
          </p:nvPr>
        </p:nvSpPr>
        <p:spPr>
          <a:xfrm>
            <a:off x="850710" y="1125414"/>
            <a:ext cx="7196336" cy="764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ru-RU" sz="3200" b="1" dirty="0" smtClean="0"/>
              <a:t>Географический  критерий</a:t>
            </a:r>
            <a:endParaRPr sz="3200" b="1" dirty="0"/>
          </a:p>
        </p:txBody>
      </p:sp>
      <p:sp>
        <p:nvSpPr>
          <p:cNvPr id="177" name="Google Shape;177;p22"/>
          <p:cNvSpPr txBox="1">
            <a:spLocks noGrp="1"/>
          </p:cNvSpPr>
          <p:nvPr>
            <p:ph type="subTitle" idx="1"/>
          </p:nvPr>
        </p:nvSpPr>
        <p:spPr>
          <a:xfrm>
            <a:off x="435429" y="4375051"/>
            <a:ext cx="8313035" cy="2046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ru-RU" sz="2400" b="1" dirty="0" smtClean="0">
                <a:solidFill>
                  <a:schemeClr val="tx1"/>
                </a:solidFill>
              </a:rPr>
              <a:t>Бурые медведи населяют Европу, Камчатку и Аляску. Проживают в Монголии ,в </a:t>
            </a:r>
            <a:r>
              <a:rPr lang="ru-RU" sz="2400" b="1" dirty="0" err="1" smtClean="0">
                <a:solidFill>
                  <a:schemeClr val="tx1"/>
                </a:solidFill>
              </a:rPr>
              <a:t>Итале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</a:rPr>
              <a:t> центральной части гор Апеннин, в горах Закавказья и Ближнего Востока, в большей части Сибири, в Китае и на востоке границы Казахстана, в горах Гималаев, Памира и Тянь-Шаня. Гризли обитает в основном на Аляске и западе Канады.</a:t>
            </a:r>
            <a:endParaRPr sz="2400" b="1" dirty="0">
              <a:solidFill>
                <a:schemeClr val="tx1"/>
              </a:solidFill>
            </a:endParaRPr>
          </a:p>
        </p:txBody>
      </p:sp>
      <p:pic>
        <p:nvPicPr>
          <p:cNvPr id="26626" name="Picture 2" descr="Виды медведей, анатомия, образ жизни, размножение."/>
          <p:cNvPicPr>
            <a:picLocks noChangeAspect="1" noChangeArrowheads="1"/>
          </p:cNvPicPr>
          <p:nvPr/>
        </p:nvPicPr>
        <p:blipFill>
          <a:blip r:embed="rId3"/>
          <a:srcRect b="7866"/>
          <a:stretch>
            <a:fillRect/>
          </a:stretch>
        </p:blipFill>
        <p:spPr bwMode="auto">
          <a:xfrm>
            <a:off x="1871003" y="1836391"/>
            <a:ext cx="5205453" cy="23979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8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37761" y="0"/>
            <a:ext cx="1909291" cy="195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3"/>
          <p:cNvSpPr/>
          <p:nvPr/>
        </p:nvSpPr>
        <p:spPr>
          <a:xfrm>
            <a:off x="0" y="168811"/>
            <a:ext cx="9144000" cy="95660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23"/>
          <p:cNvSpPr txBox="1">
            <a:spLocks noGrp="1"/>
          </p:cNvSpPr>
          <p:nvPr>
            <p:ph type="ctrTitle"/>
          </p:nvPr>
        </p:nvSpPr>
        <p:spPr>
          <a:xfrm>
            <a:off x="611560" y="1111348"/>
            <a:ext cx="7196336" cy="877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3600"/>
            </a:pPr>
            <a:r>
              <a:rPr lang="ru-RU" sz="3600" b="1" dirty="0" smtClean="0"/>
              <a:t>Географический  критерий</a:t>
            </a:r>
            <a:endParaRPr sz="3600" b="1" dirty="0"/>
          </a:p>
        </p:txBody>
      </p:sp>
      <p:sp>
        <p:nvSpPr>
          <p:cNvPr id="186" name="Google Shape;186;p23"/>
          <p:cNvSpPr txBox="1">
            <a:spLocks noGrp="1"/>
          </p:cNvSpPr>
          <p:nvPr>
            <p:ph type="subTitle" idx="1"/>
          </p:nvPr>
        </p:nvSpPr>
        <p:spPr>
          <a:xfrm>
            <a:off x="4248443" y="1941342"/>
            <a:ext cx="4500021" cy="5160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ru-RU" sz="2400" b="1" dirty="0" smtClean="0">
                <a:solidFill>
                  <a:schemeClr val="tx1"/>
                </a:solidFill>
              </a:rPr>
              <a:t>Самыми типичными местами жизни бурого медведя являются глухие леса с буреломом, перемежающиеся с болотами, полянами, водоемами. Под пологом леса бурый медведь находит убежище, открытые участки служат ему местами поиска пищи.</a:t>
            </a:r>
            <a:endParaRPr sz="2400" b="1" dirty="0">
              <a:solidFill>
                <a:schemeClr val="tx1"/>
              </a:solidFill>
            </a:endParaRPr>
          </a:p>
        </p:txBody>
      </p:sp>
      <p:sp>
        <p:nvSpPr>
          <p:cNvPr id="24578" name="AutoShape 2" descr="Бурий ведмідь: короткий опис, маса, розміри. Звички бурого ведмедя -  природа 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0" name="Picture 4" descr="Face-to-face with bears | Aplend.com - Official website - Accommodation in  The Tatra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622" y="1927273"/>
            <a:ext cx="3079994" cy="46199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8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37761" y="0"/>
            <a:ext cx="1909291" cy="195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4"/>
          <p:cNvSpPr/>
          <p:nvPr/>
        </p:nvSpPr>
        <p:spPr>
          <a:xfrm>
            <a:off x="0" y="168812"/>
            <a:ext cx="9144000" cy="92846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Бурый медведь.</a:t>
            </a:r>
          </a:p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       ХАРАКТЕРИСТИКА ВИДА</a:t>
            </a:r>
            <a:endParaRPr lang="ru-RU" sz="3200" b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24"/>
          <p:cNvSpPr txBox="1">
            <a:spLocks noGrp="1"/>
          </p:cNvSpPr>
          <p:nvPr>
            <p:ph type="ctrTitle"/>
          </p:nvPr>
        </p:nvSpPr>
        <p:spPr>
          <a:xfrm>
            <a:off x="611560" y="1125414"/>
            <a:ext cx="7196336" cy="863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ru-RU" sz="3200" b="1" dirty="0" smtClean="0"/>
              <a:t>Физиологический  критерий</a:t>
            </a:r>
            <a:endParaRPr sz="3200" b="1" dirty="0"/>
          </a:p>
        </p:txBody>
      </p:sp>
      <p:sp>
        <p:nvSpPr>
          <p:cNvPr id="195" name="Google Shape;195;p24"/>
          <p:cNvSpPr txBox="1">
            <a:spLocks noGrp="1"/>
          </p:cNvSpPr>
          <p:nvPr>
            <p:ph type="subTitle" idx="1"/>
          </p:nvPr>
        </p:nvSpPr>
        <p:spPr>
          <a:xfrm>
            <a:off x="1012874" y="1988840"/>
            <a:ext cx="7484012" cy="4018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ru-RU" sz="2400" b="1" dirty="0" smtClean="0">
                <a:solidFill>
                  <a:schemeClr val="tx1"/>
                </a:solidFill>
              </a:rPr>
              <a:t>На </a:t>
            </a:r>
            <a:r>
              <a:rPr lang="ru-RU" sz="2400" b="1" dirty="0" smtClean="0">
                <a:solidFill>
                  <a:schemeClr val="tx1"/>
                </a:solidFill>
              </a:rPr>
              <a:t>зиму залегают в спячку. </a:t>
            </a:r>
            <a:r>
              <a:rPr lang="ru-RU" sz="2400" b="1" dirty="0" smtClean="0">
                <a:solidFill>
                  <a:schemeClr val="tx1"/>
                </a:solidFill>
              </a:rPr>
              <a:t>С октября-декабря по март. Продолжительность сна  </a:t>
            </a:r>
            <a:r>
              <a:rPr lang="ru-RU" sz="2400" b="1" dirty="0" smtClean="0">
                <a:solidFill>
                  <a:schemeClr val="tx1"/>
                </a:solidFill>
              </a:rPr>
              <a:t>зависит от подвида медведя и от внешних факторов. </a:t>
            </a:r>
          </a:p>
          <a:p>
            <a:pPr marL="0" lvl="0" indent="0">
              <a:spcBef>
                <a:spcPts val="0"/>
              </a:spcBef>
              <a:buClr>
                <a:schemeClr val="dk1"/>
              </a:buClr>
              <a:buSzPts val="2400"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0" lvl="0" indent="0"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ru-RU" sz="2400" b="1" dirty="0" smtClean="0">
                <a:solidFill>
                  <a:schemeClr val="tx1"/>
                </a:solidFill>
              </a:rPr>
              <a:t>Интересно, что в наиболее теплых регионах нашей планеты при условии обильного урожая плодов, ягод и орехов медведи вообще не залегают в берлогу.</a:t>
            </a:r>
            <a:endParaRPr sz="2400" b="1" dirty="0">
              <a:solidFill>
                <a:schemeClr val="tx1"/>
              </a:solidFill>
            </a:endParaRPr>
          </a:p>
        </p:txBody>
      </p:sp>
      <p:sp>
        <p:nvSpPr>
          <p:cNvPr id="197" name="Google Shape;197;p24" descr="https://avatars.mds.yandex.net/get-zen_doc/1578609/pub_5dc5247b0a451800b1308233_5dc5313235ca31c00f6026c2/scale_1200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4" descr="G:\На всеосвиту\Иконки на всеосвиту\ИКОНКИ БИОЛОГИЯ\Картинки для иконок биология\bear-11528194032j7nmvo9riq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7761" y="0"/>
            <a:ext cx="1909291" cy="195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915</Words>
  <Application>Microsoft Office PowerPoint</Application>
  <PresentationFormat>Экран (4:3)</PresentationFormat>
  <Paragraphs>70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Морфологический критерий</vt:lpstr>
      <vt:lpstr>Морфологический критерий</vt:lpstr>
      <vt:lpstr>Морфологический критерий</vt:lpstr>
      <vt:lpstr>Морфологический критерий</vt:lpstr>
      <vt:lpstr>Географический  критерий</vt:lpstr>
      <vt:lpstr>Географический  критерий</vt:lpstr>
      <vt:lpstr>Физиологический  критерий</vt:lpstr>
      <vt:lpstr>Географический  критерий</vt:lpstr>
      <vt:lpstr>Поведенческий критерий</vt:lpstr>
      <vt:lpstr>Генетический  критерий</vt:lpstr>
      <vt:lpstr>Экологический  критерий</vt:lpstr>
      <vt:lpstr>Репродуктивный  критерий</vt:lpstr>
      <vt:lpstr>Репродуктивный  критерий</vt:lpstr>
      <vt:lpstr>Репродуктивный  критерий</vt:lpstr>
      <vt:lpstr>Репродуктивный  критерий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lara</dc:creator>
  <cp:lastModifiedBy>lara</cp:lastModifiedBy>
  <cp:revision>22</cp:revision>
  <dcterms:modified xsi:type="dcterms:W3CDTF">2023-06-12T17:41:13Z</dcterms:modified>
</cp:coreProperties>
</file>